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8" r:id="rId2"/>
  </p:sldMasterIdLst>
  <p:notesMasterIdLst>
    <p:notesMasterId r:id="rId25"/>
  </p:notesMasterIdLst>
  <p:sldIdLst>
    <p:sldId id="257" r:id="rId3"/>
    <p:sldId id="451" r:id="rId4"/>
    <p:sldId id="452" r:id="rId5"/>
    <p:sldId id="453" r:id="rId6"/>
    <p:sldId id="454" r:id="rId7"/>
    <p:sldId id="456" r:id="rId8"/>
    <p:sldId id="459" r:id="rId9"/>
    <p:sldId id="460" r:id="rId10"/>
    <p:sldId id="461" r:id="rId11"/>
    <p:sldId id="473" r:id="rId12"/>
    <p:sldId id="462" r:id="rId13"/>
    <p:sldId id="463" r:id="rId14"/>
    <p:sldId id="464" r:id="rId15"/>
    <p:sldId id="465" r:id="rId16"/>
    <p:sldId id="466" r:id="rId17"/>
    <p:sldId id="467" r:id="rId18"/>
    <p:sldId id="468" r:id="rId19"/>
    <p:sldId id="469" r:id="rId20"/>
    <p:sldId id="470" r:id="rId21"/>
    <p:sldId id="471" r:id="rId22"/>
    <p:sldId id="472" r:id="rId23"/>
    <p:sldId id="42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3D7F1D-B53F-ABF6-EE0C-9C3C1089C73E}" name="Henry, April M" initials="AH" userId="S::april.henry@kochcc.com::a410175f-6170-4565-8966-812332c49778" providerId="AD"/>
  <p188:author id="{133F37AC-6B1F-AFB7-A05F-36F5A7308CBF}" name="Wilson, Sheena L" initials="SW" userId="S::sheena.wilson@kochcc.com::1b0b552e-cf5f-49b9-bdea-689bd598e305" providerId="AD"/>
  <p188:author id="{E96A61D8-D2AC-E8C2-6717-EA20F45B2832}" name="Portis, Traci D" initials="TP" userId="S::traci.portis@kochcc.com::28050e84-5c92-4004-b777-9114afdd281f" providerId="AD"/>
  <p188:author id="{811777DB-A707-0959-8547-457737F4C9D4}" name="Hildenbrand, Kaylor V" initials="HKV" userId="S::kaylor.hildenbrand@gapac.com::e768a1e8-70cb-47af-867b-21be5875e59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249DAA-C8D3-441E-8E14-F8F9D4B1AC8B}" v="17" dt="2025-08-20T19:08:20.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4437402307755759E-2"/>
          <c:y val="3.7217476563776046E-2"/>
          <c:w val="0.94117066422485396"/>
          <c:h val="0.87497681695533913"/>
        </c:manualLayout>
      </c:layout>
      <c:lineChart>
        <c:grouping val="standard"/>
        <c:varyColors val="0"/>
        <c:ser>
          <c:idx val="0"/>
          <c:order val="0"/>
          <c:tx>
            <c:strRef>
              <c:f>Sheet1!$A$2</c:f>
              <c:strCache>
                <c:ptCount val="1"/>
                <c:pt idx="0">
                  <c:v>Confident (Net)</c:v>
                </c:pt>
              </c:strCache>
            </c:strRef>
          </c:tx>
          <c:spPr>
            <a:ln w="57150" cap="rnd">
              <a:solidFill>
                <a:schemeClr val="bg2"/>
              </a:solidFill>
              <a:round/>
            </a:ln>
            <a:effectLst/>
          </c:spPr>
          <c:marker>
            <c:symbol val="none"/>
          </c:marker>
          <c:cat>
            <c:strRef>
              <c:f>Sheet1!$B$1:$Z$1</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Sheet1!$B$2:$Z$2</c:f>
              <c:numCache>
                <c:formatCode>General</c:formatCode>
                <c:ptCount val="25"/>
                <c:pt idx="0">
                  <c:v>74.77</c:v>
                </c:pt>
                <c:pt idx="1">
                  <c:v>74.95</c:v>
                </c:pt>
                <c:pt idx="2">
                  <c:v>69.59</c:v>
                </c:pt>
                <c:pt idx="3">
                  <c:v>60.89</c:v>
                </c:pt>
                <c:pt idx="4">
                  <c:v>66.349999999999994</c:v>
                </c:pt>
                <c:pt idx="5">
                  <c:v>68.33</c:v>
                </c:pt>
                <c:pt idx="6">
                  <c:v>58.08</c:v>
                </c:pt>
                <c:pt idx="7">
                  <c:v>67.900000000000006</c:v>
                </c:pt>
                <c:pt idx="8">
                  <c:v>58.03</c:v>
                </c:pt>
                <c:pt idx="9">
                  <c:v>52.86</c:v>
                </c:pt>
                <c:pt idx="10">
                  <c:v>56.38</c:v>
                </c:pt>
                <c:pt idx="11">
                  <c:v>58.34</c:v>
                </c:pt>
                <c:pt idx="12">
                  <c:v>56.65</c:v>
                </c:pt>
                <c:pt idx="13">
                  <c:v>58.18</c:v>
                </c:pt>
                <c:pt idx="14">
                  <c:v>65.209999999999994</c:v>
                </c:pt>
                <c:pt idx="15">
                  <c:v>68.13</c:v>
                </c:pt>
                <c:pt idx="16">
                  <c:v>68.27</c:v>
                </c:pt>
                <c:pt idx="17">
                  <c:v>64.040000000000006</c:v>
                </c:pt>
                <c:pt idx="18">
                  <c:v>64</c:v>
                </c:pt>
                <c:pt idx="19">
                  <c:v>64.97</c:v>
                </c:pt>
                <c:pt idx="20">
                  <c:v>64.400000000000006</c:v>
                </c:pt>
                <c:pt idx="21">
                  <c:v>62.75</c:v>
                </c:pt>
                <c:pt idx="22">
                  <c:v>58.9</c:v>
                </c:pt>
                <c:pt idx="23">
                  <c:v>55.24</c:v>
                </c:pt>
                <c:pt idx="24">
                  <c:v>61</c:v>
                </c:pt>
              </c:numCache>
            </c:numRef>
          </c:val>
          <c:smooth val="0"/>
          <c:extLst>
            <c:ext xmlns:c16="http://schemas.microsoft.com/office/drawing/2014/chart" uri="{C3380CC4-5D6E-409C-BE32-E72D297353CC}">
              <c16:uniqueId val="{00000000-FB67-4C9A-9D30-554EB05D5666}"/>
            </c:ext>
          </c:extLst>
        </c:ser>
        <c:dLbls>
          <c:showLegendKey val="0"/>
          <c:showVal val="0"/>
          <c:showCatName val="0"/>
          <c:showSerName val="0"/>
          <c:showPercent val="0"/>
          <c:showBubbleSize val="0"/>
        </c:dLbls>
        <c:smooth val="0"/>
        <c:axId val="1359962367"/>
        <c:axId val="1359962783"/>
      </c:lineChart>
      <c:catAx>
        <c:axId val="1359962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359962783"/>
        <c:crosses val="autoZero"/>
        <c:auto val="1"/>
        <c:lblAlgn val="ctr"/>
        <c:lblOffset val="100"/>
        <c:noMultiLvlLbl val="0"/>
      </c:catAx>
      <c:valAx>
        <c:axId val="1359962783"/>
        <c:scaling>
          <c:orientation val="minMax"/>
          <c:max val="75"/>
          <c:min val="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59962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479BEA-3E1D-4B2B-B35F-189FBB3622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4378AE-57A5-4CF3-AD69-4710BC88DED4}" type="slidenum">
              <a:rPr lang="en-US" smtClean="0"/>
              <a:t>‹#›</a:t>
            </a:fld>
            <a:endParaRPr lang="en-US"/>
          </a:p>
        </p:txBody>
      </p:sp>
    </p:spTree>
    <p:extLst>
      <p:ext uri="{BB962C8B-B14F-4D97-AF65-F5344CB8AC3E}">
        <p14:creationId xmlns:p14="http://schemas.microsoft.com/office/powerpoint/2010/main" val="1598295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9725" y="7099300"/>
            <a:ext cx="2460625" cy="13843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97122-2B36-408D-8132-1977F5EE304D}" type="slidenum">
              <a:rPr kumimoji="0" lang="en-US" sz="800" b="0" i="0" u="none" strike="noStrike" kern="1200" cap="none" spc="0" normalizeH="0" baseline="0" noProof="0" smtClean="0">
                <a:ln>
                  <a:noFill/>
                </a:ln>
                <a:solidFill>
                  <a:srgbClr val="5F5F5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800" b="0" i="0" u="none" strike="noStrike" kern="1200" cap="none" spc="0" normalizeH="0" baseline="0" noProof="0">
              <a:ln>
                <a:noFill/>
              </a:ln>
              <a:solidFill>
                <a:srgbClr val="5F5F5F"/>
              </a:solidFill>
              <a:effectLst/>
              <a:uLnTx/>
              <a:uFillTx/>
              <a:latin typeface="Arial" panose="020B060402020202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85620-2424-4CA1-BA4B-D210A6C9B569}" type="datetime3">
              <a:rPr kumimoji="0" lang="en-US" sz="1200" b="0" i="0" u="none" strike="noStrike" kern="1200" cap="none" spc="0" normalizeH="0" baseline="0" noProof="0" smtClean="0">
                <a:ln>
                  <a:noFill/>
                </a:ln>
                <a:solidFill>
                  <a:srgbClr val="5F5F5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 August 2025</a:t>
            </a:fld>
            <a:endParaRPr kumimoji="0" lang="en-US" sz="1200" b="0" i="0" u="none" strike="noStrike" kern="1200" cap="none" spc="0" normalizeH="0" baseline="0" noProof="0">
              <a:ln>
                <a:noFill/>
              </a:ln>
              <a:solidFill>
                <a:srgbClr val="5F5F5F"/>
              </a:solidFill>
              <a:effectLst/>
              <a:uLnTx/>
              <a:uFillTx/>
              <a:latin typeface="Arial" panose="020B0604020202020204"/>
              <a:ea typeface="+mn-ea"/>
              <a:cs typeface="+mn-cs"/>
            </a:endParaRPr>
          </a:p>
        </p:txBody>
      </p:sp>
      <p:sp>
        <p:nvSpPr>
          <p:cNvPr id="6" name="Footer Placeholder 5"/>
          <p:cNvSpPr>
            <a:spLocks noGrp="1"/>
          </p:cNvSpPr>
          <p:nvPr>
            <p:ph type="ft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Arial" panose="020B0604020202020204"/>
                <a:ea typeface="+mn-ea"/>
                <a:cs typeface="+mn-cs"/>
              </a:rPr>
              <a:t>©2016 Georgia-Pacific Professional.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Arial" panose="020B0604020202020204"/>
                <a:ea typeface="+mn-ea"/>
                <a:cs typeface="+mn-cs"/>
              </a:rPr>
              <a:t>Confidential. Not to be copied, quoted, shared or otherwise further distributed</a:t>
            </a:r>
          </a:p>
        </p:txBody>
      </p:sp>
      <p:sp>
        <p:nvSpPr>
          <p:cNvPr id="7" name="Header Placeholder 6"/>
          <p:cNvSpPr>
            <a:spLocks noGrp="1"/>
          </p:cNvSpPr>
          <p:nvPr>
            <p:ph type="hd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5F5F5F"/>
                </a:solidFill>
                <a:effectLst/>
                <a:uLnTx/>
                <a:uFillTx/>
                <a:latin typeface="Arial" panose="020B0604020202020204"/>
                <a:ea typeface="+mn-ea"/>
                <a:cs typeface="+mn-cs"/>
              </a:rPr>
              <a:t>GP Works </a:t>
            </a:r>
          </a:p>
        </p:txBody>
      </p:sp>
    </p:spTree>
    <p:extLst>
      <p:ext uri="{BB962C8B-B14F-4D97-AF65-F5344CB8AC3E}">
        <p14:creationId xmlns:p14="http://schemas.microsoft.com/office/powerpoint/2010/main" val="2052095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pen / Close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0FAED063-772D-46E6-96A5-3E775374D388}"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457200" y="1555968"/>
            <a:ext cx="7334250" cy="3631763"/>
          </a:xfrm>
          <a:prstGeom prst="rect">
            <a:avLst/>
          </a:prstGeom>
          <a:noFill/>
        </p:spPr>
        <p:txBody>
          <a:bodyPr wrap="square">
            <a:spAutoFit/>
          </a:bodyPr>
          <a:lstStyle/>
          <a:p>
            <a:pPr algn="l"/>
            <a:r>
              <a:rPr lang="en-US" sz="11500"/>
              <a:t>BANNER</a:t>
            </a:r>
            <a:br>
              <a:rPr lang="en-US" sz="11500"/>
            </a:br>
            <a:r>
              <a:rPr lang="en-US" sz="11500"/>
              <a:t>LAYOUTS</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4550" y="1356284"/>
            <a:ext cx="4339771" cy="4031131"/>
          </a:xfrm>
          <a:prstGeom prst="rect">
            <a:avLst/>
          </a:prstGeom>
        </p:spPr>
      </p:pic>
    </p:spTree>
    <p:extLst>
      <p:ext uri="{BB962C8B-B14F-4D97-AF65-F5344CB8AC3E}">
        <p14:creationId xmlns:p14="http://schemas.microsoft.com/office/powerpoint/2010/main" val="412782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 END USER PHOTO 1">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0334E4F-72AF-5D3B-BD93-E5A0D95272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074" b="7074"/>
          <a:stretch/>
        </p:blipFill>
        <p:spPr bwMode="auto">
          <a:xfrm>
            <a:off x="-1" y="-104332"/>
            <a:ext cx="13621872" cy="78059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bwMode="gray">
          <a:xfrm>
            <a:off x="457199" y="3550157"/>
            <a:ext cx="7696202" cy="1287200"/>
          </a:xfrm>
        </p:spPr>
        <p:txBody>
          <a:bodyPr anchor="b"/>
          <a:lstStyle>
            <a:lvl1pPr algn="l">
              <a:defRPr sz="3200" baseline="0"/>
            </a:lvl1pPr>
          </a:lstStyle>
          <a:p>
            <a:r>
              <a:rPr lang="en-US"/>
              <a:t>Type insightful, relevant headline | max 2 lines</a:t>
            </a:r>
          </a:p>
        </p:txBody>
      </p:sp>
      <p:sp>
        <p:nvSpPr>
          <p:cNvPr id="3" name="Subtitle 2"/>
          <p:cNvSpPr>
            <a:spLocks noGrp="1"/>
          </p:cNvSpPr>
          <p:nvPr>
            <p:ph type="subTitle" idx="1" hasCustomPrompt="1"/>
          </p:nvPr>
        </p:nvSpPr>
        <p:spPr bwMode="gray">
          <a:xfrm>
            <a:off x="457199" y="5033391"/>
            <a:ext cx="7696202" cy="828068"/>
          </a:xfrm>
        </p:spPr>
        <p:txBody>
          <a:bodyPr>
            <a:noAutofit/>
          </a:bodyPr>
          <a:lstStyle>
            <a:lvl1pPr marL="0" indent="0" algn="l">
              <a:buNone/>
              <a:defRPr sz="2400" cap="none" baseline="0">
                <a:solidFill>
                  <a:schemeClr val="tx1">
                    <a:lumMod val="7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if needed | placeholder will not show if not used | Max two lines</a:t>
            </a:r>
          </a:p>
        </p:txBody>
      </p:sp>
      <p:sp>
        <p:nvSpPr>
          <p:cNvPr id="4" name="Date Placeholder 3"/>
          <p:cNvSpPr>
            <a:spLocks noGrp="1"/>
          </p:cNvSpPr>
          <p:nvPr>
            <p:ph type="dt" sz="half" idx="10"/>
          </p:nvPr>
        </p:nvSpPr>
        <p:spPr bwMode="gray"/>
        <p:txBody>
          <a:bodyPr/>
          <a:lstStyle/>
          <a:p>
            <a:fld id="{13E3288B-DA77-4A2D-9CBF-FC04D892CA33}" type="datetime1">
              <a:rPr lang="en-US" smtClean="0"/>
              <a:t>8/21/2025</a:t>
            </a:fld>
            <a:endParaRPr lang="en-US"/>
          </a:p>
        </p:txBody>
      </p:sp>
      <p:sp>
        <p:nvSpPr>
          <p:cNvPr id="6" name="Slide Number Placeholder 5"/>
          <p:cNvSpPr>
            <a:spLocks noGrp="1"/>
          </p:cNvSpPr>
          <p:nvPr>
            <p:ph type="sldNum" sz="quarter" idx="12"/>
          </p:nvPr>
        </p:nvSpPr>
        <p:spPr bwMode="gray">
          <a:xfrm>
            <a:off x="11395204" y="7028111"/>
            <a:ext cx="716280" cy="501650"/>
          </a:xfrm>
        </p:spPr>
        <p:txBody>
          <a:bodyPr/>
          <a:lstStyle/>
          <a:p>
            <a:fld id="{710079E8-2902-4896-88E7-CC5A0D35033D}" type="slidenum">
              <a:rPr lang="en-US" smtClean="0"/>
              <a:t>‹#›</a:t>
            </a:fld>
            <a:endParaRPr lang="en-US"/>
          </a:p>
        </p:txBody>
      </p:sp>
      <p:sp>
        <p:nvSpPr>
          <p:cNvPr id="7" name="TextBox 6"/>
          <p:cNvSpPr txBox="1"/>
          <p:nvPr/>
        </p:nvSpPr>
        <p:spPr bwMode="gray">
          <a:xfrm>
            <a:off x="381001" y="-404414"/>
            <a:ext cx="2547557" cy="300082"/>
          </a:xfrm>
          <a:prstGeom prst="rect">
            <a:avLst/>
          </a:prstGeom>
          <a:noFill/>
        </p:spPr>
        <p:txBody>
          <a:bodyPr wrap="none" rtlCol="0">
            <a:spAutoFit/>
          </a:bodyPr>
          <a:lstStyle/>
          <a:p>
            <a:r>
              <a:rPr lang="en-US" sz="1350">
                <a:solidFill>
                  <a:schemeClr val="tx1">
                    <a:lumMod val="60000"/>
                    <a:lumOff val="40000"/>
                  </a:schemeClr>
                </a:solidFill>
              </a:rPr>
              <a:t>TITLE – END USER PHOTO 1</a:t>
            </a:r>
          </a:p>
        </p:txBody>
      </p:sp>
      <p:sp>
        <p:nvSpPr>
          <p:cNvPr id="10" name="Text Placeholder 9"/>
          <p:cNvSpPr>
            <a:spLocks noGrp="1"/>
          </p:cNvSpPr>
          <p:nvPr>
            <p:ph type="body" sz="quarter" idx="13" hasCustomPrompt="1"/>
          </p:nvPr>
        </p:nvSpPr>
        <p:spPr bwMode="gray">
          <a:xfrm>
            <a:off x="457200" y="5981264"/>
            <a:ext cx="7696202" cy="295275"/>
          </a:xfrm>
        </p:spPr>
        <p:txBody>
          <a:bodyPr/>
          <a:lstStyle>
            <a:lvl1pPr marL="0" indent="0">
              <a:buNone/>
              <a:defRPr baseline="0">
                <a:solidFill>
                  <a:schemeClr val="tx1">
                    <a:lumMod val="75000"/>
                  </a:schemeClr>
                </a:solidFill>
              </a:defRPr>
            </a:lvl1pPr>
            <a:lvl2pPr marL="175022" indent="0">
              <a:buNone/>
              <a:defRPr/>
            </a:lvl2pPr>
          </a:lstStyle>
          <a:p>
            <a:pPr lvl="0"/>
            <a:r>
              <a:rPr lang="en-US"/>
              <a:t>Type date: Month DD, YYYY</a:t>
            </a:r>
          </a:p>
        </p:txBody>
      </p:sp>
      <p:sp>
        <p:nvSpPr>
          <p:cNvPr id="9" name="TextBox 8">
            <a:extLst>
              <a:ext uri="{FF2B5EF4-FFF2-40B4-BE49-F238E27FC236}">
                <a16:creationId xmlns:a16="http://schemas.microsoft.com/office/drawing/2014/main" id="{E2865D65-2A41-8221-4922-D1BFADD4F0D8}"/>
              </a:ext>
            </a:extLst>
          </p:cNvPr>
          <p:cNvSpPr txBox="1"/>
          <p:nvPr userDrawn="1"/>
        </p:nvSpPr>
        <p:spPr bwMode="gray">
          <a:xfrm>
            <a:off x="381001" y="-404414"/>
            <a:ext cx="2547557" cy="300082"/>
          </a:xfrm>
          <a:prstGeom prst="rect">
            <a:avLst/>
          </a:prstGeom>
          <a:noFill/>
        </p:spPr>
        <p:txBody>
          <a:bodyPr wrap="none" rtlCol="0">
            <a:spAutoFit/>
          </a:bodyPr>
          <a:lstStyle/>
          <a:p>
            <a:r>
              <a:rPr lang="en-US" sz="1350">
                <a:solidFill>
                  <a:schemeClr val="tx1">
                    <a:lumMod val="60000"/>
                    <a:lumOff val="40000"/>
                  </a:schemeClr>
                </a:solidFill>
              </a:rPr>
              <a:t>TITLE – END USER PHOTO 1</a:t>
            </a:r>
          </a:p>
        </p:txBody>
      </p:sp>
      <p:sp>
        <p:nvSpPr>
          <p:cNvPr id="5" name="Footer Placeholder 4">
            <a:extLst>
              <a:ext uri="{FF2B5EF4-FFF2-40B4-BE49-F238E27FC236}">
                <a16:creationId xmlns:a16="http://schemas.microsoft.com/office/drawing/2014/main" id="{1843EE4E-D27C-36FF-8D55-DAA4A335FFD0}"/>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A0908A0F-733B-73BA-D51F-C6D33AFBB58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238914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HEALTH CARE Photo 2">
    <p:spTree>
      <p:nvGrpSpPr>
        <p:cNvPr id="1" name=""/>
        <p:cNvGrpSpPr/>
        <p:nvPr/>
      </p:nvGrpSpPr>
      <p:grpSpPr>
        <a:xfrm>
          <a:off x="0" y="0"/>
          <a:ext cx="0" cy="0"/>
          <a:chOff x="0" y="0"/>
          <a:chExt cx="0" cy="0"/>
        </a:xfrm>
      </p:grpSpPr>
      <p:pic>
        <p:nvPicPr>
          <p:cNvPr id="8" name="Picture 7" descr="Close-up of hands shaking&#10;&#10;Description automatically generated">
            <a:extLst>
              <a:ext uri="{FF2B5EF4-FFF2-40B4-BE49-F238E27FC236}">
                <a16:creationId xmlns:a16="http://schemas.microsoft.com/office/drawing/2014/main" id="{9D133F5F-BEF3-03D1-9054-C0DCF95940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152" r="19585" b="15072"/>
          <a:stretch/>
        </p:blipFill>
        <p:spPr>
          <a:xfrm>
            <a:off x="0" y="0"/>
            <a:ext cx="12192000" cy="6858000"/>
          </a:xfrm>
          <a:prstGeom prst="rect">
            <a:avLst/>
          </a:prstGeom>
        </p:spPr>
      </p:pic>
      <p:sp>
        <p:nvSpPr>
          <p:cNvPr id="17" name="Oval 16">
            <a:extLst>
              <a:ext uri="{FF2B5EF4-FFF2-40B4-BE49-F238E27FC236}">
                <a16:creationId xmlns:a16="http://schemas.microsoft.com/office/drawing/2014/main" id="{2646167B-A79A-D91F-8DA8-8610BCBC06E1}"/>
              </a:ext>
            </a:extLst>
          </p:cNvPr>
          <p:cNvSpPr/>
          <p:nvPr userDrawn="1"/>
        </p:nvSpPr>
        <p:spPr>
          <a:xfrm>
            <a:off x="-3789046" y="-1563329"/>
            <a:ext cx="13316504" cy="9851923"/>
          </a:xfrm>
          <a:prstGeom prst="ellipse">
            <a:avLst/>
          </a:prstGeom>
          <a:gradFill flip="none" rotWithShape="1">
            <a:gsLst>
              <a:gs pos="0">
                <a:schemeClr val="tx2">
                  <a:alpha val="53000"/>
                </a:schemeClr>
              </a:gs>
              <a:gs pos="56000">
                <a:schemeClr val="tx2">
                  <a:alpha val="36000"/>
                </a:schemeClr>
              </a:gs>
              <a:gs pos="84424">
                <a:schemeClr val="tx2">
                  <a:alpha val="22000"/>
                </a:schemeClr>
              </a:gs>
              <a:gs pos="100000">
                <a:schemeClr val="tx2">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A5DFB88-FA64-7A92-9F64-9B1D7AB1F30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
        <p:nvSpPr>
          <p:cNvPr id="2" name="Title 1"/>
          <p:cNvSpPr>
            <a:spLocks noGrp="1"/>
          </p:cNvSpPr>
          <p:nvPr>
            <p:ph type="ctrTitle" hasCustomPrompt="1"/>
          </p:nvPr>
        </p:nvSpPr>
        <p:spPr bwMode="gray">
          <a:xfrm>
            <a:off x="457200" y="2036598"/>
            <a:ext cx="8021638"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7" cy="971552"/>
          </a:xfrm>
        </p:spPr>
        <p:txBody>
          <a:bodyPr>
            <a:noAutofit/>
          </a:bodyPr>
          <a:lstStyle>
            <a:lvl1pPr marL="0" indent="0" algn="l">
              <a:buNone/>
              <a:defRPr sz="28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4" name="Date Placeholder 3"/>
          <p:cNvSpPr>
            <a:spLocks noGrp="1"/>
          </p:cNvSpPr>
          <p:nvPr>
            <p:ph type="dt" sz="half" idx="10"/>
          </p:nvPr>
        </p:nvSpPr>
        <p:spPr bwMode="gray"/>
        <p:txBody>
          <a:bodyPr/>
          <a:lstStyle/>
          <a:p>
            <a:fld id="{71269104-2B74-436B-A3CA-9EA6D38E184C}" type="datetime1">
              <a:rPr lang="en-US" smtClean="0"/>
              <a:t>8/21/2025</a:t>
            </a:fld>
            <a:endParaRPr lang="en-US"/>
          </a:p>
        </p:txBody>
      </p:sp>
      <p:sp>
        <p:nvSpPr>
          <p:cNvPr id="6" name="Slide Number Placeholder 5"/>
          <p:cNvSpPr>
            <a:spLocks noGrp="1"/>
          </p:cNvSpPr>
          <p:nvPr>
            <p:ph type="sldNum" sz="quarter" idx="12"/>
          </p:nvPr>
        </p:nvSpPr>
        <p:spPr bwMode="gray">
          <a:xfrm>
            <a:off x="11338560" y="7050010"/>
            <a:ext cx="716280" cy="501650"/>
          </a:xfrm>
        </p:spPr>
        <p:txBody>
          <a:bodyPr/>
          <a:lstStyle/>
          <a:p>
            <a:fld id="{710079E8-2902-4896-88E7-CC5A0D35033D}" type="slidenum">
              <a:rPr lang="en-US" smtClean="0"/>
              <a:t>‹#›</a:t>
            </a:fld>
            <a:endParaRPr lang="en-US"/>
          </a:p>
        </p:txBody>
      </p:sp>
      <p:sp>
        <p:nvSpPr>
          <p:cNvPr id="7" name="TextBox 6"/>
          <p:cNvSpPr txBox="1"/>
          <p:nvPr/>
        </p:nvSpPr>
        <p:spPr bwMode="gray">
          <a:xfrm>
            <a:off x="381000" y="-404414"/>
            <a:ext cx="2707857" cy="300082"/>
          </a:xfrm>
          <a:prstGeom prst="rect">
            <a:avLst/>
          </a:prstGeom>
          <a:noFill/>
        </p:spPr>
        <p:txBody>
          <a:bodyPr wrap="none" rtlCol="0">
            <a:spAutoFit/>
          </a:bodyPr>
          <a:lstStyle/>
          <a:p>
            <a:r>
              <a:rPr lang="en-US" sz="1350">
                <a:solidFill>
                  <a:schemeClr val="tx1">
                    <a:lumMod val="60000"/>
                    <a:lumOff val="40000"/>
                  </a:schemeClr>
                </a:solidFill>
              </a:rPr>
              <a:t>TITLE –  HEALTHCARE PHOTO</a:t>
            </a:r>
          </a:p>
        </p:txBody>
      </p:sp>
      <p:sp>
        <p:nvSpPr>
          <p:cNvPr id="10" name="Text Placeholder 9"/>
          <p:cNvSpPr>
            <a:spLocks noGrp="1"/>
          </p:cNvSpPr>
          <p:nvPr>
            <p:ph type="body" sz="quarter" idx="13" hasCustomPrompt="1"/>
          </p:nvPr>
        </p:nvSpPr>
        <p:spPr bwMode="gray">
          <a:xfrm>
            <a:off x="457199" y="4671013"/>
            <a:ext cx="8021638" cy="365238"/>
          </a:xfrm>
        </p:spPr>
        <p:txBody>
          <a:bodyPr/>
          <a:lstStyle>
            <a:lvl1pPr marL="0" indent="0">
              <a:buNone/>
              <a:defRPr b="0" baseline="0">
                <a:solidFill>
                  <a:schemeClr val="bg1"/>
                </a:solidFill>
              </a:defRPr>
            </a:lvl1pPr>
            <a:lvl2pPr marL="175022" indent="0">
              <a:buNone/>
              <a:defRPr/>
            </a:lvl2pPr>
          </a:lstStyle>
          <a:p>
            <a:pPr lvl="0"/>
            <a:r>
              <a:rPr lang="en-US"/>
              <a:t>Type date: Month DD, YYYY</a:t>
            </a:r>
          </a:p>
        </p:txBody>
      </p:sp>
      <p:sp>
        <p:nvSpPr>
          <p:cNvPr id="13" name="Footer Placeholder 12">
            <a:extLst>
              <a:ext uri="{FF2B5EF4-FFF2-40B4-BE49-F238E27FC236}">
                <a16:creationId xmlns:a16="http://schemas.microsoft.com/office/drawing/2014/main" id="{507B4BD1-E0E2-CAE3-7693-EF32AAF61014}"/>
              </a:ext>
            </a:extLst>
          </p:cNvPr>
          <p:cNvSpPr>
            <a:spLocks noGrp="1"/>
          </p:cNvSpPr>
          <p:nvPr>
            <p:ph type="ftr" sz="quarter" idx="14"/>
          </p:nvPr>
        </p:nvSpPr>
        <p:spPr>
          <a:xfrm>
            <a:off x="457199" y="6386182"/>
            <a:ext cx="4767264" cy="365125"/>
          </a:xfrm>
        </p:spPr>
        <p:txBody>
          <a:bodyPr/>
          <a:lstStyle>
            <a:lvl1pPr>
              <a:defRPr>
                <a:solidFill>
                  <a:schemeClr val="bg1"/>
                </a:solidFill>
              </a:defRPr>
            </a:lvl1pPr>
          </a:lstStyle>
          <a:p>
            <a:r>
              <a:rPr lang="en-US"/>
              <a:t>©2024 GP PRO. All rights reserved. Not to be copied, quoted, shared, or further distributed without prior written permission.</a:t>
            </a:r>
          </a:p>
        </p:txBody>
      </p:sp>
    </p:spTree>
    <p:extLst>
      <p:ext uri="{BB962C8B-B14F-4D97-AF65-F5344CB8AC3E}">
        <p14:creationId xmlns:p14="http://schemas.microsoft.com/office/powerpoint/2010/main" val="231286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 BUSINESS Photo 1">
    <p:spTree>
      <p:nvGrpSpPr>
        <p:cNvPr id="1" name=""/>
        <p:cNvGrpSpPr/>
        <p:nvPr/>
      </p:nvGrpSpPr>
      <p:grpSpPr>
        <a:xfrm>
          <a:off x="0" y="0"/>
          <a:ext cx="0" cy="0"/>
          <a:chOff x="0" y="0"/>
          <a:chExt cx="0" cy="0"/>
        </a:xfrm>
      </p:grpSpPr>
      <p:pic>
        <p:nvPicPr>
          <p:cNvPr id="23" name="Picture 22" descr="Two people looking at a computer screen&#10;&#10;Description automatically generated with low confidence">
            <a:extLst>
              <a:ext uri="{FF2B5EF4-FFF2-40B4-BE49-F238E27FC236}">
                <a16:creationId xmlns:a16="http://schemas.microsoft.com/office/drawing/2014/main" id="{DF0674D8-B2EB-2106-8351-9828A9A758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029" t="17845" r="1706" b="7747"/>
          <a:stretch/>
        </p:blipFill>
        <p:spPr>
          <a:xfrm flipH="1">
            <a:off x="0" y="-4359"/>
            <a:ext cx="12210722" cy="6862359"/>
          </a:xfrm>
          <a:prstGeom prst="rect">
            <a:avLst/>
          </a:prstGeom>
        </p:spPr>
      </p:pic>
      <p:pic>
        <p:nvPicPr>
          <p:cNvPr id="5" name="Picture 4">
            <a:extLst>
              <a:ext uri="{FF2B5EF4-FFF2-40B4-BE49-F238E27FC236}">
                <a16:creationId xmlns:a16="http://schemas.microsoft.com/office/drawing/2014/main" id="{FA3E8969-9436-338E-05F8-FBEC3E603EDA}"/>
              </a:ext>
            </a:extLst>
          </p:cNvPr>
          <p:cNvPicPr>
            <a:picLocks noChangeAspect="1"/>
          </p:cNvPicPr>
          <p:nvPr userDrawn="1"/>
        </p:nvPicPr>
        <p:blipFill rotWithShape="1">
          <a:blip r:embed="rId3"/>
          <a:srcRect l="21251" t="20245" b="12069"/>
          <a:stretch/>
        </p:blipFill>
        <p:spPr>
          <a:xfrm>
            <a:off x="0" y="-4359"/>
            <a:ext cx="10534650" cy="6862359"/>
          </a:xfrm>
          <a:prstGeom prst="rect">
            <a:avLst/>
          </a:prstGeom>
        </p:spPr>
      </p:pic>
      <p:sp>
        <p:nvSpPr>
          <p:cNvPr id="9" name="Oval 8">
            <a:extLst>
              <a:ext uri="{FF2B5EF4-FFF2-40B4-BE49-F238E27FC236}">
                <a16:creationId xmlns:a16="http://schemas.microsoft.com/office/drawing/2014/main" id="{65A0068C-293B-D52C-84C8-FF02266D404B}"/>
              </a:ext>
            </a:extLst>
          </p:cNvPr>
          <p:cNvSpPr/>
          <p:nvPr/>
        </p:nvSpPr>
        <p:spPr>
          <a:xfrm>
            <a:off x="0" y="161332"/>
            <a:ext cx="4038600" cy="1163878"/>
          </a:xfrm>
          <a:prstGeom prst="ellipse">
            <a:avLst/>
          </a:prstGeom>
          <a:gradFill flip="none" rotWithShape="1">
            <a:gsLst>
              <a:gs pos="0">
                <a:schemeClr val="accent1">
                  <a:lumMod val="5000"/>
                  <a:lumOff val="95000"/>
                </a:schemeClr>
              </a:gs>
              <a:gs pos="56000">
                <a:schemeClr val="bg2">
                  <a:alpha val="33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01D2A6F-AB0A-9F2D-5A24-955C6CEAB183}"/>
              </a:ext>
            </a:extLst>
          </p:cNvPr>
          <p:cNvSpPr/>
          <p:nvPr userDrawn="1"/>
        </p:nvSpPr>
        <p:spPr>
          <a:xfrm>
            <a:off x="935837" y="277289"/>
            <a:ext cx="4038600" cy="1163878"/>
          </a:xfrm>
          <a:prstGeom prst="ellipse">
            <a:avLst/>
          </a:prstGeom>
          <a:gradFill flip="none" rotWithShape="1">
            <a:gsLst>
              <a:gs pos="0">
                <a:schemeClr val="accent1">
                  <a:lumMod val="5000"/>
                  <a:lumOff val="95000"/>
                </a:schemeClr>
              </a:gs>
              <a:gs pos="56000">
                <a:srgbClr val="8DB930">
                  <a:alpha val="3000"/>
                </a:srgb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bwMode="gray">
          <a:xfrm>
            <a:off x="457200" y="2027356"/>
            <a:ext cx="8021638" cy="1287200"/>
          </a:xfrm>
        </p:spPr>
        <p:txBody>
          <a:bodyPr anchor="b"/>
          <a:lstStyle>
            <a:lvl1pPr algn="l">
              <a:defRPr sz="3200" baseline="0">
                <a:solidFill>
                  <a:schemeClr val="tx2"/>
                </a:solidFill>
              </a:defRPr>
            </a:lvl1pPr>
          </a:lstStyle>
          <a:p>
            <a:r>
              <a:rPr lang="en-US"/>
              <a:t>Type insightful, relevant headline | max 2 lines</a:t>
            </a:r>
          </a:p>
        </p:txBody>
      </p:sp>
      <p:sp>
        <p:nvSpPr>
          <p:cNvPr id="4" name="Date Placeholder 3"/>
          <p:cNvSpPr>
            <a:spLocks noGrp="1"/>
          </p:cNvSpPr>
          <p:nvPr>
            <p:ph type="dt" sz="half" idx="10"/>
          </p:nvPr>
        </p:nvSpPr>
        <p:spPr bwMode="gray"/>
        <p:txBody>
          <a:bodyPr/>
          <a:lstStyle>
            <a:lvl1pPr>
              <a:defRPr>
                <a:solidFill>
                  <a:schemeClr val="bg1"/>
                </a:solidFill>
              </a:defRPr>
            </a:lvl1pPr>
          </a:lstStyle>
          <a:p>
            <a:fld id="{50C3D038-BC11-46A0-AF3A-29EBF318B653}" type="datetime1">
              <a:rPr lang="en-US" smtClean="0"/>
              <a:t>8/21/2025</a:t>
            </a:fld>
            <a:endParaRPr lang="en-US"/>
          </a:p>
        </p:txBody>
      </p:sp>
      <p:sp>
        <p:nvSpPr>
          <p:cNvPr id="6" name="Slide Number Placeholder 5"/>
          <p:cNvSpPr>
            <a:spLocks noGrp="1"/>
          </p:cNvSpPr>
          <p:nvPr>
            <p:ph type="sldNum" sz="quarter" idx="12"/>
          </p:nvPr>
        </p:nvSpPr>
        <p:spPr bwMode="gray">
          <a:xfrm>
            <a:off x="11338560" y="6981747"/>
            <a:ext cx="716280" cy="501650"/>
          </a:xfrm>
        </p:spPr>
        <p:txBody>
          <a:bodyPr/>
          <a:lstStyle>
            <a:lvl1pPr>
              <a:defRPr>
                <a:solidFill>
                  <a:schemeClr val="bg1"/>
                </a:solidFill>
              </a:defRPr>
            </a:lvl1pPr>
          </a:lstStyle>
          <a:p>
            <a:fld id="{710079E8-2902-4896-88E7-CC5A0D35033D}" type="slidenum">
              <a:rPr lang="en-US" smtClean="0"/>
              <a:pPr/>
              <a:t>‹#›</a:t>
            </a:fld>
            <a:endParaRPr lang="en-US"/>
          </a:p>
        </p:txBody>
      </p:sp>
      <p:sp>
        <p:nvSpPr>
          <p:cNvPr id="7" name="TextBox 6"/>
          <p:cNvSpPr txBox="1"/>
          <p:nvPr/>
        </p:nvSpPr>
        <p:spPr bwMode="gray">
          <a:xfrm>
            <a:off x="381000" y="-404414"/>
            <a:ext cx="2528321" cy="300082"/>
          </a:xfrm>
          <a:prstGeom prst="rect">
            <a:avLst/>
          </a:prstGeom>
          <a:noFill/>
        </p:spPr>
        <p:txBody>
          <a:bodyPr wrap="none" rtlCol="0">
            <a:spAutoFit/>
          </a:bodyPr>
          <a:lstStyle/>
          <a:p>
            <a:r>
              <a:rPr lang="en-US" sz="1350">
                <a:solidFill>
                  <a:schemeClr val="tx1">
                    <a:lumMod val="60000"/>
                    <a:lumOff val="40000"/>
                  </a:schemeClr>
                </a:solidFill>
              </a:rPr>
              <a:t>TITLE – BUSINESS</a:t>
            </a:r>
            <a:r>
              <a:rPr lang="en-US" sz="1350" baseline="0">
                <a:solidFill>
                  <a:schemeClr val="tx1">
                    <a:lumMod val="60000"/>
                    <a:lumOff val="40000"/>
                  </a:schemeClr>
                </a:solidFill>
              </a:rPr>
              <a:t> P</a:t>
            </a:r>
            <a:r>
              <a:rPr lang="en-US" sz="1350">
                <a:solidFill>
                  <a:schemeClr val="tx1">
                    <a:lumMod val="60000"/>
                    <a:lumOff val="40000"/>
                  </a:schemeClr>
                </a:solidFill>
              </a:rPr>
              <a:t>HOTO 1</a:t>
            </a:r>
          </a:p>
        </p:txBody>
      </p:sp>
      <p:sp>
        <p:nvSpPr>
          <p:cNvPr id="12" name="TextBox 11">
            <a:extLst>
              <a:ext uri="{FF2B5EF4-FFF2-40B4-BE49-F238E27FC236}">
                <a16:creationId xmlns:a16="http://schemas.microsoft.com/office/drawing/2014/main" id="{DDDE0021-3CFB-D624-1CC2-B02418DCC849}"/>
              </a:ext>
            </a:extLst>
          </p:cNvPr>
          <p:cNvSpPr txBox="1"/>
          <p:nvPr userDrawn="1"/>
        </p:nvSpPr>
        <p:spPr bwMode="gray">
          <a:xfrm>
            <a:off x="381000" y="-404414"/>
            <a:ext cx="2528321" cy="300082"/>
          </a:xfrm>
          <a:prstGeom prst="rect">
            <a:avLst/>
          </a:prstGeom>
          <a:noFill/>
        </p:spPr>
        <p:txBody>
          <a:bodyPr wrap="none" rtlCol="0">
            <a:spAutoFit/>
          </a:bodyPr>
          <a:lstStyle/>
          <a:p>
            <a:r>
              <a:rPr lang="en-US" sz="1350">
                <a:solidFill>
                  <a:schemeClr val="tx1">
                    <a:lumMod val="60000"/>
                    <a:lumOff val="40000"/>
                  </a:schemeClr>
                </a:solidFill>
              </a:rPr>
              <a:t>TITLE – BUSINESS</a:t>
            </a:r>
            <a:r>
              <a:rPr lang="en-US" sz="1350" baseline="0">
                <a:solidFill>
                  <a:schemeClr val="tx1">
                    <a:lumMod val="60000"/>
                    <a:lumOff val="40000"/>
                  </a:schemeClr>
                </a:solidFill>
              </a:rPr>
              <a:t> P</a:t>
            </a:r>
            <a:r>
              <a:rPr lang="en-US" sz="1350">
                <a:solidFill>
                  <a:schemeClr val="tx1">
                    <a:lumMod val="60000"/>
                    <a:lumOff val="40000"/>
                  </a:schemeClr>
                </a:solidFill>
              </a:rPr>
              <a:t>HOTO 1</a:t>
            </a:r>
          </a:p>
        </p:txBody>
      </p:sp>
      <p:sp>
        <p:nvSpPr>
          <p:cNvPr id="3" name="Subtitle 2"/>
          <p:cNvSpPr>
            <a:spLocks noGrp="1"/>
          </p:cNvSpPr>
          <p:nvPr>
            <p:ph type="subTitle" idx="1" hasCustomPrompt="1"/>
          </p:nvPr>
        </p:nvSpPr>
        <p:spPr bwMode="gray">
          <a:xfrm>
            <a:off x="457200" y="3506567"/>
            <a:ext cx="8021637" cy="1023235"/>
          </a:xfrm>
        </p:spPr>
        <p:txBody>
          <a:bodyPr>
            <a:normAutofit/>
          </a:bodyPr>
          <a:lstStyle>
            <a:lvl1pPr marL="0" indent="0" algn="l">
              <a:buNone/>
              <a:defRPr sz="2400" cap="none" baseline="0">
                <a:solidFill>
                  <a:schemeClr val="tx1">
                    <a:lumMod val="7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10" name="Text Placeholder 9"/>
          <p:cNvSpPr>
            <a:spLocks noGrp="1"/>
          </p:cNvSpPr>
          <p:nvPr>
            <p:ph type="body" sz="quarter" idx="13" hasCustomPrompt="1"/>
          </p:nvPr>
        </p:nvSpPr>
        <p:spPr bwMode="gray">
          <a:xfrm>
            <a:off x="457201" y="4629775"/>
            <a:ext cx="8021636" cy="295275"/>
          </a:xfrm>
        </p:spPr>
        <p:txBody>
          <a:bodyPr/>
          <a:lstStyle>
            <a:lvl1pPr marL="0" indent="0">
              <a:buNone/>
              <a:defRPr baseline="0">
                <a:solidFill>
                  <a:schemeClr val="tx1">
                    <a:lumMod val="75000"/>
                  </a:schemeClr>
                </a:solidFill>
              </a:defRPr>
            </a:lvl1pPr>
            <a:lvl2pPr marL="175022" indent="0">
              <a:buNone/>
              <a:defRPr/>
            </a:lvl2pPr>
          </a:lstStyle>
          <a:p>
            <a:pPr lvl="0"/>
            <a:r>
              <a:rPr lang="en-US"/>
              <a:t>Type date: Month DD, YYYY</a:t>
            </a:r>
          </a:p>
        </p:txBody>
      </p:sp>
      <p:sp>
        <p:nvSpPr>
          <p:cNvPr id="13" name="Footer Placeholder 4">
            <a:extLst>
              <a:ext uri="{FF2B5EF4-FFF2-40B4-BE49-F238E27FC236}">
                <a16:creationId xmlns:a16="http://schemas.microsoft.com/office/drawing/2014/main" id="{B41561F5-DED9-6479-A94B-3CE25B6C1468}"/>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bg1">
                    <a:lumMod val="2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9580103E-D065-8E48-9E63-C62A7368914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272791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 BUSINESS Photo 1.1">
    <p:spTree>
      <p:nvGrpSpPr>
        <p:cNvPr id="1" name=""/>
        <p:cNvGrpSpPr/>
        <p:nvPr/>
      </p:nvGrpSpPr>
      <p:grpSpPr>
        <a:xfrm>
          <a:off x="0" y="0"/>
          <a:ext cx="0" cy="0"/>
          <a:chOff x="0" y="0"/>
          <a:chExt cx="0" cy="0"/>
        </a:xfrm>
      </p:grpSpPr>
      <p:pic>
        <p:nvPicPr>
          <p:cNvPr id="5" name="Picture 4" descr="A picture containing person, table&#10;&#10;Description automatically generated">
            <a:extLst>
              <a:ext uri="{FF2B5EF4-FFF2-40B4-BE49-F238E27FC236}">
                <a16:creationId xmlns:a16="http://schemas.microsoft.com/office/drawing/2014/main" id="{83204F48-C5E6-BF75-85A6-9064E798E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795"/>
          <a:stretch/>
        </p:blipFill>
        <p:spPr>
          <a:xfrm>
            <a:off x="0" y="0"/>
            <a:ext cx="12237027" cy="6867566"/>
          </a:xfrm>
          <a:prstGeom prst="rect">
            <a:avLst/>
          </a:prstGeom>
        </p:spPr>
      </p:pic>
      <p:sp>
        <p:nvSpPr>
          <p:cNvPr id="8" name="Oval 7">
            <a:extLst>
              <a:ext uri="{FF2B5EF4-FFF2-40B4-BE49-F238E27FC236}">
                <a16:creationId xmlns:a16="http://schemas.microsoft.com/office/drawing/2014/main" id="{B7A31134-5F12-0113-648D-FDA939874F96}"/>
              </a:ext>
            </a:extLst>
          </p:cNvPr>
          <p:cNvSpPr/>
          <p:nvPr userDrawn="1"/>
        </p:nvSpPr>
        <p:spPr>
          <a:xfrm>
            <a:off x="-3789046" y="-1563329"/>
            <a:ext cx="10754996" cy="9851923"/>
          </a:xfrm>
          <a:prstGeom prst="ellipse">
            <a:avLst/>
          </a:prstGeom>
          <a:gradFill flip="none" rotWithShape="1">
            <a:gsLst>
              <a:gs pos="0">
                <a:schemeClr val="bg1">
                  <a:lumMod val="10000"/>
                  <a:alpha val="53000"/>
                </a:schemeClr>
              </a:gs>
              <a:gs pos="56000">
                <a:schemeClr val="bg1">
                  <a:lumMod val="10000"/>
                  <a:alpha val="46000"/>
                </a:schemeClr>
              </a:gs>
              <a:gs pos="84424">
                <a:schemeClr val="bg1">
                  <a:lumMod val="10000"/>
                  <a:alpha val="25000"/>
                </a:schemeClr>
              </a:gs>
              <a:gs pos="100000">
                <a:schemeClr val="bg1">
                  <a:lumMod val="1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bwMode="gray"/>
        <p:txBody>
          <a:bodyPr/>
          <a:lstStyle>
            <a:lvl1pPr>
              <a:defRPr>
                <a:solidFill>
                  <a:schemeClr val="bg1"/>
                </a:solidFill>
              </a:defRPr>
            </a:lvl1pPr>
          </a:lstStyle>
          <a:p>
            <a:fld id="{D535FA3D-8B32-45EC-9D42-8B7FFD2D2FE8}" type="datetime1">
              <a:rPr lang="en-US" smtClean="0"/>
              <a:t>8/21/2025</a:t>
            </a:fld>
            <a:endParaRPr lang="en-US"/>
          </a:p>
        </p:txBody>
      </p:sp>
      <p:sp>
        <p:nvSpPr>
          <p:cNvPr id="6" name="Slide Number Placeholder 5"/>
          <p:cNvSpPr>
            <a:spLocks noGrp="1"/>
          </p:cNvSpPr>
          <p:nvPr>
            <p:ph type="sldNum" sz="quarter" idx="12"/>
          </p:nvPr>
        </p:nvSpPr>
        <p:spPr bwMode="gray">
          <a:xfrm>
            <a:off x="11338560" y="6981747"/>
            <a:ext cx="716280" cy="501650"/>
          </a:xfrm>
        </p:spPr>
        <p:txBody>
          <a:bodyPr/>
          <a:lstStyle>
            <a:lvl1pPr>
              <a:defRPr>
                <a:solidFill>
                  <a:schemeClr val="bg1"/>
                </a:solidFill>
              </a:defRPr>
            </a:lvl1pPr>
          </a:lstStyle>
          <a:p>
            <a:fld id="{710079E8-2902-4896-88E7-CC5A0D35033D}" type="slidenum">
              <a:rPr lang="en-US" smtClean="0"/>
              <a:pPr/>
              <a:t>‹#›</a:t>
            </a:fld>
            <a:endParaRPr lang="en-US"/>
          </a:p>
        </p:txBody>
      </p:sp>
      <p:sp>
        <p:nvSpPr>
          <p:cNvPr id="12" name="TextBox 11">
            <a:extLst>
              <a:ext uri="{FF2B5EF4-FFF2-40B4-BE49-F238E27FC236}">
                <a16:creationId xmlns:a16="http://schemas.microsoft.com/office/drawing/2014/main" id="{DDDE0021-3CFB-D624-1CC2-B02418DCC849}"/>
              </a:ext>
            </a:extLst>
          </p:cNvPr>
          <p:cNvSpPr txBox="1"/>
          <p:nvPr userDrawn="1"/>
        </p:nvSpPr>
        <p:spPr bwMode="gray">
          <a:xfrm>
            <a:off x="381000" y="-404414"/>
            <a:ext cx="2528321" cy="300082"/>
          </a:xfrm>
          <a:prstGeom prst="rect">
            <a:avLst/>
          </a:prstGeom>
          <a:noFill/>
        </p:spPr>
        <p:txBody>
          <a:bodyPr wrap="none" rtlCol="0">
            <a:spAutoFit/>
          </a:bodyPr>
          <a:lstStyle/>
          <a:p>
            <a:r>
              <a:rPr lang="en-US" sz="1350">
                <a:solidFill>
                  <a:schemeClr val="tx1">
                    <a:lumMod val="60000"/>
                    <a:lumOff val="40000"/>
                  </a:schemeClr>
                </a:solidFill>
              </a:rPr>
              <a:t>TITLE – BUSINESS</a:t>
            </a:r>
            <a:r>
              <a:rPr lang="en-US" sz="1350" baseline="0">
                <a:solidFill>
                  <a:schemeClr val="tx1">
                    <a:lumMod val="60000"/>
                    <a:lumOff val="40000"/>
                  </a:schemeClr>
                </a:solidFill>
              </a:rPr>
              <a:t> P</a:t>
            </a:r>
            <a:r>
              <a:rPr lang="en-US" sz="1350">
                <a:solidFill>
                  <a:schemeClr val="tx1">
                    <a:lumMod val="60000"/>
                    <a:lumOff val="40000"/>
                  </a:schemeClr>
                </a:solidFill>
              </a:rPr>
              <a:t>HOTO 1</a:t>
            </a:r>
          </a:p>
        </p:txBody>
      </p:sp>
      <p:sp>
        <p:nvSpPr>
          <p:cNvPr id="2" name="Title 1"/>
          <p:cNvSpPr>
            <a:spLocks noGrp="1"/>
          </p:cNvSpPr>
          <p:nvPr>
            <p:ph type="ctrTitle" hasCustomPrompt="1"/>
          </p:nvPr>
        </p:nvSpPr>
        <p:spPr bwMode="gray">
          <a:xfrm>
            <a:off x="457200" y="3371850"/>
            <a:ext cx="8021637"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1" y="4851061"/>
            <a:ext cx="8021636" cy="1023235"/>
          </a:xfrm>
        </p:spPr>
        <p:txBody>
          <a:bodyPr>
            <a:normAutofit/>
          </a:bodyPr>
          <a:lstStyle>
            <a:lvl1pPr marL="0" indent="0" algn="l">
              <a:buNone/>
              <a:defRPr sz="24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10" name="Text Placeholder 9"/>
          <p:cNvSpPr>
            <a:spLocks noGrp="1"/>
          </p:cNvSpPr>
          <p:nvPr>
            <p:ph type="body" sz="quarter" idx="13" hasCustomPrompt="1"/>
          </p:nvPr>
        </p:nvSpPr>
        <p:spPr bwMode="gray">
          <a:xfrm>
            <a:off x="457201" y="5918669"/>
            <a:ext cx="8021635" cy="295275"/>
          </a:xfrm>
        </p:spPr>
        <p:txBody>
          <a:bodyPr/>
          <a:lstStyle>
            <a:lvl1pPr marL="0" indent="0">
              <a:buNone/>
              <a:defRPr baseline="0">
                <a:solidFill>
                  <a:schemeClr val="bg1"/>
                </a:solidFill>
              </a:defRPr>
            </a:lvl1pPr>
            <a:lvl2pPr marL="175022" indent="0">
              <a:buNone/>
              <a:defRPr/>
            </a:lvl2pPr>
          </a:lstStyle>
          <a:p>
            <a:pPr lvl="0"/>
            <a:r>
              <a:rPr lang="en-US"/>
              <a:t>Type date: Month DD, YYYY</a:t>
            </a:r>
          </a:p>
        </p:txBody>
      </p:sp>
      <p:sp>
        <p:nvSpPr>
          <p:cNvPr id="7" name="Footer Placeholder 4">
            <a:extLst>
              <a:ext uri="{FF2B5EF4-FFF2-40B4-BE49-F238E27FC236}">
                <a16:creationId xmlns:a16="http://schemas.microsoft.com/office/drawing/2014/main" id="{54290A1C-4557-9E1C-24A2-DEC729830F49}"/>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bg1"/>
                </a:solidFill>
              </a:defRPr>
            </a:lvl1pPr>
          </a:lstStyle>
          <a:p>
            <a:r>
              <a:rPr lang="en-US"/>
              <a:t>©2024 GP PRO. All rights reserved. Not to be copied, quoted, shared, or further distributed without prior written permission.</a:t>
            </a:r>
          </a:p>
        </p:txBody>
      </p:sp>
      <p:pic>
        <p:nvPicPr>
          <p:cNvPr id="13" name="Graphic 12">
            <a:extLst>
              <a:ext uri="{FF2B5EF4-FFF2-40B4-BE49-F238E27FC236}">
                <a16:creationId xmlns:a16="http://schemas.microsoft.com/office/drawing/2014/main" id="{0B85FE24-E1F2-C615-03FD-829C9231979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Tree>
    <p:extLst>
      <p:ext uri="{BB962C8B-B14F-4D97-AF65-F5344CB8AC3E}">
        <p14:creationId xmlns:p14="http://schemas.microsoft.com/office/powerpoint/2010/main" val="30602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 BUSINESS Photo 2">
    <p:spTree>
      <p:nvGrpSpPr>
        <p:cNvPr id="1" name=""/>
        <p:cNvGrpSpPr/>
        <p:nvPr/>
      </p:nvGrpSpPr>
      <p:grpSpPr>
        <a:xfrm>
          <a:off x="0" y="0"/>
          <a:ext cx="0" cy="0"/>
          <a:chOff x="0" y="0"/>
          <a:chExt cx="0" cy="0"/>
        </a:xfrm>
      </p:grpSpPr>
      <p:pic>
        <p:nvPicPr>
          <p:cNvPr id="16" name="Picture 15" descr="A picture containing sky, outdoor, track, city&#10;&#10;Description automatically generated">
            <a:extLst>
              <a:ext uri="{FF2B5EF4-FFF2-40B4-BE49-F238E27FC236}">
                <a16:creationId xmlns:a16="http://schemas.microsoft.com/office/drawing/2014/main" id="{A13D60B5-06D9-5231-6CBD-7EEBE6D5C8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105" r="20841" b="38013"/>
          <a:stretch/>
        </p:blipFill>
        <p:spPr>
          <a:xfrm>
            <a:off x="-1" y="0"/>
            <a:ext cx="12192001" cy="6905194"/>
          </a:xfrm>
          <a:prstGeom prst="rect">
            <a:avLst/>
          </a:prstGeom>
        </p:spPr>
      </p:pic>
      <p:sp>
        <p:nvSpPr>
          <p:cNvPr id="17" name="Oval 16">
            <a:extLst>
              <a:ext uri="{FF2B5EF4-FFF2-40B4-BE49-F238E27FC236}">
                <a16:creationId xmlns:a16="http://schemas.microsoft.com/office/drawing/2014/main" id="{2646167B-A79A-D91F-8DA8-8610BCBC06E1}"/>
              </a:ext>
            </a:extLst>
          </p:cNvPr>
          <p:cNvSpPr/>
          <p:nvPr userDrawn="1"/>
        </p:nvSpPr>
        <p:spPr>
          <a:xfrm>
            <a:off x="-3789046" y="-1563329"/>
            <a:ext cx="13316504" cy="9851923"/>
          </a:xfrm>
          <a:prstGeom prst="ellipse">
            <a:avLst/>
          </a:prstGeom>
          <a:gradFill flip="none" rotWithShape="1">
            <a:gsLst>
              <a:gs pos="0">
                <a:schemeClr val="tx2">
                  <a:alpha val="53000"/>
                </a:schemeClr>
              </a:gs>
              <a:gs pos="56000">
                <a:schemeClr val="tx2">
                  <a:alpha val="36000"/>
                </a:schemeClr>
              </a:gs>
              <a:gs pos="84424">
                <a:schemeClr val="tx2">
                  <a:alpha val="22000"/>
                </a:schemeClr>
              </a:gs>
              <a:gs pos="100000">
                <a:schemeClr val="tx2">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bwMode="gray">
          <a:xfrm>
            <a:off x="457200" y="2036598"/>
            <a:ext cx="8021638"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7" cy="971552"/>
          </a:xfrm>
        </p:spPr>
        <p:txBody>
          <a:bodyPr>
            <a:noAutofit/>
          </a:bodyPr>
          <a:lstStyle>
            <a:lvl1pPr marL="0" indent="0" algn="l">
              <a:buNone/>
              <a:defRPr sz="28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7" name="TextBox 6"/>
          <p:cNvSpPr txBox="1"/>
          <p:nvPr/>
        </p:nvSpPr>
        <p:spPr bwMode="gray">
          <a:xfrm>
            <a:off x="381000" y="-404414"/>
            <a:ext cx="2528321" cy="300082"/>
          </a:xfrm>
          <a:prstGeom prst="rect">
            <a:avLst/>
          </a:prstGeom>
          <a:noFill/>
        </p:spPr>
        <p:txBody>
          <a:bodyPr wrap="none" rtlCol="0">
            <a:spAutoFit/>
          </a:bodyPr>
          <a:lstStyle/>
          <a:p>
            <a:r>
              <a:rPr lang="en-US" sz="1350">
                <a:solidFill>
                  <a:schemeClr val="tx1">
                    <a:lumMod val="60000"/>
                    <a:lumOff val="40000"/>
                  </a:schemeClr>
                </a:solidFill>
              </a:rPr>
              <a:t>TITLE – BUSINESS</a:t>
            </a:r>
            <a:r>
              <a:rPr lang="en-US" sz="1350" baseline="0">
                <a:solidFill>
                  <a:schemeClr val="tx1">
                    <a:lumMod val="60000"/>
                    <a:lumOff val="40000"/>
                  </a:schemeClr>
                </a:solidFill>
              </a:rPr>
              <a:t> P</a:t>
            </a:r>
            <a:r>
              <a:rPr lang="en-US" sz="1350">
                <a:solidFill>
                  <a:schemeClr val="tx1">
                    <a:lumMod val="60000"/>
                    <a:lumOff val="40000"/>
                  </a:schemeClr>
                </a:solidFill>
              </a:rPr>
              <a:t>HOTO 2</a:t>
            </a:r>
          </a:p>
        </p:txBody>
      </p:sp>
      <p:sp>
        <p:nvSpPr>
          <p:cNvPr id="9" name="TextBox 8">
            <a:extLst>
              <a:ext uri="{FF2B5EF4-FFF2-40B4-BE49-F238E27FC236}">
                <a16:creationId xmlns:a16="http://schemas.microsoft.com/office/drawing/2014/main" id="{11370CA2-8F6C-5151-6026-30EC0ECFEF92}"/>
              </a:ext>
            </a:extLst>
          </p:cNvPr>
          <p:cNvSpPr txBox="1"/>
          <p:nvPr userDrawn="1"/>
        </p:nvSpPr>
        <p:spPr bwMode="gray">
          <a:xfrm>
            <a:off x="381000" y="-404414"/>
            <a:ext cx="2528321" cy="300082"/>
          </a:xfrm>
          <a:prstGeom prst="rect">
            <a:avLst/>
          </a:prstGeom>
          <a:noFill/>
        </p:spPr>
        <p:txBody>
          <a:bodyPr wrap="none" rtlCol="0">
            <a:spAutoFit/>
          </a:bodyPr>
          <a:lstStyle/>
          <a:p>
            <a:r>
              <a:rPr lang="en-US" sz="1350">
                <a:solidFill>
                  <a:schemeClr val="tx1">
                    <a:lumMod val="60000"/>
                    <a:lumOff val="40000"/>
                  </a:schemeClr>
                </a:solidFill>
              </a:rPr>
              <a:t>TITLE – BUSINESS</a:t>
            </a:r>
            <a:r>
              <a:rPr lang="en-US" sz="1350" baseline="0">
                <a:solidFill>
                  <a:schemeClr val="tx1">
                    <a:lumMod val="60000"/>
                    <a:lumOff val="40000"/>
                  </a:schemeClr>
                </a:solidFill>
              </a:rPr>
              <a:t> P</a:t>
            </a:r>
            <a:r>
              <a:rPr lang="en-US" sz="1350">
                <a:solidFill>
                  <a:schemeClr val="tx1">
                    <a:lumMod val="60000"/>
                    <a:lumOff val="40000"/>
                  </a:schemeClr>
                </a:solidFill>
              </a:rPr>
              <a:t>HOTO 3</a:t>
            </a:r>
          </a:p>
        </p:txBody>
      </p:sp>
      <p:sp>
        <p:nvSpPr>
          <p:cNvPr id="10" name="Text Placeholder 9"/>
          <p:cNvSpPr>
            <a:spLocks noGrp="1"/>
          </p:cNvSpPr>
          <p:nvPr>
            <p:ph type="body" sz="quarter" idx="13" hasCustomPrompt="1"/>
          </p:nvPr>
        </p:nvSpPr>
        <p:spPr bwMode="gray">
          <a:xfrm>
            <a:off x="457199" y="4671013"/>
            <a:ext cx="8021638" cy="365238"/>
          </a:xfrm>
        </p:spPr>
        <p:txBody>
          <a:bodyPr/>
          <a:lstStyle>
            <a:lvl1pPr marL="0" indent="0">
              <a:buNone/>
              <a:defRPr b="0" baseline="0">
                <a:solidFill>
                  <a:schemeClr val="bg1"/>
                </a:solidFill>
              </a:defRPr>
            </a:lvl1pPr>
            <a:lvl2pPr marL="175022" indent="0">
              <a:buNone/>
              <a:defRPr/>
            </a:lvl2pPr>
          </a:lstStyle>
          <a:p>
            <a:pPr lvl="0"/>
            <a:r>
              <a:rPr lang="en-US"/>
              <a:t>Type date: Month DD, YYYY</a:t>
            </a:r>
          </a:p>
        </p:txBody>
      </p:sp>
      <p:pic>
        <p:nvPicPr>
          <p:cNvPr id="60" name="Graphic 59">
            <a:extLst>
              <a:ext uri="{FF2B5EF4-FFF2-40B4-BE49-F238E27FC236}">
                <a16:creationId xmlns:a16="http://schemas.microsoft.com/office/drawing/2014/main" id="{DF4D8E9E-BB56-105B-47AA-15FA34F22B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
        <p:nvSpPr>
          <p:cNvPr id="61" name="Date Placeholder 60">
            <a:extLst>
              <a:ext uri="{FF2B5EF4-FFF2-40B4-BE49-F238E27FC236}">
                <a16:creationId xmlns:a16="http://schemas.microsoft.com/office/drawing/2014/main" id="{2000A015-DAC1-FB69-B526-A6E2166F660A}"/>
              </a:ext>
            </a:extLst>
          </p:cNvPr>
          <p:cNvSpPr>
            <a:spLocks noGrp="1"/>
          </p:cNvSpPr>
          <p:nvPr>
            <p:ph type="dt" sz="half" idx="14"/>
          </p:nvPr>
        </p:nvSpPr>
        <p:spPr/>
        <p:txBody>
          <a:bodyPr/>
          <a:lstStyle/>
          <a:p>
            <a:fld id="{DD112F77-D050-48A0-8F76-DD9A52A3AF0F}" type="datetime1">
              <a:rPr lang="en-US" smtClean="0"/>
              <a:t>8/21/2025</a:t>
            </a:fld>
            <a:endParaRPr lang="en-US"/>
          </a:p>
        </p:txBody>
      </p:sp>
      <p:sp>
        <p:nvSpPr>
          <p:cNvPr id="62" name="Footer Placeholder 61">
            <a:extLst>
              <a:ext uri="{FF2B5EF4-FFF2-40B4-BE49-F238E27FC236}">
                <a16:creationId xmlns:a16="http://schemas.microsoft.com/office/drawing/2014/main" id="{147872E4-ED78-FCCA-1A1B-47949346D266}"/>
              </a:ext>
            </a:extLst>
          </p:cNvPr>
          <p:cNvSpPr>
            <a:spLocks noGrp="1"/>
          </p:cNvSpPr>
          <p:nvPr>
            <p:ph type="ftr" sz="quarter" idx="15"/>
          </p:nvPr>
        </p:nvSpPr>
        <p:spPr>
          <a:xfrm>
            <a:off x="457199" y="6386182"/>
            <a:ext cx="4767263" cy="365125"/>
          </a:xfrm>
        </p:spPr>
        <p:txBody>
          <a:bodyPr/>
          <a:lstStyle>
            <a:lvl1pPr>
              <a:defRPr>
                <a:solidFill>
                  <a:schemeClr val="bg1"/>
                </a:solidFill>
              </a:defRPr>
            </a:lvl1pPr>
          </a:lstStyle>
          <a:p>
            <a:r>
              <a:rPr lang="en-US"/>
              <a:t>©2024 GP PRO. All rights reserved. Not to be copied, quoted, shared, or further distributed without prior written permission.</a:t>
            </a:r>
          </a:p>
        </p:txBody>
      </p:sp>
      <p:sp>
        <p:nvSpPr>
          <p:cNvPr id="63" name="Slide Number Placeholder 62">
            <a:extLst>
              <a:ext uri="{FF2B5EF4-FFF2-40B4-BE49-F238E27FC236}">
                <a16:creationId xmlns:a16="http://schemas.microsoft.com/office/drawing/2014/main" id="{9655B99F-E3E4-9949-6254-6C0A85716F95}"/>
              </a:ext>
            </a:extLst>
          </p:cNvPr>
          <p:cNvSpPr>
            <a:spLocks noGrp="1"/>
          </p:cNvSpPr>
          <p:nvPr>
            <p:ph type="sldNum" sz="quarter" idx="16"/>
          </p:nvPr>
        </p:nvSpPr>
        <p:spPr/>
        <p:txBody>
          <a:bodyPr/>
          <a:lstStyle/>
          <a:p>
            <a:fld id="{710079E8-2902-4896-88E7-CC5A0D35033D}" type="slidenum">
              <a:rPr lang="en-US" smtClean="0"/>
              <a:pPr/>
              <a:t>‹#›</a:t>
            </a:fld>
            <a:endParaRPr lang="en-US"/>
          </a:p>
        </p:txBody>
      </p:sp>
    </p:spTree>
    <p:extLst>
      <p:ext uri="{BB962C8B-B14F-4D97-AF65-F5344CB8AC3E}">
        <p14:creationId xmlns:p14="http://schemas.microsoft.com/office/powerpoint/2010/main" val="74947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NATURE Photo">
    <p:spTree>
      <p:nvGrpSpPr>
        <p:cNvPr id="1" name=""/>
        <p:cNvGrpSpPr/>
        <p:nvPr/>
      </p:nvGrpSpPr>
      <p:grpSpPr>
        <a:xfrm>
          <a:off x="0" y="0"/>
          <a:ext cx="0" cy="0"/>
          <a:chOff x="0" y="0"/>
          <a:chExt cx="0" cy="0"/>
        </a:xfrm>
      </p:grpSpPr>
      <p:pic>
        <p:nvPicPr>
          <p:cNvPr id="13" name="Picture 12" descr="A dirt path through a forest&#10;&#10;Description automatically generated with low confidence">
            <a:extLst>
              <a:ext uri="{FF2B5EF4-FFF2-40B4-BE49-F238E27FC236}">
                <a16:creationId xmlns:a16="http://schemas.microsoft.com/office/drawing/2014/main" id="{DEBF4DED-C4EC-CE78-F51A-F60ED7DFBB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815" b="7817"/>
          <a:stretch/>
        </p:blipFill>
        <p:spPr>
          <a:xfrm>
            <a:off x="0" y="0"/>
            <a:ext cx="12192000" cy="6858000"/>
          </a:xfrm>
          <a:prstGeom prst="rect">
            <a:avLst/>
          </a:prstGeom>
        </p:spPr>
      </p:pic>
      <p:sp>
        <p:nvSpPr>
          <p:cNvPr id="17" name="Oval 16">
            <a:extLst>
              <a:ext uri="{FF2B5EF4-FFF2-40B4-BE49-F238E27FC236}">
                <a16:creationId xmlns:a16="http://schemas.microsoft.com/office/drawing/2014/main" id="{2646167B-A79A-D91F-8DA8-8610BCBC06E1}"/>
              </a:ext>
            </a:extLst>
          </p:cNvPr>
          <p:cNvSpPr/>
          <p:nvPr userDrawn="1"/>
        </p:nvSpPr>
        <p:spPr>
          <a:xfrm>
            <a:off x="-3789046" y="-1563329"/>
            <a:ext cx="13316504" cy="9851923"/>
          </a:xfrm>
          <a:prstGeom prst="ellipse">
            <a:avLst/>
          </a:prstGeom>
          <a:gradFill flip="none" rotWithShape="1">
            <a:gsLst>
              <a:gs pos="0">
                <a:schemeClr val="tx2">
                  <a:alpha val="53000"/>
                </a:schemeClr>
              </a:gs>
              <a:gs pos="56000">
                <a:schemeClr val="tx2">
                  <a:alpha val="36000"/>
                </a:schemeClr>
              </a:gs>
              <a:gs pos="84424">
                <a:schemeClr val="tx2">
                  <a:alpha val="22000"/>
                </a:schemeClr>
              </a:gs>
              <a:gs pos="100000">
                <a:schemeClr val="tx2">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ctrTitle" hasCustomPrompt="1"/>
          </p:nvPr>
        </p:nvSpPr>
        <p:spPr bwMode="gray">
          <a:xfrm>
            <a:off x="457200" y="2036598"/>
            <a:ext cx="8021638"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7" cy="971552"/>
          </a:xfrm>
        </p:spPr>
        <p:txBody>
          <a:bodyPr>
            <a:noAutofit/>
          </a:bodyPr>
          <a:lstStyle>
            <a:lvl1pPr marL="0" indent="0" algn="l">
              <a:buNone/>
              <a:defRPr sz="28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7" name="TextBox 6"/>
          <p:cNvSpPr txBox="1"/>
          <p:nvPr/>
        </p:nvSpPr>
        <p:spPr bwMode="gray">
          <a:xfrm>
            <a:off x="381000" y="-404414"/>
            <a:ext cx="2255810" cy="300082"/>
          </a:xfrm>
          <a:prstGeom prst="rect">
            <a:avLst/>
          </a:prstGeom>
          <a:noFill/>
        </p:spPr>
        <p:txBody>
          <a:bodyPr wrap="none" rtlCol="0">
            <a:spAutoFit/>
          </a:bodyPr>
          <a:lstStyle/>
          <a:p>
            <a:r>
              <a:rPr lang="en-US" sz="1350">
                <a:solidFill>
                  <a:schemeClr val="tx1">
                    <a:lumMod val="60000"/>
                    <a:lumOff val="40000"/>
                  </a:schemeClr>
                </a:solidFill>
              </a:rPr>
              <a:t>TITLE –  NATURE PHOTO</a:t>
            </a:r>
          </a:p>
        </p:txBody>
      </p:sp>
      <p:sp>
        <p:nvSpPr>
          <p:cNvPr id="10" name="Text Placeholder 9"/>
          <p:cNvSpPr>
            <a:spLocks noGrp="1"/>
          </p:cNvSpPr>
          <p:nvPr>
            <p:ph type="body" sz="quarter" idx="13" hasCustomPrompt="1"/>
          </p:nvPr>
        </p:nvSpPr>
        <p:spPr bwMode="gray">
          <a:xfrm>
            <a:off x="457199" y="4671013"/>
            <a:ext cx="8021638" cy="365238"/>
          </a:xfrm>
        </p:spPr>
        <p:txBody>
          <a:bodyPr/>
          <a:lstStyle>
            <a:lvl1pPr marL="0" indent="0">
              <a:buNone/>
              <a:defRPr b="0" baseline="0">
                <a:solidFill>
                  <a:schemeClr val="bg1"/>
                </a:solidFill>
              </a:defRPr>
            </a:lvl1pPr>
            <a:lvl2pPr marL="175022" indent="0">
              <a:buNone/>
              <a:defRPr/>
            </a:lvl2pPr>
          </a:lstStyle>
          <a:p>
            <a:pPr lvl="0"/>
            <a:r>
              <a:rPr lang="en-US"/>
              <a:t>Type date: Month DD, YYYY</a:t>
            </a:r>
          </a:p>
        </p:txBody>
      </p:sp>
      <p:pic>
        <p:nvPicPr>
          <p:cNvPr id="59" name="Graphic 58">
            <a:extLst>
              <a:ext uri="{FF2B5EF4-FFF2-40B4-BE49-F238E27FC236}">
                <a16:creationId xmlns:a16="http://schemas.microsoft.com/office/drawing/2014/main" id="{5E9004ED-0970-D849-DE04-24F9E22C7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
        <p:nvSpPr>
          <p:cNvPr id="60" name="Date Placeholder 59">
            <a:extLst>
              <a:ext uri="{FF2B5EF4-FFF2-40B4-BE49-F238E27FC236}">
                <a16:creationId xmlns:a16="http://schemas.microsoft.com/office/drawing/2014/main" id="{FBF33EF5-DF5B-8EBA-87B0-A0A46AC257F9}"/>
              </a:ext>
            </a:extLst>
          </p:cNvPr>
          <p:cNvSpPr>
            <a:spLocks noGrp="1"/>
          </p:cNvSpPr>
          <p:nvPr>
            <p:ph type="dt" sz="half" idx="14"/>
          </p:nvPr>
        </p:nvSpPr>
        <p:spPr/>
        <p:txBody>
          <a:bodyPr/>
          <a:lstStyle/>
          <a:p>
            <a:fld id="{49387665-24F1-44BF-917C-0E1CA734F61C}" type="datetime1">
              <a:rPr lang="en-US" smtClean="0"/>
              <a:t>8/21/2025</a:t>
            </a:fld>
            <a:endParaRPr lang="en-US"/>
          </a:p>
        </p:txBody>
      </p:sp>
      <p:sp>
        <p:nvSpPr>
          <p:cNvPr id="61" name="Footer Placeholder 60">
            <a:extLst>
              <a:ext uri="{FF2B5EF4-FFF2-40B4-BE49-F238E27FC236}">
                <a16:creationId xmlns:a16="http://schemas.microsoft.com/office/drawing/2014/main" id="{73AD2AD0-2B82-2AEA-45D8-0BF341EB931D}"/>
              </a:ext>
            </a:extLst>
          </p:cNvPr>
          <p:cNvSpPr>
            <a:spLocks noGrp="1"/>
          </p:cNvSpPr>
          <p:nvPr>
            <p:ph type="ftr" sz="quarter" idx="15"/>
          </p:nvPr>
        </p:nvSpPr>
        <p:spPr>
          <a:xfrm>
            <a:off x="457199" y="6386182"/>
            <a:ext cx="4767263" cy="365125"/>
          </a:xfrm>
        </p:spPr>
        <p:txBody>
          <a:bodyPr/>
          <a:lstStyle>
            <a:lvl1pPr>
              <a:defRPr>
                <a:solidFill>
                  <a:schemeClr val="bg1"/>
                </a:solidFill>
              </a:defRPr>
            </a:lvl1pPr>
          </a:lstStyle>
          <a:p>
            <a:r>
              <a:rPr lang="en-US"/>
              <a:t>©2024 GP PRO. All rights reserved. Not to be copied, quoted, shared, or further distributed without prior written permission.</a:t>
            </a:r>
          </a:p>
        </p:txBody>
      </p:sp>
      <p:sp>
        <p:nvSpPr>
          <p:cNvPr id="62" name="Slide Number Placeholder 61">
            <a:extLst>
              <a:ext uri="{FF2B5EF4-FFF2-40B4-BE49-F238E27FC236}">
                <a16:creationId xmlns:a16="http://schemas.microsoft.com/office/drawing/2014/main" id="{C2D473A4-3059-004E-7ED8-508D33B9E2E4}"/>
              </a:ext>
            </a:extLst>
          </p:cNvPr>
          <p:cNvSpPr>
            <a:spLocks noGrp="1"/>
          </p:cNvSpPr>
          <p:nvPr>
            <p:ph type="sldNum" sz="quarter" idx="16"/>
          </p:nvPr>
        </p:nvSpPr>
        <p:spPr/>
        <p:txBody>
          <a:bodyPr/>
          <a:lstStyle/>
          <a:p>
            <a:fld id="{710079E8-2902-4896-88E7-CC5A0D35033D}" type="slidenum">
              <a:rPr lang="en-US" smtClean="0"/>
              <a:pPr/>
              <a:t>‹#›</a:t>
            </a:fld>
            <a:endParaRPr lang="en-US"/>
          </a:p>
        </p:txBody>
      </p:sp>
    </p:spTree>
    <p:extLst>
      <p:ext uri="{BB962C8B-B14F-4D97-AF65-F5344CB8AC3E}">
        <p14:creationId xmlns:p14="http://schemas.microsoft.com/office/powerpoint/2010/main" val="389948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 HIGH TRAFFIC">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59730D-F250-8CA7-BFAE-56338C0DDD23}"/>
              </a:ext>
            </a:extLst>
          </p:cNvPr>
          <p:cNvPicPr>
            <a:picLocks/>
          </p:cNvPicPr>
          <p:nvPr userDrawn="1"/>
        </p:nvPicPr>
        <p:blipFill>
          <a:blip r:embed="rId2">
            <a:extLst>
              <a:ext uri="{28A0092B-C50C-407E-A947-70E740481C1C}">
                <a14:useLocalDpi xmlns:a14="http://schemas.microsoft.com/office/drawing/2010/main" val="0"/>
              </a:ext>
            </a:extLst>
          </a:blip>
          <a:srcRect t="7802" b="7802"/>
          <a:stretch/>
        </p:blipFill>
        <p:spPr>
          <a:xfrm>
            <a:off x="-2154470" y="-1067504"/>
            <a:ext cx="15076477" cy="8482639"/>
          </a:xfrm>
          <a:prstGeom prst="rect">
            <a:avLst/>
          </a:prstGeom>
        </p:spPr>
      </p:pic>
      <p:sp>
        <p:nvSpPr>
          <p:cNvPr id="17" name="Oval 16">
            <a:extLst>
              <a:ext uri="{FF2B5EF4-FFF2-40B4-BE49-F238E27FC236}">
                <a16:creationId xmlns:a16="http://schemas.microsoft.com/office/drawing/2014/main" id="{2646167B-A79A-D91F-8DA8-8610BCBC06E1}"/>
              </a:ext>
            </a:extLst>
          </p:cNvPr>
          <p:cNvSpPr/>
          <p:nvPr userDrawn="1"/>
        </p:nvSpPr>
        <p:spPr>
          <a:xfrm>
            <a:off x="-3789046" y="-1563329"/>
            <a:ext cx="13316504" cy="9851923"/>
          </a:xfrm>
          <a:prstGeom prst="ellipse">
            <a:avLst/>
          </a:prstGeom>
          <a:gradFill flip="none" rotWithShape="1">
            <a:gsLst>
              <a:gs pos="0">
                <a:schemeClr val="bg1">
                  <a:lumMod val="10000"/>
                  <a:alpha val="53000"/>
                </a:schemeClr>
              </a:gs>
              <a:gs pos="56000">
                <a:schemeClr val="bg1">
                  <a:lumMod val="10000"/>
                  <a:alpha val="57000"/>
                </a:schemeClr>
              </a:gs>
              <a:gs pos="84424">
                <a:schemeClr val="bg1">
                  <a:lumMod val="10000"/>
                  <a:alpha val="22000"/>
                </a:schemeClr>
              </a:gs>
              <a:gs pos="100000">
                <a:schemeClr val="bg1">
                  <a:lumMod val="1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bwMode="gray">
          <a:xfrm>
            <a:off x="457200" y="2036598"/>
            <a:ext cx="8021638"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7" cy="971552"/>
          </a:xfrm>
        </p:spPr>
        <p:txBody>
          <a:bodyPr>
            <a:noAutofit/>
          </a:bodyPr>
          <a:lstStyle>
            <a:lvl1pPr marL="0" indent="0" algn="l">
              <a:buNone/>
              <a:defRPr sz="28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4" name="Date Placeholder 3"/>
          <p:cNvSpPr>
            <a:spLocks noGrp="1"/>
          </p:cNvSpPr>
          <p:nvPr>
            <p:ph type="dt" sz="half" idx="10"/>
          </p:nvPr>
        </p:nvSpPr>
        <p:spPr bwMode="gray"/>
        <p:txBody>
          <a:bodyPr/>
          <a:lstStyle/>
          <a:p>
            <a:fld id="{0903FD8E-EF4A-4BBB-A9B3-AA64A7C4DCA5}" type="datetime1">
              <a:rPr lang="en-US" smtClean="0"/>
              <a:t>8/21/2025</a:t>
            </a:fld>
            <a:endParaRPr lang="en-US"/>
          </a:p>
        </p:txBody>
      </p:sp>
      <p:sp>
        <p:nvSpPr>
          <p:cNvPr id="6" name="Slide Number Placeholder 5"/>
          <p:cNvSpPr>
            <a:spLocks noGrp="1"/>
          </p:cNvSpPr>
          <p:nvPr>
            <p:ph type="sldNum" sz="quarter" idx="12"/>
          </p:nvPr>
        </p:nvSpPr>
        <p:spPr bwMode="gray">
          <a:xfrm>
            <a:off x="11338560" y="7050010"/>
            <a:ext cx="716280" cy="501650"/>
          </a:xfrm>
        </p:spPr>
        <p:txBody>
          <a:bodyPr/>
          <a:lstStyle/>
          <a:p>
            <a:fld id="{710079E8-2902-4896-88E7-CC5A0D35033D}" type="slidenum">
              <a:rPr lang="en-US" smtClean="0"/>
              <a:t>‹#›</a:t>
            </a:fld>
            <a:endParaRPr lang="en-US"/>
          </a:p>
        </p:txBody>
      </p:sp>
      <p:sp>
        <p:nvSpPr>
          <p:cNvPr id="7" name="TextBox 6"/>
          <p:cNvSpPr txBox="1"/>
          <p:nvPr/>
        </p:nvSpPr>
        <p:spPr bwMode="gray">
          <a:xfrm>
            <a:off x="381000" y="-404414"/>
            <a:ext cx="2765629" cy="300082"/>
          </a:xfrm>
          <a:prstGeom prst="rect">
            <a:avLst/>
          </a:prstGeom>
          <a:noFill/>
        </p:spPr>
        <p:txBody>
          <a:bodyPr wrap="none" rtlCol="0">
            <a:spAutoFit/>
          </a:bodyPr>
          <a:lstStyle/>
          <a:p>
            <a:r>
              <a:rPr lang="en-US" sz="1350">
                <a:solidFill>
                  <a:schemeClr val="tx1">
                    <a:lumMod val="60000"/>
                    <a:lumOff val="40000"/>
                  </a:schemeClr>
                </a:solidFill>
              </a:rPr>
              <a:t>TITLE –  HIGH TRAFFIC PHOTO</a:t>
            </a:r>
          </a:p>
        </p:txBody>
      </p:sp>
      <p:sp>
        <p:nvSpPr>
          <p:cNvPr id="10" name="Text Placeholder 9"/>
          <p:cNvSpPr>
            <a:spLocks noGrp="1"/>
          </p:cNvSpPr>
          <p:nvPr>
            <p:ph type="body" sz="quarter" idx="13" hasCustomPrompt="1"/>
          </p:nvPr>
        </p:nvSpPr>
        <p:spPr bwMode="gray">
          <a:xfrm>
            <a:off x="457199" y="4671013"/>
            <a:ext cx="8021638" cy="365238"/>
          </a:xfrm>
        </p:spPr>
        <p:txBody>
          <a:bodyPr/>
          <a:lstStyle>
            <a:lvl1pPr marL="0" indent="0">
              <a:buNone/>
              <a:defRPr b="0" baseline="0">
                <a:solidFill>
                  <a:schemeClr val="bg1"/>
                </a:solidFill>
              </a:defRPr>
            </a:lvl1pPr>
            <a:lvl2pPr marL="175022" indent="0">
              <a:buNone/>
              <a:defRPr/>
            </a:lvl2pPr>
          </a:lstStyle>
          <a:p>
            <a:pPr lvl="0"/>
            <a:r>
              <a:rPr lang="en-US"/>
              <a:t>Type date: Month DD, YYYY</a:t>
            </a:r>
          </a:p>
        </p:txBody>
      </p:sp>
      <p:sp>
        <p:nvSpPr>
          <p:cNvPr id="9" name="Footer Placeholder 4">
            <a:extLst>
              <a:ext uri="{FF2B5EF4-FFF2-40B4-BE49-F238E27FC236}">
                <a16:creationId xmlns:a16="http://schemas.microsoft.com/office/drawing/2014/main" id="{D211095C-1084-9555-1F8C-3E81F90E4289}"/>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bg1"/>
                </a:solidFill>
              </a:defRPr>
            </a:lvl1pPr>
          </a:lstStyle>
          <a:p>
            <a:r>
              <a:rPr lang="en-US"/>
              <a:t>©2024 GP PRO. All rights reserved. Not to be copied, quoted, shared, or further distributed without prior written permission.</a:t>
            </a:r>
          </a:p>
        </p:txBody>
      </p:sp>
      <p:pic>
        <p:nvPicPr>
          <p:cNvPr id="59" name="Graphic 58">
            <a:extLst>
              <a:ext uri="{FF2B5EF4-FFF2-40B4-BE49-F238E27FC236}">
                <a16:creationId xmlns:a16="http://schemas.microsoft.com/office/drawing/2014/main" id="{2117143D-AC9A-37E7-2A8C-C71BAA5C0C2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Tree>
    <p:extLst>
      <p:ext uri="{BB962C8B-B14F-4D97-AF65-F5344CB8AC3E}">
        <p14:creationId xmlns:p14="http://schemas.microsoft.com/office/powerpoint/2010/main" val="1389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 LARGE VENUE">
    <p:spTree>
      <p:nvGrpSpPr>
        <p:cNvPr id="1" name=""/>
        <p:cNvGrpSpPr/>
        <p:nvPr/>
      </p:nvGrpSpPr>
      <p:grpSpPr>
        <a:xfrm>
          <a:off x="0" y="0"/>
          <a:ext cx="0" cy="0"/>
          <a:chOff x="0" y="0"/>
          <a:chExt cx="0" cy="0"/>
        </a:xfrm>
      </p:grpSpPr>
      <p:pic>
        <p:nvPicPr>
          <p:cNvPr id="9" name="Picture 8" descr="A picture containing outdoor, blue, keyboard&#10;&#10;Description automatically generated">
            <a:extLst>
              <a:ext uri="{FF2B5EF4-FFF2-40B4-BE49-F238E27FC236}">
                <a16:creationId xmlns:a16="http://schemas.microsoft.com/office/drawing/2014/main" id="{F70E881D-BC58-523E-963C-16DD61687B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733" b="7733"/>
          <a:stretch/>
        </p:blipFill>
        <p:spPr>
          <a:xfrm>
            <a:off x="1" y="-1"/>
            <a:ext cx="12192000" cy="6858001"/>
          </a:xfrm>
          <a:prstGeom prst="rect">
            <a:avLst/>
          </a:prstGeom>
        </p:spPr>
      </p:pic>
      <p:sp>
        <p:nvSpPr>
          <p:cNvPr id="17" name="Oval 16">
            <a:extLst>
              <a:ext uri="{FF2B5EF4-FFF2-40B4-BE49-F238E27FC236}">
                <a16:creationId xmlns:a16="http://schemas.microsoft.com/office/drawing/2014/main" id="{2646167B-A79A-D91F-8DA8-8610BCBC06E1}"/>
              </a:ext>
            </a:extLst>
          </p:cNvPr>
          <p:cNvSpPr/>
          <p:nvPr userDrawn="1"/>
        </p:nvSpPr>
        <p:spPr>
          <a:xfrm>
            <a:off x="-3789046" y="-1563329"/>
            <a:ext cx="13316504" cy="9851923"/>
          </a:xfrm>
          <a:prstGeom prst="ellipse">
            <a:avLst/>
          </a:prstGeom>
          <a:gradFill flip="none" rotWithShape="1">
            <a:gsLst>
              <a:gs pos="0">
                <a:schemeClr val="tx2">
                  <a:alpha val="82000"/>
                </a:schemeClr>
              </a:gs>
              <a:gs pos="56000">
                <a:schemeClr val="tx2">
                  <a:alpha val="59000"/>
                </a:schemeClr>
              </a:gs>
              <a:gs pos="84424">
                <a:schemeClr val="tx2">
                  <a:alpha val="32000"/>
                </a:schemeClr>
              </a:gs>
              <a:gs pos="100000">
                <a:schemeClr val="tx2">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bwMode="gray">
          <a:xfrm>
            <a:off x="457200" y="2036598"/>
            <a:ext cx="8021638" cy="1287200"/>
          </a:xfrm>
        </p:spPr>
        <p:txBody>
          <a:bodyPr anchor="b"/>
          <a:lstStyle>
            <a:lvl1pPr algn="l">
              <a:defRPr sz="3200" baseline="0">
                <a:solidFill>
                  <a:schemeClr val="bg1"/>
                </a:solidFill>
              </a:defRPr>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7" cy="971552"/>
          </a:xfrm>
        </p:spPr>
        <p:txBody>
          <a:bodyPr>
            <a:noAutofit/>
          </a:bodyPr>
          <a:lstStyle>
            <a:lvl1pPr marL="0" indent="0" algn="l">
              <a:buNone/>
              <a:defRPr sz="2800" cap="none"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 Max 2 lines</a:t>
            </a:r>
          </a:p>
        </p:txBody>
      </p:sp>
      <p:sp>
        <p:nvSpPr>
          <p:cNvPr id="4" name="Date Placeholder 3"/>
          <p:cNvSpPr>
            <a:spLocks noGrp="1"/>
          </p:cNvSpPr>
          <p:nvPr>
            <p:ph type="dt" sz="half" idx="10"/>
          </p:nvPr>
        </p:nvSpPr>
        <p:spPr bwMode="gray"/>
        <p:txBody>
          <a:bodyPr/>
          <a:lstStyle/>
          <a:p>
            <a:fld id="{AFBE0C91-7B59-4CFE-BEC9-7F0FC69F5D81}" type="datetime1">
              <a:rPr lang="en-US" smtClean="0"/>
              <a:t>8/21/2025</a:t>
            </a:fld>
            <a:endParaRPr lang="en-US"/>
          </a:p>
        </p:txBody>
      </p:sp>
      <p:sp>
        <p:nvSpPr>
          <p:cNvPr id="6" name="Slide Number Placeholder 5"/>
          <p:cNvSpPr>
            <a:spLocks noGrp="1"/>
          </p:cNvSpPr>
          <p:nvPr>
            <p:ph type="sldNum" sz="quarter" idx="12"/>
          </p:nvPr>
        </p:nvSpPr>
        <p:spPr bwMode="gray">
          <a:xfrm>
            <a:off x="11338560" y="7050010"/>
            <a:ext cx="716280" cy="501650"/>
          </a:xfrm>
        </p:spPr>
        <p:txBody>
          <a:bodyPr/>
          <a:lstStyle/>
          <a:p>
            <a:fld id="{710079E8-2902-4896-88E7-CC5A0D35033D}" type="slidenum">
              <a:rPr lang="en-US" smtClean="0"/>
              <a:t>‹#›</a:t>
            </a:fld>
            <a:endParaRPr lang="en-US"/>
          </a:p>
        </p:txBody>
      </p:sp>
      <p:sp>
        <p:nvSpPr>
          <p:cNvPr id="10" name="Text Placeholder 9"/>
          <p:cNvSpPr>
            <a:spLocks noGrp="1"/>
          </p:cNvSpPr>
          <p:nvPr>
            <p:ph type="body" sz="quarter" idx="13" hasCustomPrompt="1"/>
          </p:nvPr>
        </p:nvSpPr>
        <p:spPr bwMode="gray">
          <a:xfrm>
            <a:off x="457199" y="4671013"/>
            <a:ext cx="8021638" cy="365238"/>
          </a:xfrm>
        </p:spPr>
        <p:txBody>
          <a:bodyPr/>
          <a:lstStyle>
            <a:lvl1pPr marL="0" indent="0">
              <a:buNone/>
              <a:defRPr b="0" baseline="0">
                <a:solidFill>
                  <a:schemeClr val="bg1"/>
                </a:solidFill>
              </a:defRPr>
            </a:lvl1pPr>
            <a:lvl2pPr marL="175022" indent="0">
              <a:buNone/>
              <a:defRPr/>
            </a:lvl2pPr>
          </a:lstStyle>
          <a:p>
            <a:pPr lvl="0"/>
            <a:r>
              <a:rPr lang="en-US"/>
              <a:t>Type date: Month DD, YYYY</a:t>
            </a:r>
          </a:p>
        </p:txBody>
      </p:sp>
      <p:sp>
        <p:nvSpPr>
          <p:cNvPr id="11" name="Footer Placeholder 4">
            <a:extLst>
              <a:ext uri="{FF2B5EF4-FFF2-40B4-BE49-F238E27FC236}">
                <a16:creationId xmlns:a16="http://schemas.microsoft.com/office/drawing/2014/main" id="{BBC32D4D-DF3C-FB31-03DC-F92D846C94A7}"/>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bg1"/>
                </a:solidFill>
              </a:defRPr>
            </a:lvl1pPr>
          </a:lstStyle>
          <a:p>
            <a:r>
              <a:rPr lang="en-US"/>
              <a:t>©2024 GP PRO. All rights reserved. Not to be copied, quoted, shared, or further distributed without prior written permission.</a:t>
            </a:r>
          </a:p>
        </p:txBody>
      </p:sp>
      <p:pic>
        <p:nvPicPr>
          <p:cNvPr id="59" name="Graphic 58">
            <a:extLst>
              <a:ext uri="{FF2B5EF4-FFF2-40B4-BE49-F238E27FC236}">
                <a16:creationId xmlns:a16="http://schemas.microsoft.com/office/drawing/2014/main" id="{E409EC00-467C-D1BA-1726-4068D86CE52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60468" cy="704088"/>
          </a:xfrm>
          <a:prstGeom prst="rect">
            <a:avLst/>
          </a:prstGeom>
        </p:spPr>
      </p:pic>
      <p:sp>
        <p:nvSpPr>
          <p:cNvPr id="60" name="TextBox 59">
            <a:extLst>
              <a:ext uri="{FF2B5EF4-FFF2-40B4-BE49-F238E27FC236}">
                <a16:creationId xmlns:a16="http://schemas.microsoft.com/office/drawing/2014/main" id="{FCA69F87-CD1C-5522-6F36-3D6D8C85C17A}"/>
              </a:ext>
            </a:extLst>
          </p:cNvPr>
          <p:cNvSpPr txBox="1"/>
          <p:nvPr userDrawn="1"/>
        </p:nvSpPr>
        <p:spPr bwMode="gray">
          <a:xfrm>
            <a:off x="381000" y="-404414"/>
            <a:ext cx="1877502" cy="300082"/>
          </a:xfrm>
          <a:prstGeom prst="rect">
            <a:avLst/>
          </a:prstGeom>
          <a:noFill/>
        </p:spPr>
        <p:txBody>
          <a:bodyPr wrap="none" rtlCol="0">
            <a:spAutoFit/>
          </a:bodyPr>
          <a:lstStyle/>
          <a:p>
            <a:r>
              <a:rPr lang="en-US" sz="1350">
                <a:solidFill>
                  <a:schemeClr val="tx1">
                    <a:lumMod val="60000"/>
                    <a:lumOff val="40000"/>
                  </a:schemeClr>
                </a:solidFill>
              </a:rPr>
              <a:t>TITLE –  Large Venue</a:t>
            </a:r>
          </a:p>
        </p:txBody>
      </p:sp>
    </p:spTree>
    <p:extLst>
      <p:ext uri="{BB962C8B-B14F-4D97-AF65-F5344CB8AC3E}">
        <p14:creationId xmlns:p14="http://schemas.microsoft.com/office/powerpoint/2010/main" val="361144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 Meeting Objectives">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gray"/>
        <p:txBody>
          <a:bodyPr/>
          <a:lstStyle/>
          <a:p>
            <a:fld id="{0AE25B1C-56A1-45BF-84FB-2A4561603B81}" type="datetime1">
              <a:rPr lang="en-US" smtClean="0"/>
              <a:t>8/21/2025</a:t>
            </a:fld>
            <a:endParaRPr lang="en-US"/>
          </a:p>
        </p:txBody>
      </p:sp>
      <p:sp>
        <p:nvSpPr>
          <p:cNvPr id="7" name="TextBox 6"/>
          <p:cNvSpPr txBox="1"/>
          <p:nvPr/>
        </p:nvSpPr>
        <p:spPr bwMode="gray">
          <a:xfrm>
            <a:off x="381000" y="-404414"/>
            <a:ext cx="3012428" cy="300082"/>
          </a:xfrm>
          <a:prstGeom prst="rect">
            <a:avLst/>
          </a:prstGeom>
          <a:noFill/>
        </p:spPr>
        <p:txBody>
          <a:bodyPr wrap="none" rtlCol="0">
            <a:spAutoFit/>
          </a:bodyPr>
          <a:lstStyle/>
          <a:p>
            <a:r>
              <a:rPr lang="en-US" sz="1350">
                <a:solidFill>
                  <a:schemeClr val="tx1">
                    <a:lumMod val="60000"/>
                    <a:lumOff val="40000"/>
                  </a:schemeClr>
                </a:solidFill>
              </a:rPr>
              <a:t>AGENDA – MEETING OBJECTIVES</a:t>
            </a:r>
          </a:p>
        </p:txBody>
      </p:sp>
      <p:sp>
        <p:nvSpPr>
          <p:cNvPr id="6" name="Slide Number Placeholder 5"/>
          <p:cNvSpPr>
            <a:spLocks noGrp="1"/>
          </p:cNvSpPr>
          <p:nvPr>
            <p:ph type="sldNum" sz="quarter" idx="12"/>
          </p:nvPr>
        </p:nvSpPr>
        <p:spPr bwMode="gray">
          <a:xfrm>
            <a:off x="5700001" y="7050011"/>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2" name="Title 1"/>
          <p:cNvSpPr>
            <a:spLocks noGrp="1"/>
          </p:cNvSpPr>
          <p:nvPr>
            <p:ph type="ctrTitle" hasCustomPrompt="1"/>
          </p:nvPr>
        </p:nvSpPr>
        <p:spPr bwMode="gray">
          <a:xfrm>
            <a:off x="4038600" y="1826895"/>
            <a:ext cx="7696200" cy="703908"/>
          </a:xfrm>
        </p:spPr>
        <p:txBody>
          <a:bodyPr anchor="b"/>
          <a:lstStyle>
            <a:lvl1pPr algn="l">
              <a:defRPr sz="2800" baseline="0"/>
            </a:lvl1pPr>
          </a:lstStyle>
          <a:p>
            <a:r>
              <a:rPr lang="en-US"/>
              <a:t>Type agenda title</a:t>
            </a:r>
          </a:p>
        </p:txBody>
      </p:sp>
      <p:sp>
        <p:nvSpPr>
          <p:cNvPr id="3" name="Subtitle 2"/>
          <p:cNvSpPr>
            <a:spLocks noGrp="1"/>
          </p:cNvSpPr>
          <p:nvPr>
            <p:ph type="subTitle" idx="1" hasCustomPrompt="1"/>
          </p:nvPr>
        </p:nvSpPr>
        <p:spPr bwMode="gray">
          <a:xfrm>
            <a:off x="4038600" y="2692728"/>
            <a:ext cx="7696200" cy="3597510"/>
          </a:xfrm>
        </p:spPr>
        <p:txBody>
          <a:bodyPr>
            <a:noAutofit/>
          </a:bodyPr>
          <a:lstStyle>
            <a:lvl1pPr marL="342900" indent="-342900" algn="l">
              <a:spcAft>
                <a:spcPts val="225"/>
              </a:spcAft>
              <a:buClr>
                <a:schemeClr val="accent1"/>
              </a:buClr>
              <a:buFont typeface="+mj-lt"/>
              <a:buAutoNum type="arabicPeriod"/>
              <a:tabLst>
                <a:tab pos="7202488" algn="r"/>
              </a:tabLst>
              <a:defRPr sz="2200" cap="none" baseline="0">
                <a:solidFill>
                  <a:schemeClr val="tx1">
                    <a:lumMod val="50000"/>
                  </a:schemeClr>
                </a:solidFill>
              </a:defRPr>
            </a:lvl1pPr>
            <a:lvl2pPr marL="342900" indent="0" algn="l">
              <a:spcBef>
                <a:spcPts val="0"/>
              </a:spcBef>
              <a:spcAft>
                <a:spcPts val="0"/>
              </a:spcAft>
              <a:buNone/>
              <a:tabLst>
                <a:tab pos="5272088" algn="r"/>
              </a:tabLst>
              <a:defRPr sz="2000" baseline="0">
                <a:solidFill>
                  <a:schemeClr val="tx1">
                    <a:lumMod val="50000"/>
                  </a:schemeClr>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agenda or objective | TAB to type page number	#</a:t>
            </a:r>
          </a:p>
          <a:p>
            <a:pPr lvl="1"/>
            <a:r>
              <a:rPr lang="en-US"/>
              <a:t>Type level two for addition information, e.g., assignee</a:t>
            </a:r>
          </a:p>
        </p:txBody>
      </p:sp>
      <p:sp>
        <p:nvSpPr>
          <p:cNvPr id="9" name="TextBox 8">
            <a:extLst>
              <a:ext uri="{FF2B5EF4-FFF2-40B4-BE49-F238E27FC236}">
                <a16:creationId xmlns:a16="http://schemas.microsoft.com/office/drawing/2014/main" id="{DEB2800E-69FC-EDD6-312B-B16881A8D310}"/>
              </a:ext>
            </a:extLst>
          </p:cNvPr>
          <p:cNvSpPr txBox="1"/>
          <p:nvPr userDrawn="1"/>
        </p:nvSpPr>
        <p:spPr bwMode="gray">
          <a:xfrm>
            <a:off x="381000" y="-404414"/>
            <a:ext cx="3156698" cy="300082"/>
          </a:xfrm>
          <a:prstGeom prst="rect">
            <a:avLst/>
          </a:prstGeom>
          <a:noFill/>
        </p:spPr>
        <p:txBody>
          <a:bodyPr wrap="none" rtlCol="0">
            <a:spAutoFit/>
          </a:bodyPr>
          <a:lstStyle/>
          <a:p>
            <a:r>
              <a:rPr lang="en-US" sz="1350">
                <a:solidFill>
                  <a:schemeClr val="tx1">
                    <a:lumMod val="60000"/>
                    <a:lumOff val="40000"/>
                  </a:schemeClr>
                </a:solidFill>
              </a:rPr>
              <a:t>AGENDA – MEETING OBJECTIVES 1</a:t>
            </a:r>
          </a:p>
        </p:txBody>
      </p:sp>
      <p:sp>
        <p:nvSpPr>
          <p:cNvPr id="11" name="Footer Placeholder 4">
            <a:extLst>
              <a:ext uri="{FF2B5EF4-FFF2-40B4-BE49-F238E27FC236}">
                <a16:creationId xmlns:a16="http://schemas.microsoft.com/office/drawing/2014/main" id="{42A2CDEE-CC18-0DC9-4206-DE702AB445D9}"/>
              </a:ext>
            </a:extLst>
          </p:cNvPr>
          <p:cNvSpPr>
            <a:spLocks noGrp="1"/>
          </p:cNvSpPr>
          <p:nvPr>
            <p:ph type="ftr" sz="quarter" idx="3"/>
          </p:nvPr>
        </p:nvSpPr>
        <p:spPr bwMode="gray">
          <a:xfrm>
            <a:off x="4070749" y="6386182"/>
            <a:ext cx="4767263" cy="365125"/>
          </a:xfrm>
          <a:prstGeom prst="rect">
            <a:avLst/>
          </a:prstGeom>
        </p:spPr>
        <p:txBody>
          <a:bodyPr lIns="0" tIns="0" rIns="0" bIns="0"/>
          <a:lstStyle>
            <a:lvl1pPr>
              <a:defRPr sz="1000">
                <a:solidFill>
                  <a:schemeClr val="tx1"/>
                </a:solidFill>
              </a:defRPr>
            </a:lvl1pPr>
          </a:lstStyle>
          <a:p>
            <a:r>
              <a:rPr lang="en-US"/>
              <a:t>©2024 GP PRO. All rights reserved. Not to be copied, quoted, shared, or further distributed without prior written permission.</a:t>
            </a:r>
          </a:p>
        </p:txBody>
      </p:sp>
      <p:pic>
        <p:nvPicPr>
          <p:cNvPr id="5" name="Picture Placeholder 11" descr="Empty dining table">
            <a:extLst>
              <a:ext uri="{FF2B5EF4-FFF2-40B4-BE49-F238E27FC236}">
                <a16:creationId xmlns:a16="http://schemas.microsoft.com/office/drawing/2014/main" id="{BE2C605D-2B54-52A7-5C44-B96AEEFB78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024" r="18434"/>
          <a:stretch/>
        </p:blipFill>
        <p:spPr bwMode="gray">
          <a:xfrm flipH="1">
            <a:off x="-1" y="0"/>
            <a:ext cx="3711575" cy="6858000"/>
          </a:xfrm>
          <a:prstGeom prst="rect">
            <a:avLst/>
          </a:prstGeom>
        </p:spPr>
      </p:pic>
      <p:pic>
        <p:nvPicPr>
          <p:cNvPr id="8" name="Graphic 7">
            <a:extLst>
              <a:ext uri="{FF2B5EF4-FFF2-40B4-BE49-F238E27FC236}">
                <a16:creationId xmlns:a16="http://schemas.microsoft.com/office/drawing/2014/main" id="{C91A78E5-C684-C412-484C-15C81177BF5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38600" y="484766"/>
            <a:ext cx="2459841" cy="703908"/>
          </a:xfrm>
          <a:prstGeom prst="rect">
            <a:avLst/>
          </a:prstGeom>
        </p:spPr>
      </p:pic>
    </p:spTree>
    <p:extLst>
      <p:ext uri="{BB962C8B-B14F-4D97-AF65-F5344CB8AC3E}">
        <p14:creationId xmlns:p14="http://schemas.microsoft.com/office/powerpoint/2010/main" val="264206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 Meeting Objectives (NA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gray"/>
        <p:txBody>
          <a:bodyPr/>
          <a:lstStyle/>
          <a:p>
            <a:fld id="{3C3E4C68-00FC-4BC3-8781-D72302E72E79}" type="datetime1">
              <a:rPr lang="en-US" smtClean="0"/>
              <a:t>8/21/2025</a:t>
            </a:fld>
            <a:endParaRPr lang="en-US"/>
          </a:p>
        </p:txBody>
      </p:sp>
      <p:sp>
        <p:nvSpPr>
          <p:cNvPr id="7" name="TextBox 6"/>
          <p:cNvSpPr txBox="1"/>
          <p:nvPr/>
        </p:nvSpPr>
        <p:spPr bwMode="gray">
          <a:xfrm>
            <a:off x="381000" y="-404414"/>
            <a:ext cx="3012428" cy="300082"/>
          </a:xfrm>
          <a:prstGeom prst="rect">
            <a:avLst/>
          </a:prstGeom>
          <a:noFill/>
        </p:spPr>
        <p:txBody>
          <a:bodyPr wrap="none" rtlCol="0">
            <a:spAutoFit/>
          </a:bodyPr>
          <a:lstStyle/>
          <a:p>
            <a:r>
              <a:rPr lang="en-US" sz="1350">
                <a:solidFill>
                  <a:schemeClr val="tx1">
                    <a:lumMod val="60000"/>
                    <a:lumOff val="40000"/>
                  </a:schemeClr>
                </a:solidFill>
              </a:rPr>
              <a:t>AGENDA – MEETING OBJECTIVES</a:t>
            </a:r>
          </a:p>
        </p:txBody>
      </p:sp>
      <p:sp>
        <p:nvSpPr>
          <p:cNvPr id="6" name="Slide Number Placeholder 5"/>
          <p:cNvSpPr>
            <a:spLocks noGrp="1"/>
          </p:cNvSpPr>
          <p:nvPr>
            <p:ph type="sldNum" sz="quarter" idx="12"/>
          </p:nvPr>
        </p:nvSpPr>
        <p:spPr bwMode="gray">
          <a:xfrm>
            <a:off x="5718810" y="7037830"/>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2" name="Title 1"/>
          <p:cNvSpPr>
            <a:spLocks noGrp="1"/>
          </p:cNvSpPr>
          <p:nvPr>
            <p:ph type="ctrTitle" hasCustomPrompt="1"/>
          </p:nvPr>
        </p:nvSpPr>
        <p:spPr bwMode="gray">
          <a:xfrm>
            <a:off x="4038600" y="1826895"/>
            <a:ext cx="7696200" cy="703908"/>
          </a:xfrm>
        </p:spPr>
        <p:txBody>
          <a:bodyPr anchor="b"/>
          <a:lstStyle>
            <a:lvl1pPr algn="l">
              <a:defRPr sz="2800" baseline="0"/>
            </a:lvl1pPr>
          </a:lstStyle>
          <a:p>
            <a:r>
              <a:rPr lang="en-US"/>
              <a:t>Type agenda title</a:t>
            </a:r>
          </a:p>
        </p:txBody>
      </p:sp>
      <p:sp>
        <p:nvSpPr>
          <p:cNvPr id="3" name="Subtitle 2"/>
          <p:cNvSpPr>
            <a:spLocks noGrp="1"/>
          </p:cNvSpPr>
          <p:nvPr>
            <p:ph type="subTitle" idx="1" hasCustomPrompt="1"/>
          </p:nvPr>
        </p:nvSpPr>
        <p:spPr bwMode="gray">
          <a:xfrm>
            <a:off x="4038600" y="2692728"/>
            <a:ext cx="7696200" cy="3597510"/>
          </a:xfrm>
        </p:spPr>
        <p:txBody>
          <a:bodyPr>
            <a:noAutofit/>
          </a:bodyPr>
          <a:lstStyle>
            <a:lvl1pPr marL="342900" indent="-342900" algn="l">
              <a:spcAft>
                <a:spcPts val="225"/>
              </a:spcAft>
              <a:buClr>
                <a:schemeClr val="accent1"/>
              </a:buClr>
              <a:buFont typeface="+mj-lt"/>
              <a:buAutoNum type="arabicPeriod"/>
              <a:tabLst>
                <a:tab pos="7202488" algn="r"/>
              </a:tabLst>
              <a:defRPr sz="2200" cap="none" baseline="0">
                <a:solidFill>
                  <a:schemeClr val="tx1">
                    <a:lumMod val="50000"/>
                  </a:schemeClr>
                </a:solidFill>
              </a:defRPr>
            </a:lvl1pPr>
            <a:lvl2pPr marL="342900" indent="0" algn="l">
              <a:spcBef>
                <a:spcPts val="0"/>
              </a:spcBef>
              <a:spcAft>
                <a:spcPts val="0"/>
              </a:spcAft>
              <a:buNone/>
              <a:tabLst>
                <a:tab pos="5272088" algn="r"/>
              </a:tabLst>
              <a:defRPr sz="2000" baseline="0">
                <a:solidFill>
                  <a:schemeClr val="tx1">
                    <a:lumMod val="50000"/>
                  </a:schemeClr>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agenda or objective | TAB to type page number	#</a:t>
            </a:r>
          </a:p>
          <a:p>
            <a:pPr lvl="1"/>
            <a:r>
              <a:rPr lang="en-US"/>
              <a:t>Type level two for addition information, e.g., assignee</a:t>
            </a:r>
          </a:p>
        </p:txBody>
      </p:sp>
      <p:sp>
        <p:nvSpPr>
          <p:cNvPr id="9" name="TextBox 8">
            <a:extLst>
              <a:ext uri="{FF2B5EF4-FFF2-40B4-BE49-F238E27FC236}">
                <a16:creationId xmlns:a16="http://schemas.microsoft.com/office/drawing/2014/main" id="{DEB2800E-69FC-EDD6-312B-B16881A8D310}"/>
              </a:ext>
            </a:extLst>
          </p:cNvPr>
          <p:cNvSpPr txBox="1"/>
          <p:nvPr userDrawn="1"/>
        </p:nvSpPr>
        <p:spPr bwMode="gray">
          <a:xfrm>
            <a:off x="381000" y="-404414"/>
            <a:ext cx="3156698" cy="300082"/>
          </a:xfrm>
          <a:prstGeom prst="rect">
            <a:avLst/>
          </a:prstGeom>
          <a:noFill/>
        </p:spPr>
        <p:txBody>
          <a:bodyPr wrap="none" rtlCol="0">
            <a:spAutoFit/>
          </a:bodyPr>
          <a:lstStyle/>
          <a:p>
            <a:r>
              <a:rPr lang="en-US" sz="1350">
                <a:solidFill>
                  <a:schemeClr val="tx1">
                    <a:lumMod val="60000"/>
                    <a:lumOff val="40000"/>
                  </a:schemeClr>
                </a:solidFill>
              </a:rPr>
              <a:t>AGENDA – MEETING OBJECTIVES 1</a:t>
            </a:r>
          </a:p>
        </p:txBody>
      </p:sp>
      <p:sp>
        <p:nvSpPr>
          <p:cNvPr id="11" name="Footer Placeholder 4">
            <a:extLst>
              <a:ext uri="{FF2B5EF4-FFF2-40B4-BE49-F238E27FC236}">
                <a16:creationId xmlns:a16="http://schemas.microsoft.com/office/drawing/2014/main" id="{42A2CDEE-CC18-0DC9-4206-DE702AB445D9}"/>
              </a:ext>
            </a:extLst>
          </p:cNvPr>
          <p:cNvSpPr>
            <a:spLocks noGrp="1"/>
          </p:cNvSpPr>
          <p:nvPr>
            <p:ph type="ftr" sz="quarter" idx="3"/>
          </p:nvPr>
        </p:nvSpPr>
        <p:spPr bwMode="gray">
          <a:xfrm>
            <a:off x="4070749" y="6386182"/>
            <a:ext cx="4767263" cy="365125"/>
          </a:xfrm>
          <a:prstGeom prst="rect">
            <a:avLst/>
          </a:prstGeom>
        </p:spPr>
        <p:txBody>
          <a:bodyPr lIns="0" tIns="0" rIns="0" bIns="0"/>
          <a:lstStyle>
            <a:lvl1pPr>
              <a:defRPr sz="1000">
                <a:solidFill>
                  <a:schemeClr val="tx1"/>
                </a:solidFill>
              </a:defRPr>
            </a:lvl1pPr>
          </a:lstStyle>
          <a:p>
            <a:r>
              <a:rPr lang="en-US"/>
              <a:t>©2024 GP PRO. All rights reserved. Not to be copied, quoted, shared, or further distributed without prior written permission.</a:t>
            </a:r>
          </a:p>
        </p:txBody>
      </p:sp>
      <p:pic>
        <p:nvPicPr>
          <p:cNvPr id="10" name="Picture 9">
            <a:extLst>
              <a:ext uri="{FF2B5EF4-FFF2-40B4-BE49-F238E27FC236}">
                <a16:creationId xmlns:a16="http://schemas.microsoft.com/office/drawing/2014/main" id="{A459D3DE-3440-DE73-EF70-7CF5709004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287" t="7273" r="46237"/>
          <a:stretch/>
        </p:blipFill>
        <p:spPr>
          <a:xfrm>
            <a:off x="0" y="0"/>
            <a:ext cx="3711575" cy="6858000"/>
          </a:xfrm>
          <a:prstGeom prst="rect">
            <a:avLst/>
          </a:prstGeom>
        </p:spPr>
      </p:pic>
      <p:pic>
        <p:nvPicPr>
          <p:cNvPr id="5" name="Graphic 4">
            <a:extLst>
              <a:ext uri="{FF2B5EF4-FFF2-40B4-BE49-F238E27FC236}">
                <a16:creationId xmlns:a16="http://schemas.microsoft.com/office/drawing/2014/main" id="{62C96B51-7780-C1DA-0954-28AD79231FF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38600" y="484766"/>
            <a:ext cx="2459841" cy="703908"/>
          </a:xfrm>
          <a:prstGeom prst="rect">
            <a:avLst/>
          </a:prstGeom>
        </p:spPr>
      </p:pic>
    </p:spTree>
    <p:extLst>
      <p:ext uri="{BB962C8B-B14F-4D97-AF65-F5344CB8AC3E}">
        <p14:creationId xmlns:p14="http://schemas.microsoft.com/office/powerpoint/2010/main" val="273154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NNER - LOGO ONLY">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gray"/>
        <p:txBody>
          <a:bodyPr/>
          <a:lstStyle/>
          <a:p>
            <a:fld id="{38946D9A-2C22-4987-B20E-5BB92F708134}" type="datetime1">
              <a:rPr lang="en-US" smtClean="0"/>
              <a:t>8/21/2025</a:t>
            </a:fld>
            <a:endParaRPr lang="en-US"/>
          </a:p>
        </p:txBody>
      </p:sp>
      <p:sp>
        <p:nvSpPr>
          <p:cNvPr id="6" name="Slide Number Placeholder 5"/>
          <p:cNvSpPr>
            <a:spLocks noGrp="1"/>
          </p:cNvSpPr>
          <p:nvPr>
            <p:ph type="sldNum" sz="quarter" idx="12"/>
          </p:nvPr>
        </p:nvSpPr>
        <p:spPr bwMode="gray">
          <a:xfrm>
            <a:off x="10980420" y="7135201"/>
            <a:ext cx="754380" cy="194743"/>
          </a:xfrm>
        </p:spPr>
        <p:txBody>
          <a:bodyPr/>
          <a:lstStyle>
            <a:lvl1pPr>
              <a:defRPr>
                <a:solidFill>
                  <a:schemeClr val="tx1">
                    <a:lumMod val="75000"/>
                  </a:schemeClr>
                </a:solidFill>
              </a:defRPr>
            </a:lvl1pPr>
          </a:lstStyle>
          <a:p>
            <a:fld id="{710079E8-2902-4896-88E7-CC5A0D35033D}" type="slidenum">
              <a:rPr lang="en-US" smtClean="0"/>
              <a:pPr/>
              <a:t>‹#›</a:t>
            </a:fld>
            <a:endParaRPr lang="en-US"/>
          </a:p>
        </p:txBody>
      </p:sp>
      <p:sp>
        <p:nvSpPr>
          <p:cNvPr id="7" name="TextBox 6"/>
          <p:cNvSpPr txBox="1"/>
          <p:nvPr/>
        </p:nvSpPr>
        <p:spPr bwMode="gray">
          <a:xfrm>
            <a:off x="381000" y="-404414"/>
            <a:ext cx="4474430" cy="300082"/>
          </a:xfrm>
          <a:prstGeom prst="rect">
            <a:avLst/>
          </a:prstGeom>
          <a:noFill/>
        </p:spPr>
        <p:txBody>
          <a:bodyPr wrap="none" rtlCol="0">
            <a:spAutoFit/>
          </a:bodyPr>
          <a:lstStyle/>
          <a:p>
            <a:r>
              <a:rPr lang="en-US" sz="1350">
                <a:solidFill>
                  <a:schemeClr val="tx1">
                    <a:lumMod val="60000"/>
                    <a:lumOff val="40000"/>
                  </a:schemeClr>
                </a:solidFill>
              </a:rPr>
              <a:t>BANNER – LOGO ONLY – FIRST OR CLOSING SLIDE</a:t>
            </a:r>
          </a:p>
        </p:txBody>
      </p:sp>
      <p:pic>
        <p:nvPicPr>
          <p:cNvPr id="50" name="Graphic 49">
            <a:extLst>
              <a:ext uri="{FF2B5EF4-FFF2-40B4-BE49-F238E27FC236}">
                <a16:creationId xmlns:a16="http://schemas.microsoft.com/office/drawing/2014/main" id="{2C66C0DE-E3F9-4D22-B6AC-76C9FFE1C9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60916" y="2362200"/>
            <a:ext cx="3408199" cy="2095500"/>
          </a:xfrm>
          <a:prstGeom prst="rect">
            <a:avLst/>
          </a:prstGeom>
        </p:spPr>
      </p:pic>
      <p:sp>
        <p:nvSpPr>
          <p:cNvPr id="2" name="TextBox 1">
            <a:extLst>
              <a:ext uri="{FF2B5EF4-FFF2-40B4-BE49-F238E27FC236}">
                <a16:creationId xmlns:a16="http://schemas.microsoft.com/office/drawing/2014/main" id="{D8DE2D8E-255E-D701-BA4D-C735AD268B53}"/>
              </a:ext>
            </a:extLst>
          </p:cNvPr>
          <p:cNvSpPr txBox="1"/>
          <p:nvPr userDrawn="1"/>
        </p:nvSpPr>
        <p:spPr bwMode="gray">
          <a:xfrm>
            <a:off x="381000" y="-404414"/>
            <a:ext cx="4474430" cy="300082"/>
          </a:xfrm>
          <a:prstGeom prst="rect">
            <a:avLst/>
          </a:prstGeom>
          <a:noFill/>
        </p:spPr>
        <p:txBody>
          <a:bodyPr wrap="none" rtlCol="0">
            <a:spAutoFit/>
          </a:bodyPr>
          <a:lstStyle/>
          <a:p>
            <a:r>
              <a:rPr lang="en-US" sz="1350">
                <a:solidFill>
                  <a:schemeClr val="tx1">
                    <a:lumMod val="60000"/>
                    <a:lumOff val="40000"/>
                  </a:schemeClr>
                </a:solidFill>
              </a:rPr>
              <a:t>BANNER – LOGO ONLY – FIRST OR CLOSING SLIDE</a:t>
            </a:r>
          </a:p>
        </p:txBody>
      </p:sp>
      <p:sp>
        <p:nvSpPr>
          <p:cNvPr id="5" name="Footer Placeholder 4">
            <a:extLst>
              <a:ext uri="{FF2B5EF4-FFF2-40B4-BE49-F238E27FC236}">
                <a16:creationId xmlns:a16="http://schemas.microsoft.com/office/drawing/2014/main" id="{17966DD8-2E46-CA53-6B86-46AB6BD460C9}"/>
              </a:ext>
            </a:extLst>
          </p:cNvPr>
          <p:cNvSpPr txBox="1">
            <a:spLocks/>
          </p:cNvSpPr>
          <p:nvPr userDrawn="1"/>
        </p:nvSpPr>
        <p:spPr bwMode="gray">
          <a:xfrm>
            <a:off x="457200" y="6386182"/>
            <a:ext cx="4767262" cy="365125"/>
          </a:xfrm>
          <a:prstGeom prst="rect">
            <a:avLst/>
          </a:prstGeom>
          <a:noFill/>
        </p:spPr>
        <p:txBody>
          <a:bodyPr lIns="0" tIns="0" rIns="0" bIns="0"/>
          <a:lstStyle>
            <a:defPPr>
              <a:defRPr lang="en-US"/>
            </a:defPPr>
            <a:lvl1pPr marL="0" algn="l" defTabSz="914400" rtl="0" eaLnBrk="1" latinLnBrk="0" hangingPunct="1">
              <a:defRPr sz="900" kern="1200">
                <a:solidFill>
                  <a:schemeClr val="tx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t>
            </a:r>
            <a:fld id="{3C89ECE1-7AA8-DD47-AB38-E77E0D226351}" type="datetimeyyyy">
              <a:rPr lang="en-US" smtClean="0"/>
              <a:t>2025</a:t>
            </a:fld>
            <a:r>
              <a:rPr lang="en-US"/>
              <a:t> GP PRO. All rights reserved. Not to be copied, quoted, shared, or further distributed without prior written permission.</a:t>
            </a:r>
          </a:p>
        </p:txBody>
      </p:sp>
    </p:spTree>
    <p:extLst>
      <p:ext uri="{BB962C8B-B14F-4D97-AF65-F5344CB8AC3E}">
        <p14:creationId xmlns:p14="http://schemas.microsoft.com/office/powerpoint/2010/main" val="341129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 Meeting Objectives (CONVERSATION)">
    <p:spTree>
      <p:nvGrpSpPr>
        <p:cNvPr id="1" name=""/>
        <p:cNvGrpSpPr/>
        <p:nvPr/>
      </p:nvGrpSpPr>
      <p:grpSpPr>
        <a:xfrm>
          <a:off x="0" y="0"/>
          <a:ext cx="0" cy="0"/>
          <a:chOff x="0" y="0"/>
          <a:chExt cx="0" cy="0"/>
        </a:xfrm>
      </p:grpSpPr>
      <p:pic>
        <p:nvPicPr>
          <p:cNvPr id="21" name="Picture 20" descr="A picture containing person, table&#10;&#10;Description automatically generated">
            <a:extLst>
              <a:ext uri="{FF2B5EF4-FFF2-40B4-BE49-F238E27FC236}">
                <a16:creationId xmlns:a16="http://schemas.microsoft.com/office/drawing/2014/main" id="{22AE90D8-3378-6EC7-85CC-7C03F35178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148" t="3118" r="1033"/>
          <a:stretch/>
        </p:blipFill>
        <p:spPr>
          <a:xfrm flipH="1">
            <a:off x="6371302" y="0"/>
            <a:ext cx="5820697" cy="6858000"/>
          </a:xfrm>
          <a:prstGeom prst="rect">
            <a:avLst/>
          </a:prstGeom>
        </p:spPr>
      </p:pic>
      <p:sp>
        <p:nvSpPr>
          <p:cNvPr id="4" name="Date Placeholder 3"/>
          <p:cNvSpPr>
            <a:spLocks noGrp="1"/>
          </p:cNvSpPr>
          <p:nvPr>
            <p:ph type="dt" sz="half" idx="10"/>
          </p:nvPr>
        </p:nvSpPr>
        <p:spPr bwMode="gray"/>
        <p:txBody>
          <a:bodyPr/>
          <a:lstStyle/>
          <a:p>
            <a:fld id="{A8AA3E51-A676-4128-8E78-A38A2F3663EE}" type="datetime1">
              <a:rPr lang="en-US" smtClean="0"/>
              <a:t>8/21/2025</a:t>
            </a:fld>
            <a:endParaRPr lang="en-US"/>
          </a:p>
        </p:txBody>
      </p:sp>
      <p:sp>
        <p:nvSpPr>
          <p:cNvPr id="7" name="TextBox 6"/>
          <p:cNvSpPr txBox="1"/>
          <p:nvPr/>
        </p:nvSpPr>
        <p:spPr bwMode="gray">
          <a:xfrm>
            <a:off x="381000" y="-404414"/>
            <a:ext cx="3012428" cy="300082"/>
          </a:xfrm>
          <a:prstGeom prst="rect">
            <a:avLst/>
          </a:prstGeom>
          <a:noFill/>
        </p:spPr>
        <p:txBody>
          <a:bodyPr wrap="none" rtlCol="0">
            <a:spAutoFit/>
          </a:bodyPr>
          <a:lstStyle/>
          <a:p>
            <a:r>
              <a:rPr lang="en-US" sz="1350">
                <a:solidFill>
                  <a:schemeClr val="tx1">
                    <a:lumMod val="60000"/>
                    <a:lumOff val="40000"/>
                  </a:schemeClr>
                </a:solidFill>
              </a:rPr>
              <a:t>AGENDA – MEETING OBJECTIVES</a:t>
            </a:r>
          </a:p>
        </p:txBody>
      </p:sp>
      <p:sp>
        <p:nvSpPr>
          <p:cNvPr id="6" name="Slide Number Placeholder 5"/>
          <p:cNvSpPr>
            <a:spLocks noGrp="1"/>
          </p:cNvSpPr>
          <p:nvPr>
            <p:ph type="sldNum" sz="quarter" idx="12"/>
          </p:nvPr>
        </p:nvSpPr>
        <p:spPr bwMode="gray">
          <a:xfrm>
            <a:off x="5718810" y="7019925"/>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2" name="Title 1"/>
          <p:cNvSpPr>
            <a:spLocks noGrp="1"/>
          </p:cNvSpPr>
          <p:nvPr>
            <p:ph type="ctrTitle" hasCustomPrompt="1"/>
          </p:nvPr>
        </p:nvSpPr>
        <p:spPr bwMode="gray">
          <a:xfrm>
            <a:off x="457200" y="1826895"/>
            <a:ext cx="5638800" cy="703908"/>
          </a:xfrm>
        </p:spPr>
        <p:txBody>
          <a:bodyPr anchor="b"/>
          <a:lstStyle>
            <a:lvl1pPr algn="l">
              <a:defRPr sz="2800" baseline="0"/>
            </a:lvl1pPr>
          </a:lstStyle>
          <a:p>
            <a:r>
              <a:rPr lang="en-US"/>
              <a:t>Type agenda title</a:t>
            </a:r>
          </a:p>
        </p:txBody>
      </p:sp>
      <p:sp>
        <p:nvSpPr>
          <p:cNvPr id="3" name="Subtitle 2"/>
          <p:cNvSpPr>
            <a:spLocks noGrp="1"/>
          </p:cNvSpPr>
          <p:nvPr>
            <p:ph type="subTitle" idx="1" hasCustomPrompt="1"/>
          </p:nvPr>
        </p:nvSpPr>
        <p:spPr bwMode="gray">
          <a:xfrm>
            <a:off x="457200" y="2692728"/>
            <a:ext cx="5638800" cy="3597510"/>
          </a:xfrm>
        </p:spPr>
        <p:txBody>
          <a:bodyPr>
            <a:noAutofit/>
          </a:bodyPr>
          <a:lstStyle>
            <a:lvl1pPr marL="342900" indent="-342900" algn="l">
              <a:spcAft>
                <a:spcPts val="225"/>
              </a:spcAft>
              <a:buClr>
                <a:schemeClr val="accent1"/>
              </a:buClr>
              <a:buFont typeface="+mj-lt"/>
              <a:buAutoNum type="arabicPeriod"/>
              <a:tabLst>
                <a:tab pos="7202488" algn="r"/>
              </a:tabLst>
              <a:defRPr sz="2200" cap="none" baseline="0">
                <a:solidFill>
                  <a:schemeClr val="tx1">
                    <a:lumMod val="50000"/>
                  </a:schemeClr>
                </a:solidFill>
              </a:defRPr>
            </a:lvl1pPr>
            <a:lvl2pPr marL="342900" indent="0" algn="l">
              <a:spcBef>
                <a:spcPts val="0"/>
              </a:spcBef>
              <a:spcAft>
                <a:spcPts val="0"/>
              </a:spcAft>
              <a:buNone/>
              <a:tabLst>
                <a:tab pos="5272088" algn="r"/>
              </a:tabLst>
              <a:defRPr sz="2000" baseline="0">
                <a:solidFill>
                  <a:schemeClr val="tx1">
                    <a:lumMod val="50000"/>
                  </a:schemeClr>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agenda or objective | TAB to type page number	#</a:t>
            </a:r>
          </a:p>
          <a:p>
            <a:pPr lvl="1"/>
            <a:r>
              <a:rPr lang="en-US"/>
              <a:t>Type level two for addition information, e.g., assignee</a:t>
            </a:r>
          </a:p>
        </p:txBody>
      </p:sp>
      <p:sp>
        <p:nvSpPr>
          <p:cNvPr id="9" name="TextBox 8">
            <a:extLst>
              <a:ext uri="{FF2B5EF4-FFF2-40B4-BE49-F238E27FC236}">
                <a16:creationId xmlns:a16="http://schemas.microsoft.com/office/drawing/2014/main" id="{DEB2800E-69FC-EDD6-312B-B16881A8D310}"/>
              </a:ext>
            </a:extLst>
          </p:cNvPr>
          <p:cNvSpPr txBox="1"/>
          <p:nvPr userDrawn="1"/>
        </p:nvSpPr>
        <p:spPr bwMode="gray">
          <a:xfrm>
            <a:off x="381000" y="-404414"/>
            <a:ext cx="3156698" cy="300082"/>
          </a:xfrm>
          <a:prstGeom prst="rect">
            <a:avLst/>
          </a:prstGeom>
          <a:noFill/>
        </p:spPr>
        <p:txBody>
          <a:bodyPr wrap="none" rtlCol="0">
            <a:spAutoFit/>
          </a:bodyPr>
          <a:lstStyle/>
          <a:p>
            <a:r>
              <a:rPr lang="en-US" sz="1350">
                <a:solidFill>
                  <a:schemeClr val="tx1">
                    <a:lumMod val="60000"/>
                    <a:lumOff val="40000"/>
                  </a:schemeClr>
                </a:solidFill>
              </a:rPr>
              <a:t>AGENDA – MEETING OBJECTIVES 2</a:t>
            </a:r>
          </a:p>
        </p:txBody>
      </p:sp>
      <p:sp>
        <p:nvSpPr>
          <p:cNvPr id="11" name="Footer Placeholder 4">
            <a:extLst>
              <a:ext uri="{FF2B5EF4-FFF2-40B4-BE49-F238E27FC236}">
                <a16:creationId xmlns:a16="http://schemas.microsoft.com/office/drawing/2014/main" id="{42A2CDEE-CC18-0DC9-4206-DE702AB445D9}"/>
              </a:ext>
            </a:extLst>
          </p:cNvPr>
          <p:cNvSpPr>
            <a:spLocks noGrp="1"/>
          </p:cNvSpPr>
          <p:nvPr>
            <p:ph type="ftr" sz="quarter" idx="3"/>
          </p:nvPr>
        </p:nvSpPr>
        <p:spPr bwMode="gray">
          <a:xfrm>
            <a:off x="457199" y="6386182"/>
            <a:ext cx="4767263" cy="365125"/>
          </a:xfrm>
          <a:prstGeom prst="rect">
            <a:avLst/>
          </a:prstGeom>
        </p:spPr>
        <p:txBody>
          <a:bodyPr lIns="0" tIns="0" rIns="0" bIns="0"/>
          <a:lstStyle>
            <a:lvl1pPr>
              <a:defRPr sz="1000">
                <a:solidFill>
                  <a:schemeClr val="tx1"/>
                </a:solidFill>
              </a:defRPr>
            </a:lvl1pPr>
          </a:lstStyle>
          <a:p>
            <a:r>
              <a:rPr lang="en-US"/>
              <a:t>©2024 GP PRO. All rights reserved. Not to be copied, quoted, shared, or further distributed without prior written permission.</a:t>
            </a:r>
          </a:p>
        </p:txBody>
      </p:sp>
      <p:pic>
        <p:nvPicPr>
          <p:cNvPr id="5" name="Graphic 4">
            <a:extLst>
              <a:ext uri="{FF2B5EF4-FFF2-40B4-BE49-F238E27FC236}">
                <a16:creationId xmlns:a16="http://schemas.microsoft.com/office/drawing/2014/main" id="{31B61A68-1F77-E268-68C6-1A3DAD170D8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281081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 Meeting Objectives (Meet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gray"/>
        <p:txBody>
          <a:bodyPr/>
          <a:lstStyle/>
          <a:p>
            <a:fld id="{5B202B26-4761-40D5-847C-ADD4AA93E46A}" type="datetime1">
              <a:rPr lang="en-US" smtClean="0"/>
              <a:t>8/21/2025</a:t>
            </a:fld>
            <a:endParaRPr lang="en-US"/>
          </a:p>
        </p:txBody>
      </p:sp>
      <p:sp>
        <p:nvSpPr>
          <p:cNvPr id="7" name="TextBox 6"/>
          <p:cNvSpPr txBox="1"/>
          <p:nvPr/>
        </p:nvSpPr>
        <p:spPr bwMode="gray">
          <a:xfrm>
            <a:off x="381000" y="-404414"/>
            <a:ext cx="3012428" cy="300082"/>
          </a:xfrm>
          <a:prstGeom prst="rect">
            <a:avLst/>
          </a:prstGeom>
          <a:noFill/>
        </p:spPr>
        <p:txBody>
          <a:bodyPr wrap="none" rtlCol="0">
            <a:spAutoFit/>
          </a:bodyPr>
          <a:lstStyle/>
          <a:p>
            <a:r>
              <a:rPr lang="en-US" sz="1350">
                <a:solidFill>
                  <a:schemeClr val="tx1">
                    <a:lumMod val="60000"/>
                    <a:lumOff val="40000"/>
                  </a:schemeClr>
                </a:solidFill>
              </a:rPr>
              <a:t>AGENDA – MEETING OBJECTIVES</a:t>
            </a:r>
          </a:p>
        </p:txBody>
      </p:sp>
      <p:sp>
        <p:nvSpPr>
          <p:cNvPr id="6" name="Slide Number Placeholder 5"/>
          <p:cNvSpPr>
            <a:spLocks noGrp="1"/>
          </p:cNvSpPr>
          <p:nvPr>
            <p:ph type="sldNum" sz="quarter" idx="12"/>
          </p:nvPr>
        </p:nvSpPr>
        <p:spPr bwMode="gray">
          <a:xfrm>
            <a:off x="5718810" y="7024324"/>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2" name="Title 1"/>
          <p:cNvSpPr>
            <a:spLocks noGrp="1"/>
          </p:cNvSpPr>
          <p:nvPr>
            <p:ph type="ctrTitle" hasCustomPrompt="1"/>
          </p:nvPr>
        </p:nvSpPr>
        <p:spPr bwMode="gray">
          <a:xfrm>
            <a:off x="457200" y="1826895"/>
            <a:ext cx="5638800" cy="703908"/>
          </a:xfrm>
        </p:spPr>
        <p:txBody>
          <a:bodyPr anchor="b"/>
          <a:lstStyle>
            <a:lvl1pPr algn="l">
              <a:defRPr sz="2800" baseline="0"/>
            </a:lvl1pPr>
          </a:lstStyle>
          <a:p>
            <a:r>
              <a:rPr lang="en-US"/>
              <a:t>Type agenda title</a:t>
            </a:r>
          </a:p>
        </p:txBody>
      </p:sp>
      <p:sp>
        <p:nvSpPr>
          <p:cNvPr id="3" name="Subtitle 2"/>
          <p:cNvSpPr>
            <a:spLocks noGrp="1"/>
          </p:cNvSpPr>
          <p:nvPr>
            <p:ph type="subTitle" idx="1" hasCustomPrompt="1"/>
          </p:nvPr>
        </p:nvSpPr>
        <p:spPr bwMode="gray">
          <a:xfrm>
            <a:off x="457200" y="2692728"/>
            <a:ext cx="5638800" cy="3597510"/>
          </a:xfrm>
        </p:spPr>
        <p:txBody>
          <a:bodyPr>
            <a:noAutofit/>
          </a:bodyPr>
          <a:lstStyle>
            <a:lvl1pPr marL="342900" indent="-342900" algn="l">
              <a:spcAft>
                <a:spcPts val="225"/>
              </a:spcAft>
              <a:buClr>
                <a:schemeClr val="accent1"/>
              </a:buClr>
              <a:buFont typeface="+mj-lt"/>
              <a:buAutoNum type="arabicPeriod"/>
              <a:tabLst>
                <a:tab pos="7202488" algn="r"/>
              </a:tabLst>
              <a:defRPr sz="2200" cap="none" baseline="0">
                <a:solidFill>
                  <a:schemeClr val="tx1">
                    <a:lumMod val="50000"/>
                  </a:schemeClr>
                </a:solidFill>
              </a:defRPr>
            </a:lvl1pPr>
            <a:lvl2pPr marL="342900" indent="0" algn="l">
              <a:spcBef>
                <a:spcPts val="0"/>
              </a:spcBef>
              <a:spcAft>
                <a:spcPts val="0"/>
              </a:spcAft>
              <a:buNone/>
              <a:tabLst>
                <a:tab pos="5272088" algn="r"/>
              </a:tabLst>
              <a:defRPr sz="2000" baseline="0">
                <a:solidFill>
                  <a:schemeClr val="tx1">
                    <a:lumMod val="50000"/>
                  </a:schemeClr>
                </a:solidFill>
              </a:defRPr>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agenda or objective | TAB to type page number	#</a:t>
            </a:r>
          </a:p>
          <a:p>
            <a:pPr lvl="1"/>
            <a:r>
              <a:rPr lang="en-US"/>
              <a:t>Type level two for addition information, e.g., assignee</a:t>
            </a:r>
          </a:p>
        </p:txBody>
      </p:sp>
      <p:sp>
        <p:nvSpPr>
          <p:cNvPr id="9" name="TextBox 8">
            <a:extLst>
              <a:ext uri="{FF2B5EF4-FFF2-40B4-BE49-F238E27FC236}">
                <a16:creationId xmlns:a16="http://schemas.microsoft.com/office/drawing/2014/main" id="{DEB2800E-69FC-EDD6-312B-B16881A8D310}"/>
              </a:ext>
            </a:extLst>
          </p:cNvPr>
          <p:cNvSpPr txBox="1"/>
          <p:nvPr userDrawn="1"/>
        </p:nvSpPr>
        <p:spPr bwMode="gray">
          <a:xfrm>
            <a:off x="381000" y="-404414"/>
            <a:ext cx="3156698" cy="300082"/>
          </a:xfrm>
          <a:prstGeom prst="rect">
            <a:avLst/>
          </a:prstGeom>
          <a:noFill/>
        </p:spPr>
        <p:txBody>
          <a:bodyPr wrap="none" rtlCol="0">
            <a:spAutoFit/>
          </a:bodyPr>
          <a:lstStyle/>
          <a:p>
            <a:r>
              <a:rPr lang="en-US" sz="1350">
                <a:solidFill>
                  <a:schemeClr val="tx1">
                    <a:lumMod val="60000"/>
                    <a:lumOff val="40000"/>
                  </a:schemeClr>
                </a:solidFill>
              </a:rPr>
              <a:t>AGENDA – MEETING OBJECTIVES 2</a:t>
            </a:r>
          </a:p>
        </p:txBody>
      </p:sp>
      <p:sp>
        <p:nvSpPr>
          <p:cNvPr id="11" name="Footer Placeholder 4">
            <a:extLst>
              <a:ext uri="{FF2B5EF4-FFF2-40B4-BE49-F238E27FC236}">
                <a16:creationId xmlns:a16="http://schemas.microsoft.com/office/drawing/2014/main" id="{42A2CDEE-CC18-0DC9-4206-DE702AB445D9}"/>
              </a:ext>
            </a:extLst>
          </p:cNvPr>
          <p:cNvSpPr>
            <a:spLocks noGrp="1"/>
          </p:cNvSpPr>
          <p:nvPr>
            <p:ph type="ftr" sz="quarter" idx="3"/>
          </p:nvPr>
        </p:nvSpPr>
        <p:spPr bwMode="gray">
          <a:xfrm>
            <a:off x="457199" y="6386182"/>
            <a:ext cx="4767263" cy="365125"/>
          </a:xfrm>
          <a:prstGeom prst="rect">
            <a:avLst/>
          </a:prstGeom>
        </p:spPr>
        <p:txBody>
          <a:bodyPr lIns="0" tIns="0" rIns="0" bIns="0"/>
          <a:lstStyle>
            <a:lvl1pPr>
              <a:defRPr sz="1000">
                <a:solidFill>
                  <a:schemeClr val="tx1"/>
                </a:solidFill>
              </a:defRPr>
            </a:lvl1pPr>
          </a:lstStyle>
          <a:p>
            <a:r>
              <a:rPr lang="en-US"/>
              <a:t>©2024 GP PRO. All rights reserved. Not to be copied, quoted, shared, or further distributed without prior written permission.</a:t>
            </a:r>
          </a:p>
        </p:txBody>
      </p:sp>
      <p:pic>
        <p:nvPicPr>
          <p:cNvPr id="5" name="Content Placeholder 2" descr="A picture containing text, person, indoor&#10;&#10;Description automatically generated">
            <a:extLst>
              <a:ext uri="{FF2B5EF4-FFF2-40B4-BE49-F238E27FC236}">
                <a16:creationId xmlns:a16="http://schemas.microsoft.com/office/drawing/2014/main" id="{84D9F9F9-305F-9F51-CC44-50BF407E9D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405" r="18434"/>
          <a:stretch/>
        </p:blipFill>
        <p:spPr bwMode="gray">
          <a:xfrm>
            <a:off x="6312310" y="0"/>
            <a:ext cx="5879690" cy="6858000"/>
          </a:xfrm>
          <a:prstGeom prst="rect">
            <a:avLst/>
          </a:prstGeom>
        </p:spPr>
      </p:pic>
      <p:pic>
        <p:nvPicPr>
          <p:cNvPr id="8" name="Graphic 7">
            <a:extLst>
              <a:ext uri="{FF2B5EF4-FFF2-40B4-BE49-F238E27FC236}">
                <a16:creationId xmlns:a16="http://schemas.microsoft.com/office/drawing/2014/main" id="{AD69E1F0-52FC-118C-456E-A026E749B8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206034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NDARD Section Divider">
    <p:spTree>
      <p:nvGrpSpPr>
        <p:cNvPr id="1" name=""/>
        <p:cNvGrpSpPr/>
        <p:nvPr/>
      </p:nvGrpSpPr>
      <p:grpSpPr>
        <a:xfrm>
          <a:off x="0" y="0"/>
          <a:ext cx="0" cy="0"/>
          <a:chOff x="0" y="0"/>
          <a:chExt cx="0" cy="0"/>
        </a:xfrm>
      </p:grpSpPr>
      <p:sp>
        <p:nvSpPr>
          <p:cNvPr id="2" name="Title 1"/>
          <p:cNvSpPr>
            <a:spLocks noGrp="1"/>
          </p:cNvSpPr>
          <p:nvPr>
            <p:ph type="title" hasCustomPrompt="1"/>
          </p:nvPr>
        </p:nvSpPr>
        <p:spPr bwMode="invGray">
          <a:xfrm>
            <a:off x="495301" y="2362200"/>
            <a:ext cx="10843260" cy="1066800"/>
          </a:xfrm>
        </p:spPr>
        <p:txBody>
          <a:bodyPr anchor="b">
            <a:noAutofit/>
          </a:bodyPr>
          <a:lstStyle>
            <a:lvl1pPr>
              <a:defRPr sz="3200" baseline="0">
                <a:solidFill>
                  <a:schemeClr val="bg2">
                    <a:lumMod val="20000"/>
                    <a:lumOff val="80000"/>
                  </a:schemeClr>
                </a:solidFill>
              </a:defRPr>
            </a:lvl1pPr>
          </a:lstStyle>
          <a:p>
            <a:r>
              <a:rPr lang="en-US"/>
              <a:t>Type Section title | Align with Agenda</a:t>
            </a:r>
          </a:p>
        </p:txBody>
      </p:sp>
      <p:sp>
        <p:nvSpPr>
          <p:cNvPr id="3" name="Text Placeholder 2"/>
          <p:cNvSpPr>
            <a:spLocks noGrp="1"/>
          </p:cNvSpPr>
          <p:nvPr>
            <p:ph type="body" idx="1" hasCustomPrompt="1"/>
          </p:nvPr>
        </p:nvSpPr>
        <p:spPr bwMode="invGray">
          <a:xfrm>
            <a:off x="495301" y="3522429"/>
            <a:ext cx="10843260" cy="935272"/>
          </a:xfrm>
        </p:spPr>
        <p:txBody>
          <a:bodyPr>
            <a:noAutofit/>
          </a:bodyPr>
          <a:lstStyle>
            <a:lvl1pPr marL="0" indent="0">
              <a:buNone/>
              <a:defRPr sz="3200" cap="none" baseline="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Type subhead if needed</a:t>
            </a:r>
          </a:p>
        </p:txBody>
      </p:sp>
      <p:sp>
        <p:nvSpPr>
          <p:cNvPr id="13" name="TextBox 12"/>
          <p:cNvSpPr txBox="1"/>
          <p:nvPr/>
        </p:nvSpPr>
        <p:spPr bwMode="invGray">
          <a:xfrm>
            <a:off x="381002" y="-404414"/>
            <a:ext cx="4054315" cy="300082"/>
          </a:xfrm>
          <a:prstGeom prst="rect">
            <a:avLst/>
          </a:prstGeom>
          <a:noFill/>
        </p:spPr>
        <p:txBody>
          <a:bodyPr wrap="none" rtlCol="0">
            <a:spAutoFit/>
          </a:bodyPr>
          <a:lstStyle/>
          <a:p>
            <a:r>
              <a:rPr lang="en-US" sz="1350">
                <a:solidFill>
                  <a:schemeClr val="bg1">
                    <a:lumMod val="60000"/>
                    <a:lumOff val="40000"/>
                  </a:schemeClr>
                </a:solidFill>
              </a:rPr>
              <a:t>STANDARD &amp; CAPABILITIES</a:t>
            </a:r>
            <a:r>
              <a:rPr lang="en-US" sz="1350" baseline="0">
                <a:solidFill>
                  <a:schemeClr val="bg1">
                    <a:lumMod val="60000"/>
                    <a:lumOff val="40000"/>
                  </a:schemeClr>
                </a:solidFill>
              </a:rPr>
              <a:t> </a:t>
            </a:r>
            <a:r>
              <a:rPr lang="en-US" sz="1350">
                <a:solidFill>
                  <a:schemeClr val="bg1">
                    <a:lumMod val="60000"/>
                    <a:lumOff val="40000"/>
                  </a:schemeClr>
                </a:solidFill>
              </a:rPr>
              <a:t>SECTION DIVIDER</a:t>
            </a:r>
          </a:p>
        </p:txBody>
      </p:sp>
      <p:sp>
        <p:nvSpPr>
          <p:cNvPr id="7" name="Date Placeholder 6"/>
          <p:cNvSpPr>
            <a:spLocks noGrp="1"/>
          </p:cNvSpPr>
          <p:nvPr>
            <p:ph type="dt" sz="half" idx="10"/>
          </p:nvPr>
        </p:nvSpPr>
        <p:spPr bwMode="invGray">
          <a:xfrm>
            <a:off x="2001845" y="7321917"/>
            <a:ext cx="2743200" cy="365125"/>
          </a:xfrm>
        </p:spPr>
        <p:txBody>
          <a:bodyPr/>
          <a:lstStyle/>
          <a:p>
            <a:fld id="{A94FE875-1AF7-4867-ACC2-319B96358BAD}" type="datetime1">
              <a:rPr lang="en-US" smtClean="0"/>
              <a:t>8/21/2025</a:t>
            </a:fld>
            <a:endParaRPr lang="en-US"/>
          </a:p>
        </p:txBody>
      </p:sp>
      <p:sp>
        <p:nvSpPr>
          <p:cNvPr id="12" name="TextBox 11">
            <a:extLst>
              <a:ext uri="{FF2B5EF4-FFF2-40B4-BE49-F238E27FC236}">
                <a16:creationId xmlns:a16="http://schemas.microsoft.com/office/drawing/2014/main" id="{AE0AEC15-2553-F085-E890-46620ADC353B}"/>
              </a:ext>
            </a:extLst>
          </p:cNvPr>
          <p:cNvSpPr txBox="1"/>
          <p:nvPr userDrawn="1"/>
        </p:nvSpPr>
        <p:spPr bwMode="invGray">
          <a:xfrm>
            <a:off x="381002" y="-404414"/>
            <a:ext cx="4054315" cy="300082"/>
          </a:xfrm>
          <a:prstGeom prst="rect">
            <a:avLst/>
          </a:prstGeom>
          <a:noFill/>
        </p:spPr>
        <p:txBody>
          <a:bodyPr wrap="none" rtlCol="0">
            <a:spAutoFit/>
          </a:bodyPr>
          <a:lstStyle/>
          <a:p>
            <a:r>
              <a:rPr lang="en-US" sz="1350">
                <a:solidFill>
                  <a:schemeClr val="bg1">
                    <a:lumMod val="60000"/>
                    <a:lumOff val="40000"/>
                  </a:schemeClr>
                </a:solidFill>
              </a:rPr>
              <a:t>STANDARD &amp; CAPABILITIES</a:t>
            </a:r>
            <a:r>
              <a:rPr lang="en-US" sz="1350" baseline="0">
                <a:solidFill>
                  <a:schemeClr val="bg1">
                    <a:lumMod val="60000"/>
                    <a:lumOff val="40000"/>
                  </a:schemeClr>
                </a:solidFill>
              </a:rPr>
              <a:t> </a:t>
            </a:r>
            <a:r>
              <a:rPr lang="en-US" sz="1350">
                <a:solidFill>
                  <a:schemeClr val="bg1">
                    <a:lumMod val="60000"/>
                    <a:lumOff val="40000"/>
                  </a:schemeClr>
                </a:solidFill>
              </a:rPr>
              <a:t>SECTION DIVIDER</a:t>
            </a:r>
          </a:p>
        </p:txBody>
      </p:sp>
      <p:sp>
        <p:nvSpPr>
          <p:cNvPr id="15" name="Date Placeholder 6">
            <a:extLst>
              <a:ext uri="{FF2B5EF4-FFF2-40B4-BE49-F238E27FC236}">
                <a16:creationId xmlns:a16="http://schemas.microsoft.com/office/drawing/2014/main" id="{E116FEF3-0CCB-4052-A53D-E0DD7CC84284}"/>
              </a:ext>
            </a:extLst>
          </p:cNvPr>
          <p:cNvSpPr>
            <a:spLocks noGrp="1"/>
          </p:cNvSpPr>
          <p:nvPr>
            <p:ph type="dt" sz="half" idx="10"/>
          </p:nvPr>
        </p:nvSpPr>
        <p:spPr bwMode="invGray">
          <a:xfrm>
            <a:off x="495300" y="7050011"/>
            <a:ext cx="2743200" cy="365125"/>
          </a:xfrm>
        </p:spPr>
        <p:txBody>
          <a:bodyPr/>
          <a:lstStyle/>
          <a:p>
            <a:endParaRPr lang="en-US"/>
          </a:p>
        </p:txBody>
      </p:sp>
      <p:grpSp>
        <p:nvGrpSpPr>
          <p:cNvPr id="19" name="Graphic 53">
            <a:extLst>
              <a:ext uri="{FF2B5EF4-FFF2-40B4-BE49-F238E27FC236}">
                <a16:creationId xmlns:a16="http://schemas.microsoft.com/office/drawing/2014/main" id="{54512211-9DA2-A5B6-589C-AFCFFC0C28CD}"/>
              </a:ext>
            </a:extLst>
          </p:cNvPr>
          <p:cNvGrpSpPr/>
          <p:nvPr userDrawn="1"/>
        </p:nvGrpSpPr>
        <p:grpSpPr>
          <a:xfrm>
            <a:off x="495300" y="484766"/>
            <a:ext cx="2459838" cy="703908"/>
            <a:chOff x="369937" y="455663"/>
            <a:chExt cx="1971941" cy="565930"/>
          </a:xfrm>
        </p:grpSpPr>
        <p:sp>
          <p:nvSpPr>
            <p:cNvPr id="20" name="Freeform: Shape 19">
              <a:extLst>
                <a:ext uri="{FF2B5EF4-FFF2-40B4-BE49-F238E27FC236}">
                  <a16:creationId xmlns:a16="http://schemas.microsoft.com/office/drawing/2014/main" id="{EFBAD51E-4F13-2F29-5C30-B7AC2A913C82}"/>
                </a:ext>
              </a:extLst>
            </p:cNvPr>
            <p:cNvSpPr/>
            <p:nvPr/>
          </p:nvSpPr>
          <p:spPr>
            <a:xfrm>
              <a:off x="664180" y="662146"/>
              <a:ext cx="96372" cy="98423"/>
            </a:xfrm>
            <a:custGeom>
              <a:avLst/>
              <a:gdLst>
                <a:gd name="connsiteX0" fmla="*/ 81711 w 96372"/>
                <a:gd name="connsiteY0" fmla="*/ 7279 h 98422"/>
                <a:gd name="connsiteX1" fmla="*/ 51569 w 96372"/>
                <a:gd name="connsiteY1" fmla="*/ 1538 h 98422"/>
                <a:gd name="connsiteX2" fmla="*/ 1538 w 96372"/>
                <a:gd name="connsiteY2" fmla="*/ 1538 h 98422"/>
                <a:gd name="connsiteX3" fmla="*/ 1538 w 96372"/>
                <a:gd name="connsiteY3" fmla="*/ 98320 h 98422"/>
                <a:gd name="connsiteX4" fmla="*/ 30655 w 96372"/>
                <a:gd name="connsiteY4" fmla="*/ 98320 h 98422"/>
                <a:gd name="connsiteX5" fmla="*/ 30655 w 96372"/>
                <a:gd name="connsiteY5" fmla="*/ 66743 h 98422"/>
                <a:gd name="connsiteX6" fmla="*/ 50749 w 96372"/>
                <a:gd name="connsiteY6" fmla="*/ 66743 h 98422"/>
                <a:gd name="connsiteX7" fmla="*/ 81301 w 96372"/>
                <a:gd name="connsiteY7" fmla="*/ 60591 h 98422"/>
                <a:gd name="connsiteX8" fmla="*/ 96680 w 96372"/>
                <a:gd name="connsiteY8" fmla="*/ 32090 h 98422"/>
                <a:gd name="connsiteX9" fmla="*/ 81711 w 96372"/>
                <a:gd name="connsiteY9" fmla="*/ 7279 h 98422"/>
                <a:gd name="connsiteX10" fmla="*/ 59156 w 96372"/>
                <a:gd name="connsiteY10" fmla="*/ 46033 h 98422"/>
                <a:gd name="connsiteX11" fmla="*/ 45008 w 96372"/>
                <a:gd name="connsiteY11" fmla="*/ 48494 h 98422"/>
                <a:gd name="connsiteX12" fmla="*/ 30655 w 96372"/>
                <a:gd name="connsiteY12" fmla="*/ 48494 h 98422"/>
                <a:gd name="connsiteX13" fmla="*/ 30655 w 96372"/>
                <a:gd name="connsiteY13" fmla="*/ 19787 h 98422"/>
                <a:gd name="connsiteX14" fmla="*/ 45008 w 96372"/>
                <a:gd name="connsiteY14" fmla="*/ 19787 h 98422"/>
                <a:gd name="connsiteX15" fmla="*/ 59156 w 96372"/>
                <a:gd name="connsiteY15" fmla="*/ 21632 h 98422"/>
                <a:gd name="connsiteX16" fmla="*/ 66948 w 96372"/>
                <a:gd name="connsiteY16" fmla="*/ 33730 h 98422"/>
                <a:gd name="connsiteX17" fmla="*/ 59156 w 96372"/>
                <a:gd name="connsiteY17" fmla="*/ 46033 h 9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372" h="98422">
                  <a:moveTo>
                    <a:pt x="81711" y="7279"/>
                  </a:moveTo>
                  <a:cubicBezTo>
                    <a:pt x="73715" y="2768"/>
                    <a:pt x="63462" y="1538"/>
                    <a:pt x="51569" y="1538"/>
                  </a:cubicBezTo>
                  <a:lnTo>
                    <a:pt x="1538" y="1538"/>
                  </a:lnTo>
                  <a:lnTo>
                    <a:pt x="1538" y="98320"/>
                  </a:lnTo>
                  <a:lnTo>
                    <a:pt x="30655" y="98320"/>
                  </a:lnTo>
                  <a:lnTo>
                    <a:pt x="30655" y="66743"/>
                  </a:lnTo>
                  <a:lnTo>
                    <a:pt x="50749" y="66743"/>
                  </a:lnTo>
                  <a:cubicBezTo>
                    <a:pt x="62027" y="66743"/>
                    <a:pt x="72894" y="65308"/>
                    <a:pt x="81301" y="60591"/>
                  </a:cubicBezTo>
                  <a:cubicBezTo>
                    <a:pt x="91349" y="54850"/>
                    <a:pt x="96680" y="45828"/>
                    <a:pt x="96680" y="32090"/>
                  </a:cubicBezTo>
                  <a:cubicBezTo>
                    <a:pt x="96885" y="19992"/>
                    <a:pt x="91759" y="12815"/>
                    <a:pt x="81711" y="7279"/>
                  </a:cubicBezTo>
                  <a:moveTo>
                    <a:pt x="59156" y="46033"/>
                  </a:moveTo>
                  <a:cubicBezTo>
                    <a:pt x="55465" y="47879"/>
                    <a:pt x="49929" y="48494"/>
                    <a:pt x="45008" y="48494"/>
                  </a:cubicBezTo>
                  <a:lnTo>
                    <a:pt x="30655" y="48494"/>
                  </a:lnTo>
                  <a:lnTo>
                    <a:pt x="30655" y="19787"/>
                  </a:lnTo>
                  <a:lnTo>
                    <a:pt x="45008" y="19787"/>
                  </a:lnTo>
                  <a:cubicBezTo>
                    <a:pt x="49929" y="19787"/>
                    <a:pt x="55465" y="19992"/>
                    <a:pt x="59156" y="21632"/>
                  </a:cubicBezTo>
                  <a:cubicBezTo>
                    <a:pt x="63257" y="23478"/>
                    <a:pt x="66948" y="26554"/>
                    <a:pt x="66948" y="33730"/>
                  </a:cubicBezTo>
                  <a:cubicBezTo>
                    <a:pt x="66948" y="40702"/>
                    <a:pt x="63052" y="44188"/>
                    <a:pt x="59156" y="46033"/>
                  </a:cubicBezTo>
                </a:path>
              </a:pathLst>
            </a:custGeom>
            <a:solidFill>
              <a:schemeClr val="tx1"/>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3685FE-7ECE-0E43-722B-D850EBD15EEA}"/>
                </a:ext>
              </a:extLst>
            </p:cNvPr>
            <p:cNvSpPr/>
            <p:nvPr/>
          </p:nvSpPr>
          <p:spPr>
            <a:xfrm>
              <a:off x="543612" y="659890"/>
              <a:ext cx="108675" cy="102524"/>
            </a:xfrm>
            <a:custGeom>
              <a:avLst/>
              <a:gdLst>
                <a:gd name="connsiteX0" fmla="*/ 108162 w 108675"/>
                <a:gd name="connsiteY0" fmla="*/ 95039 h 102523"/>
                <a:gd name="connsiteX1" fmla="*/ 63052 w 108675"/>
                <a:gd name="connsiteY1" fmla="*/ 102626 h 102523"/>
                <a:gd name="connsiteX2" fmla="*/ 1538 w 108675"/>
                <a:gd name="connsiteY2" fmla="*/ 52800 h 102523"/>
                <a:gd name="connsiteX3" fmla="*/ 64077 w 108675"/>
                <a:gd name="connsiteY3" fmla="*/ 1538 h 102523"/>
                <a:gd name="connsiteX4" fmla="*/ 107752 w 108675"/>
                <a:gd name="connsiteY4" fmla="*/ 10150 h 102523"/>
                <a:gd name="connsiteX5" fmla="*/ 107752 w 108675"/>
                <a:gd name="connsiteY5" fmla="*/ 32910 h 102523"/>
                <a:gd name="connsiteX6" fmla="*/ 104472 w 108675"/>
                <a:gd name="connsiteY6" fmla="*/ 32910 h 102523"/>
                <a:gd name="connsiteX7" fmla="*/ 67563 w 108675"/>
                <a:gd name="connsiteY7" fmla="*/ 19787 h 102523"/>
                <a:gd name="connsiteX8" fmla="*/ 31885 w 108675"/>
                <a:gd name="connsiteY8" fmla="*/ 51569 h 102523"/>
                <a:gd name="connsiteX9" fmla="*/ 68383 w 108675"/>
                <a:gd name="connsiteY9" fmla="*/ 83967 h 102523"/>
                <a:gd name="connsiteX10" fmla="*/ 78841 w 108675"/>
                <a:gd name="connsiteY10" fmla="*/ 82326 h 102523"/>
                <a:gd name="connsiteX11" fmla="*/ 78841 w 108675"/>
                <a:gd name="connsiteY11" fmla="*/ 64487 h 102523"/>
                <a:gd name="connsiteX12" fmla="*/ 55875 w 108675"/>
                <a:gd name="connsiteY12" fmla="*/ 64487 h 102523"/>
                <a:gd name="connsiteX13" fmla="*/ 55875 w 108675"/>
                <a:gd name="connsiteY13" fmla="*/ 46238 h 102523"/>
                <a:gd name="connsiteX14" fmla="*/ 107957 w 108675"/>
                <a:gd name="connsiteY14" fmla="*/ 46238 h 102523"/>
                <a:gd name="connsiteX15" fmla="*/ 107957 w 108675"/>
                <a:gd name="connsiteY15" fmla="*/ 95039 h 10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675" h="102523">
                  <a:moveTo>
                    <a:pt x="108162" y="95039"/>
                  </a:moveTo>
                  <a:cubicBezTo>
                    <a:pt x="97910" y="98525"/>
                    <a:pt x="82737" y="102626"/>
                    <a:pt x="63052" y="102626"/>
                  </a:cubicBezTo>
                  <a:cubicBezTo>
                    <a:pt x="20197" y="102626"/>
                    <a:pt x="1538" y="80686"/>
                    <a:pt x="1538" y="52800"/>
                  </a:cubicBezTo>
                  <a:cubicBezTo>
                    <a:pt x="1538" y="20812"/>
                    <a:pt x="26964" y="1538"/>
                    <a:pt x="64077" y="1538"/>
                  </a:cubicBezTo>
                  <a:cubicBezTo>
                    <a:pt x="83352" y="1538"/>
                    <a:pt x="95244" y="4819"/>
                    <a:pt x="107752" y="10150"/>
                  </a:cubicBezTo>
                  <a:lnTo>
                    <a:pt x="107752" y="32910"/>
                  </a:lnTo>
                  <a:lnTo>
                    <a:pt x="104472" y="32910"/>
                  </a:lnTo>
                  <a:cubicBezTo>
                    <a:pt x="95450" y="25938"/>
                    <a:pt x="84992" y="19787"/>
                    <a:pt x="67563" y="19787"/>
                  </a:cubicBezTo>
                  <a:cubicBezTo>
                    <a:pt x="45623" y="19787"/>
                    <a:pt x="31885" y="31885"/>
                    <a:pt x="31885" y="51569"/>
                  </a:cubicBezTo>
                  <a:cubicBezTo>
                    <a:pt x="31885" y="68793"/>
                    <a:pt x="40497" y="84992"/>
                    <a:pt x="68383" y="83967"/>
                  </a:cubicBezTo>
                  <a:cubicBezTo>
                    <a:pt x="71254" y="83967"/>
                    <a:pt x="75765" y="83352"/>
                    <a:pt x="78841" y="82326"/>
                  </a:cubicBezTo>
                  <a:lnTo>
                    <a:pt x="78841" y="64487"/>
                  </a:lnTo>
                  <a:lnTo>
                    <a:pt x="55875" y="64487"/>
                  </a:lnTo>
                  <a:lnTo>
                    <a:pt x="55875" y="46238"/>
                  </a:lnTo>
                  <a:lnTo>
                    <a:pt x="107957" y="46238"/>
                  </a:lnTo>
                  <a:lnTo>
                    <a:pt x="107957" y="95039"/>
                  </a:lnTo>
                  <a:close/>
                </a:path>
              </a:pathLst>
            </a:custGeom>
            <a:solidFill>
              <a:schemeClr val="tx1"/>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A676CEC-1603-0071-C937-4ADDCAA49390}"/>
                </a:ext>
              </a:extLst>
            </p:cNvPr>
            <p:cNvSpPr/>
            <p:nvPr/>
          </p:nvSpPr>
          <p:spPr>
            <a:xfrm>
              <a:off x="633833" y="872524"/>
              <a:ext cx="32808" cy="24606"/>
            </a:xfrm>
            <a:custGeom>
              <a:avLst/>
              <a:gdLst>
                <a:gd name="connsiteX0" fmla="*/ 19172 w 32807"/>
                <a:gd name="connsiteY0" fmla="*/ 1538 h 24605"/>
                <a:gd name="connsiteX1" fmla="*/ 1538 w 32807"/>
                <a:gd name="connsiteY1" fmla="*/ 1538 h 24605"/>
                <a:gd name="connsiteX2" fmla="*/ 1538 w 32807"/>
                <a:gd name="connsiteY2" fmla="*/ 24708 h 24605"/>
                <a:gd name="connsiteX3" fmla="*/ 19377 w 32807"/>
                <a:gd name="connsiteY3" fmla="*/ 24708 h 24605"/>
                <a:gd name="connsiteX4" fmla="*/ 32910 w 32807"/>
                <a:gd name="connsiteY4" fmla="*/ 13226 h 24605"/>
                <a:gd name="connsiteX5" fmla="*/ 32910 w 32807"/>
                <a:gd name="connsiteY5" fmla="*/ 13020 h 24605"/>
                <a:gd name="connsiteX6" fmla="*/ 19172 w 32807"/>
                <a:gd name="connsiteY6" fmla="*/ 1538 h 2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07" h="24605">
                  <a:moveTo>
                    <a:pt x="19172" y="1538"/>
                  </a:moveTo>
                  <a:lnTo>
                    <a:pt x="1538" y="1538"/>
                  </a:lnTo>
                  <a:lnTo>
                    <a:pt x="1538" y="24708"/>
                  </a:lnTo>
                  <a:lnTo>
                    <a:pt x="19377" y="24708"/>
                  </a:lnTo>
                  <a:cubicBezTo>
                    <a:pt x="27989" y="24708"/>
                    <a:pt x="32910" y="20197"/>
                    <a:pt x="32910" y="13226"/>
                  </a:cubicBezTo>
                  <a:lnTo>
                    <a:pt x="32910" y="13020"/>
                  </a:lnTo>
                  <a:cubicBezTo>
                    <a:pt x="33115" y="5434"/>
                    <a:pt x="27784" y="1538"/>
                    <a:pt x="19172" y="1538"/>
                  </a:cubicBezTo>
                </a:path>
              </a:pathLst>
            </a:custGeom>
            <a:solidFill>
              <a:schemeClr val="tx1"/>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726072B-E504-DB4F-E284-2CE72C09CF83}"/>
                </a:ext>
              </a:extLst>
            </p:cNvPr>
            <p:cNvSpPr/>
            <p:nvPr/>
          </p:nvSpPr>
          <p:spPr>
            <a:xfrm>
              <a:off x="552429" y="872524"/>
              <a:ext cx="30757" cy="26656"/>
            </a:xfrm>
            <a:custGeom>
              <a:avLst/>
              <a:gdLst>
                <a:gd name="connsiteX0" fmla="*/ 15276 w 30757"/>
                <a:gd name="connsiteY0" fmla="*/ 1538 h 26656"/>
                <a:gd name="connsiteX1" fmla="*/ 1538 w 30757"/>
                <a:gd name="connsiteY1" fmla="*/ 1538 h 26656"/>
                <a:gd name="connsiteX2" fmla="*/ 1538 w 30757"/>
                <a:gd name="connsiteY2" fmla="*/ 26144 h 26656"/>
                <a:gd name="connsiteX3" fmla="*/ 15481 w 30757"/>
                <a:gd name="connsiteY3" fmla="*/ 26144 h 26656"/>
                <a:gd name="connsiteX4" fmla="*/ 29424 w 30757"/>
                <a:gd name="connsiteY4" fmla="*/ 14046 h 26656"/>
                <a:gd name="connsiteX5" fmla="*/ 29424 w 30757"/>
                <a:gd name="connsiteY5" fmla="*/ 13841 h 26656"/>
                <a:gd name="connsiteX6" fmla="*/ 15276 w 30757"/>
                <a:gd name="connsiteY6" fmla="*/ 1538 h 26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57" h="26656">
                  <a:moveTo>
                    <a:pt x="15276" y="1538"/>
                  </a:moveTo>
                  <a:lnTo>
                    <a:pt x="1538" y="1538"/>
                  </a:lnTo>
                  <a:lnTo>
                    <a:pt x="1538" y="26144"/>
                  </a:lnTo>
                  <a:lnTo>
                    <a:pt x="15481" y="26144"/>
                  </a:lnTo>
                  <a:cubicBezTo>
                    <a:pt x="24298" y="26144"/>
                    <a:pt x="29424" y="20812"/>
                    <a:pt x="29424" y="14046"/>
                  </a:cubicBezTo>
                  <a:lnTo>
                    <a:pt x="29424" y="13841"/>
                  </a:lnTo>
                  <a:cubicBezTo>
                    <a:pt x="29629" y="5844"/>
                    <a:pt x="24093" y="1538"/>
                    <a:pt x="15276" y="1538"/>
                  </a:cubicBezTo>
                </a:path>
              </a:pathLst>
            </a:custGeom>
            <a:solidFill>
              <a:schemeClr val="tx1"/>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DCC3E1-772B-100E-7282-3F8521082077}"/>
                </a:ext>
              </a:extLst>
            </p:cNvPr>
            <p:cNvSpPr/>
            <p:nvPr/>
          </p:nvSpPr>
          <p:spPr>
            <a:xfrm>
              <a:off x="716467" y="871499"/>
              <a:ext cx="51262" cy="53312"/>
            </a:xfrm>
            <a:custGeom>
              <a:avLst/>
              <a:gdLst>
                <a:gd name="connsiteX0" fmla="*/ 25733 w 51261"/>
                <a:gd name="connsiteY0" fmla="*/ 1538 h 53312"/>
                <a:gd name="connsiteX1" fmla="*/ 1538 w 51261"/>
                <a:gd name="connsiteY1" fmla="*/ 26554 h 53312"/>
                <a:gd name="connsiteX2" fmla="*/ 1538 w 51261"/>
                <a:gd name="connsiteY2" fmla="*/ 26759 h 53312"/>
                <a:gd name="connsiteX3" fmla="*/ 25938 w 51261"/>
                <a:gd name="connsiteY3" fmla="*/ 51979 h 53312"/>
                <a:gd name="connsiteX4" fmla="*/ 50134 w 51261"/>
                <a:gd name="connsiteY4" fmla="*/ 26964 h 53312"/>
                <a:gd name="connsiteX5" fmla="*/ 50134 w 51261"/>
                <a:gd name="connsiteY5" fmla="*/ 26759 h 53312"/>
                <a:gd name="connsiteX6" fmla="*/ 25733 w 51261"/>
                <a:gd name="connsiteY6" fmla="*/ 1538 h 5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61" h="53312">
                  <a:moveTo>
                    <a:pt x="25733" y="1538"/>
                  </a:moveTo>
                  <a:cubicBezTo>
                    <a:pt x="11380" y="1538"/>
                    <a:pt x="1538" y="12815"/>
                    <a:pt x="1538" y="26554"/>
                  </a:cubicBezTo>
                  <a:lnTo>
                    <a:pt x="1538" y="26759"/>
                  </a:lnTo>
                  <a:cubicBezTo>
                    <a:pt x="1538" y="40497"/>
                    <a:pt x="11585" y="51979"/>
                    <a:pt x="25938" y="51979"/>
                  </a:cubicBezTo>
                  <a:cubicBezTo>
                    <a:pt x="40292" y="51979"/>
                    <a:pt x="50134" y="40702"/>
                    <a:pt x="50134" y="26964"/>
                  </a:cubicBezTo>
                  <a:lnTo>
                    <a:pt x="50134" y="26759"/>
                  </a:lnTo>
                  <a:cubicBezTo>
                    <a:pt x="50134" y="13020"/>
                    <a:pt x="39882" y="1538"/>
                    <a:pt x="25733" y="1538"/>
                  </a:cubicBezTo>
                </a:path>
              </a:pathLst>
            </a:custGeom>
            <a:solidFill>
              <a:schemeClr val="tx1"/>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29B7A49-C0C0-5BCB-B567-EC39D2F80798}"/>
                </a:ext>
              </a:extLst>
            </p:cNvPr>
            <p:cNvSpPr/>
            <p:nvPr/>
          </p:nvSpPr>
          <p:spPr>
            <a:xfrm>
              <a:off x="369937" y="455663"/>
              <a:ext cx="565931" cy="565930"/>
            </a:xfrm>
            <a:custGeom>
              <a:avLst/>
              <a:gdLst>
                <a:gd name="connsiteX0" fmla="*/ 283273 w 565930"/>
                <a:gd name="connsiteY0" fmla="*/ 1538 h 565930"/>
                <a:gd name="connsiteX1" fmla="*/ 1538 w 565930"/>
                <a:gd name="connsiteY1" fmla="*/ 283273 h 565930"/>
                <a:gd name="connsiteX2" fmla="*/ 283273 w 565930"/>
                <a:gd name="connsiteY2" fmla="*/ 564803 h 565930"/>
                <a:gd name="connsiteX3" fmla="*/ 564803 w 565930"/>
                <a:gd name="connsiteY3" fmla="*/ 283273 h 565930"/>
                <a:gd name="connsiteX4" fmla="*/ 283273 w 565930"/>
                <a:gd name="connsiteY4" fmla="*/ 1538 h 565930"/>
                <a:gd name="connsiteX5" fmla="*/ 229961 w 565930"/>
                <a:gd name="connsiteY5" fmla="*/ 430497 h 565930"/>
                <a:gd name="connsiteX6" fmla="*/ 197358 w 565930"/>
                <a:gd name="connsiteY6" fmla="*/ 458793 h 565930"/>
                <a:gd name="connsiteX7" fmla="*/ 184030 w 565930"/>
                <a:gd name="connsiteY7" fmla="*/ 458793 h 565930"/>
                <a:gd name="connsiteX8" fmla="*/ 184030 w 565930"/>
                <a:gd name="connsiteY8" fmla="*/ 482989 h 565930"/>
                <a:gd name="connsiteX9" fmla="*/ 166396 w 565930"/>
                <a:gd name="connsiteY9" fmla="*/ 482989 h 565930"/>
                <a:gd name="connsiteX10" fmla="*/ 166396 w 565930"/>
                <a:gd name="connsiteY10" fmla="*/ 402405 h 565930"/>
                <a:gd name="connsiteX11" fmla="*/ 199204 w 565930"/>
                <a:gd name="connsiteY11" fmla="*/ 402405 h 565930"/>
                <a:gd name="connsiteX12" fmla="*/ 229961 w 565930"/>
                <a:gd name="connsiteY12" fmla="*/ 430292 h 565930"/>
                <a:gd name="connsiteX13" fmla="*/ 229961 w 565930"/>
                <a:gd name="connsiteY13" fmla="*/ 430497 h 565930"/>
                <a:gd name="connsiteX14" fmla="*/ 296601 w 565930"/>
                <a:gd name="connsiteY14" fmla="*/ 482784 h 565930"/>
                <a:gd name="connsiteX15" fmla="*/ 279377 w 565930"/>
                <a:gd name="connsiteY15" fmla="*/ 456948 h 565930"/>
                <a:gd name="connsiteX16" fmla="*/ 265434 w 565930"/>
                <a:gd name="connsiteY16" fmla="*/ 456948 h 565930"/>
                <a:gd name="connsiteX17" fmla="*/ 265434 w 565930"/>
                <a:gd name="connsiteY17" fmla="*/ 482784 h 565930"/>
                <a:gd name="connsiteX18" fmla="*/ 247800 w 565930"/>
                <a:gd name="connsiteY18" fmla="*/ 482784 h 565930"/>
                <a:gd name="connsiteX19" fmla="*/ 247800 w 565930"/>
                <a:gd name="connsiteY19" fmla="*/ 402200 h 565930"/>
                <a:gd name="connsiteX20" fmla="*/ 284503 w 565930"/>
                <a:gd name="connsiteY20" fmla="*/ 402200 h 565930"/>
                <a:gd name="connsiteX21" fmla="*/ 307879 w 565930"/>
                <a:gd name="connsiteY21" fmla="*/ 410402 h 565930"/>
                <a:gd name="connsiteX22" fmla="*/ 314850 w 565930"/>
                <a:gd name="connsiteY22" fmla="*/ 428856 h 565930"/>
                <a:gd name="connsiteX23" fmla="*/ 314850 w 565930"/>
                <a:gd name="connsiteY23" fmla="*/ 429061 h 565930"/>
                <a:gd name="connsiteX24" fmla="*/ 297626 w 565930"/>
                <a:gd name="connsiteY24" fmla="*/ 454077 h 565930"/>
                <a:gd name="connsiteX25" fmla="*/ 317311 w 565930"/>
                <a:gd name="connsiteY25" fmla="*/ 482784 h 565930"/>
                <a:gd name="connsiteX26" fmla="*/ 296601 w 565930"/>
                <a:gd name="connsiteY26" fmla="*/ 482784 h 565930"/>
                <a:gd name="connsiteX27" fmla="*/ 415118 w 565930"/>
                <a:gd name="connsiteY27" fmla="*/ 442595 h 565930"/>
                <a:gd name="connsiteX28" fmla="*/ 372263 w 565930"/>
                <a:gd name="connsiteY28" fmla="*/ 484219 h 565930"/>
                <a:gd name="connsiteX29" fmla="*/ 329614 w 565930"/>
                <a:gd name="connsiteY29" fmla="*/ 442800 h 565930"/>
                <a:gd name="connsiteX30" fmla="*/ 329614 w 565930"/>
                <a:gd name="connsiteY30" fmla="*/ 442595 h 565930"/>
                <a:gd name="connsiteX31" fmla="*/ 372469 w 565930"/>
                <a:gd name="connsiteY31" fmla="*/ 400970 h 565930"/>
                <a:gd name="connsiteX32" fmla="*/ 415118 w 565930"/>
                <a:gd name="connsiteY32" fmla="*/ 442390 h 565930"/>
                <a:gd name="connsiteX33" fmla="*/ 415118 w 565930"/>
                <a:gd name="connsiteY33" fmla="*/ 442595 h 565930"/>
                <a:gd name="connsiteX34" fmla="*/ 326128 w 565930"/>
                <a:gd name="connsiteY34" fmla="*/ 322437 h 565930"/>
                <a:gd name="connsiteX35" fmla="*/ 307058 w 565930"/>
                <a:gd name="connsiteY35" fmla="*/ 326128 h 565930"/>
                <a:gd name="connsiteX36" fmla="*/ 295166 w 565930"/>
                <a:gd name="connsiteY36" fmla="*/ 340481 h 565930"/>
                <a:gd name="connsiteX37" fmla="*/ 283478 w 565930"/>
                <a:gd name="connsiteY37" fmla="*/ 364472 h 565930"/>
                <a:gd name="connsiteX38" fmla="*/ 271790 w 565930"/>
                <a:gd name="connsiteY38" fmla="*/ 340481 h 565930"/>
                <a:gd name="connsiteX39" fmla="*/ 259898 w 565930"/>
                <a:gd name="connsiteY39" fmla="*/ 326128 h 565930"/>
                <a:gd name="connsiteX40" fmla="*/ 240828 w 565930"/>
                <a:gd name="connsiteY40" fmla="*/ 322437 h 565930"/>
                <a:gd name="connsiteX41" fmla="*/ 64487 w 565930"/>
                <a:gd name="connsiteY41" fmla="*/ 322437 h 565930"/>
                <a:gd name="connsiteX42" fmla="*/ 283273 w 565930"/>
                <a:gd name="connsiteY42" fmla="*/ 101601 h 565930"/>
                <a:gd name="connsiteX43" fmla="*/ 501853 w 565930"/>
                <a:gd name="connsiteY43" fmla="*/ 322437 h 565930"/>
                <a:gd name="connsiteX44" fmla="*/ 326128 w 565930"/>
                <a:gd name="connsiteY44" fmla="*/ 322437 h 56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65930" h="565930">
                  <a:moveTo>
                    <a:pt x="283273" y="1538"/>
                  </a:moveTo>
                  <a:cubicBezTo>
                    <a:pt x="127642" y="1538"/>
                    <a:pt x="1538" y="127642"/>
                    <a:pt x="1538" y="283273"/>
                  </a:cubicBezTo>
                  <a:cubicBezTo>
                    <a:pt x="1538" y="438699"/>
                    <a:pt x="127642" y="564803"/>
                    <a:pt x="283273" y="564803"/>
                  </a:cubicBezTo>
                  <a:cubicBezTo>
                    <a:pt x="438904" y="564803"/>
                    <a:pt x="564803" y="438699"/>
                    <a:pt x="564803" y="283273"/>
                  </a:cubicBezTo>
                  <a:cubicBezTo>
                    <a:pt x="564803" y="127642"/>
                    <a:pt x="438699" y="1538"/>
                    <a:pt x="283273" y="1538"/>
                  </a:cubicBezTo>
                  <a:moveTo>
                    <a:pt x="229961" y="430497"/>
                  </a:moveTo>
                  <a:cubicBezTo>
                    <a:pt x="229961" y="449156"/>
                    <a:pt x="215402" y="458793"/>
                    <a:pt x="197358" y="458793"/>
                  </a:cubicBezTo>
                  <a:lnTo>
                    <a:pt x="184030" y="458793"/>
                  </a:lnTo>
                  <a:lnTo>
                    <a:pt x="184030" y="482989"/>
                  </a:lnTo>
                  <a:lnTo>
                    <a:pt x="166396" y="482989"/>
                  </a:lnTo>
                  <a:lnTo>
                    <a:pt x="166396" y="402405"/>
                  </a:lnTo>
                  <a:lnTo>
                    <a:pt x="199204" y="402405"/>
                  </a:lnTo>
                  <a:cubicBezTo>
                    <a:pt x="218478" y="402405"/>
                    <a:pt x="229961" y="413683"/>
                    <a:pt x="229961" y="430292"/>
                  </a:cubicBezTo>
                  <a:lnTo>
                    <a:pt x="229961" y="430497"/>
                  </a:lnTo>
                  <a:close/>
                  <a:moveTo>
                    <a:pt x="296601" y="482784"/>
                  </a:moveTo>
                  <a:lnTo>
                    <a:pt x="279377" y="456948"/>
                  </a:lnTo>
                  <a:lnTo>
                    <a:pt x="265434" y="456948"/>
                  </a:lnTo>
                  <a:lnTo>
                    <a:pt x="265434" y="482784"/>
                  </a:lnTo>
                  <a:lnTo>
                    <a:pt x="247800" y="482784"/>
                  </a:lnTo>
                  <a:lnTo>
                    <a:pt x="247800" y="402200"/>
                  </a:lnTo>
                  <a:lnTo>
                    <a:pt x="284503" y="402200"/>
                  </a:lnTo>
                  <a:cubicBezTo>
                    <a:pt x="294756" y="402200"/>
                    <a:pt x="302752" y="405071"/>
                    <a:pt x="307879" y="410402"/>
                  </a:cubicBezTo>
                  <a:cubicBezTo>
                    <a:pt x="312390" y="414913"/>
                    <a:pt x="314850" y="421270"/>
                    <a:pt x="314850" y="428856"/>
                  </a:cubicBezTo>
                  <a:lnTo>
                    <a:pt x="314850" y="429061"/>
                  </a:lnTo>
                  <a:cubicBezTo>
                    <a:pt x="314850" y="441979"/>
                    <a:pt x="307879" y="450181"/>
                    <a:pt x="297626" y="454077"/>
                  </a:cubicBezTo>
                  <a:lnTo>
                    <a:pt x="317311" y="482784"/>
                  </a:lnTo>
                  <a:lnTo>
                    <a:pt x="296601" y="482784"/>
                  </a:lnTo>
                  <a:close/>
                  <a:moveTo>
                    <a:pt x="415118" y="442595"/>
                  </a:moveTo>
                  <a:cubicBezTo>
                    <a:pt x="415118" y="465560"/>
                    <a:pt x="397074" y="484219"/>
                    <a:pt x="372263" y="484219"/>
                  </a:cubicBezTo>
                  <a:cubicBezTo>
                    <a:pt x="347453" y="484219"/>
                    <a:pt x="329614" y="465765"/>
                    <a:pt x="329614" y="442800"/>
                  </a:cubicBezTo>
                  <a:lnTo>
                    <a:pt x="329614" y="442595"/>
                  </a:lnTo>
                  <a:cubicBezTo>
                    <a:pt x="329614" y="419629"/>
                    <a:pt x="347658" y="400970"/>
                    <a:pt x="372469" y="400970"/>
                  </a:cubicBezTo>
                  <a:cubicBezTo>
                    <a:pt x="397279" y="400970"/>
                    <a:pt x="415118" y="419424"/>
                    <a:pt x="415118" y="442390"/>
                  </a:cubicBezTo>
                  <a:lnTo>
                    <a:pt x="415118" y="442595"/>
                  </a:lnTo>
                  <a:close/>
                  <a:moveTo>
                    <a:pt x="326128" y="322437"/>
                  </a:moveTo>
                  <a:cubicBezTo>
                    <a:pt x="317516" y="322437"/>
                    <a:pt x="312185" y="323257"/>
                    <a:pt x="307058" y="326128"/>
                  </a:cubicBezTo>
                  <a:cubicBezTo>
                    <a:pt x="301112" y="329408"/>
                    <a:pt x="298446" y="333714"/>
                    <a:pt x="295166" y="340481"/>
                  </a:cubicBezTo>
                  <a:lnTo>
                    <a:pt x="283478" y="364472"/>
                  </a:lnTo>
                  <a:lnTo>
                    <a:pt x="271790" y="340481"/>
                  </a:lnTo>
                  <a:cubicBezTo>
                    <a:pt x="268510" y="333714"/>
                    <a:pt x="265639" y="329408"/>
                    <a:pt x="259898" y="326128"/>
                  </a:cubicBezTo>
                  <a:cubicBezTo>
                    <a:pt x="254771" y="323257"/>
                    <a:pt x="249440" y="322437"/>
                    <a:pt x="240828" y="322437"/>
                  </a:cubicBezTo>
                  <a:lnTo>
                    <a:pt x="64487" y="322437"/>
                  </a:lnTo>
                  <a:lnTo>
                    <a:pt x="283273" y="101601"/>
                  </a:lnTo>
                  <a:lnTo>
                    <a:pt x="501853" y="322437"/>
                  </a:lnTo>
                  <a:lnTo>
                    <a:pt x="326128" y="322437"/>
                  </a:lnTo>
                  <a:close/>
                </a:path>
              </a:pathLst>
            </a:custGeom>
            <a:solidFill>
              <a:schemeClr val="tx1"/>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7519E15-66F0-82A3-EA33-3CA1D6AAF3E7}"/>
                </a:ext>
              </a:extLst>
            </p:cNvPr>
            <p:cNvSpPr/>
            <p:nvPr/>
          </p:nvSpPr>
          <p:spPr>
            <a:xfrm>
              <a:off x="895884" y="914969"/>
              <a:ext cx="18454" cy="22555"/>
            </a:xfrm>
            <a:custGeom>
              <a:avLst/>
              <a:gdLst>
                <a:gd name="connsiteX0" fmla="*/ 7894 w 18454"/>
                <a:gd name="connsiteY0" fmla="*/ 4819 h 22555"/>
                <a:gd name="connsiteX1" fmla="*/ 1538 w 18454"/>
                <a:gd name="connsiteY1" fmla="*/ 4819 h 22555"/>
                <a:gd name="connsiteX2" fmla="*/ 1538 w 18454"/>
                <a:gd name="connsiteY2" fmla="*/ 1538 h 22555"/>
                <a:gd name="connsiteX3" fmla="*/ 17737 w 18454"/>
                <a:gd name="connsiteY3" fmla="*/ 1538 h 22555"/>
                <a:gd name="connsiteX4" fmla="*/ 17737 w 18454"/>
                <a:gd name="connsiteY4" fmla="*/ 4819 h 22555"/>
                <a:gd name="connsiteX5" fmla="*/ 11380 w 18454"/>
                <a:gd name="connsiteY5" fmla="*/ 4819 h 22555"/>
                <a:gd name="connsiteX6" fmla="*/ 11380 w 18454"/>
                <a:gd name="connsiteY6" fmla="*/ 21427 h 22555"/>
                <a:gd name="connsiteX7" fmla="*/ 7894 w 18454"/>
                <a:gd name="connsiteY7" fmla="*/ 21427 h 22555"/>
                <a:gd name="connsiteX8" fmla="*/ 7894 w 18454"/>
                <a:gd name="connsiteY8" fmla="*/ 4819 h 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54" h="22555">
                  <a:moveTo>
                    <a:pt x="7894" y="4819"/>
                  </a:moveTo>
                  <a:lnTo>
                    <a:pt x="1538" y="4819"/>
                  </a:lnTo>
                  <a:lnTo>
                    <a:pt x="1538" y="1538"/>
                  </a:lnTo>
                  <a:lnTo>
                    <a:pt x="17737" y="1538"/>
                  </a:lnTo>
                  <a:lnTo>
                    <a:pt x="17737" y="4819"/>
                  </a:lnTo>
                  <a:lnTo>
                    <a:pt x="11380" y="4819"/>
                  </a:lnTo>
                  <a:lnTo>
                    <a:pt x="11380" y="21427"/>
                  </a:lnTo>
                  <a:lnTo>
                    <a:pt x="7894" y="21427"/>
                  </a:lnTo>
                  <a:lnTo>
                    <a:pt x="7894" y="4819"/>
                  </a:lnTo>
                  <a:close/>
                </a:path>
              </a:pathLst>
            </a:custGeom>
            <a:solidFill>
              <a:schemeClr val="tx1"/>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1A0AA2A-15E3-5F8B-CA79-B80237AD59BC}"/>
                </a:ext>
              </a:extLst>
            </p:cNvPr>
            <p:cNvSpPr/>
            <p:nvPr/>
          </p:nvSpPr>
          <p:spPr>
            <a:xfrm>
              <a:off x="915568" y="914969"/>
              <a:ext cx="22555" cy="22555"/>
            </a:xfrm>
            <a:custGeom>
              <a:avLst/>
              <a:gdLst>
                <a:gd name="connsiteX0" fmla="*/ 1743 w 22555"/>
                <a:gd name="connsiteY0" fmla="*/ 1538 h 22555"/>
                <a:gd name="connsiteX1" fmla="*/ 5434 w 22555"/>
                <a:gd name="connsiteY1" fmla="*/ 1538 h 22555"/>
                <a:gd name="connsiteX2" fmla="*/ 11585 w 22555"/>
                <a:gd name="connsiteY2" fmla="*/ 10970 h 22555"/>
                <a:gd name="connsiteX3" fmla="*/ 17737 w 22555"/>
                <a:gd name="connsiteY3" fmla="*/ 1538 h 22555"/>
                <a:gd name="connsiteX4" fmla="*/ 21427 w 22555"/>
                <a:gd name="connsiteY4" fmla="*/ 1538 h 22555"/>
                <a:gd name="connsiteX5" fmla="*/ 21427 w 22555"/>
                <a:gd name="connsiteY5" fmla="*/ 21427 h 22555"/>
                <a:gd name="connsiteX6" fmla="*/ 17737 w 22555"/>
                <a:gd name="connsiteY6" fmla="*/ 21427 h 22555"/>
                <a:gd name="connsiteX7" fmla="*/ 17737 w 22555"/>
                <a:gd name="connsiteY7" fmla="*/ 7074 h 22555"/>
                <a:gd name="connsiteX8" fmla="*/ 11380 w 22555"/>
                <a:gd name="connsiteY8" fmla="*/ 16506 h 22555"/>
                <a:gd name="connsiteX9" fmla="*/ 11175 w 22555"/>
                <a:gd name="connsiteY9" fmla="*/ 16506 h 22555"/>
                <a:gd name="connsiteX10" fmla="*/ 5024 w 22555"/>
                <a:gd name="connsiteY10" fmla="*/ 7074 h 22555"/>
                <a:gd name="connsiteX11" fmla="*/ 5024 w 22555"/>
                <a:gd name="connsiteY11" fmla="*/ 21222 h 22555"/>
                <a:gd name="connsiteX12" fmla="*/ 1538 w 22555"/>
                <a:gd name="connsiteY12" fmla="*/ 21222 h 22555"/>
                <a:gd name="connsiteX13" fmla="*/ 1538 w 22555"/>
                <a:gd name="connsiteY13" fmla="*/ 1538 h 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55" h="22555">
                  <a:moveTo>
                    <a:pt x="1743" y="1538"/>
                  </a:moveTo>
                  <a:lnTo>
                    <a:pt x="5434" y="1538"/>
                  </a:lnTo>
                  <a:lnTo>
                    <a:pt x="11585" y="10970"/>
                  </a:lnTo>
                  <a:lnTo>
                    <a:pt x="17737" y="1538"/>
                  </a:lnTo>
                  <a:lnTo>
                    <a:pt x="21427" y="1538"/>
                  </a:lnTo>
                  <a:lnTo>
                    <a:pt x="21427" y="21427"/>
                  </a:lnTo>
                  <a:lnTo>
                    <a:pt x="17737" y="21427"/>
                  </a:lnTo>
                  <a:lnTo>
                    <a:pt x="17737" y="7074"/>
                  </a:lnTo>
                  <a:lnTo>
                    <a:pt x="11380" y="16506"/>
                  </a:lnTo>
                  <a:lnTo>
                    <a:pt x="11175" y="16506"/>
                  </a:lnTo>
                  <a:lnTo>
                    <a:pt x="5024" y="7074"/>
                  </a:lnTo>
                  <a:lnTo>
                    <a:pt x="5024" y="21222"/>
                  </a:lnTo>
                  <a:lnTo>
                    <a:pt x="1538" y="21222"/>
                  </a:lnTo>
                  <a:lnTo>
                    <a:pt x="1538" y="1538"/>
                  </a:lnTo>
                  <a:close/>
                </a:path>
              </a:pathLst>
            </a:custGeom>
            <a:solidFill>
              <a:schemeClr val="tx1"/>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C9336EB-6803-241D-5CA0-5E1D7C8BFEB7}"/>
                </a:ext>
              </a:extLst>
            </p:cNvPr>
            <p:cNvSpPr/>
            <p:nvPr/>
          </p:nvSpPr>
          <p:spPr>
            <a:xfrm>
              <a:off x="1458936" y="675679"/>
              <a:ext cx="100473" cy="141483"/>
            </a:xfrm>
            <a:custGeom>
              <a:avLst/>
              <a:gdLst>
                <a:gd name="connsiteX0" fmla="*/ 53627 w 100473"/>
                <a:gd name="connsiteY0" fmla="*/ 77815 h 141482"/>
                <a:gd name="connsiteX1" fmla="*/ 40299 w 100473"/>
                <a:gd name="connsiteY1" fmla="*/ 73920 h 141482"/>
                <a:gd name="connsiteX2" fmla="*/ 32918 w 100473"/>
                <a:gd name="connsiteY2" fmla="*/ 51979 h 141482"/>
                <a:gd name="connsiteX3" fmla="*/ 54858 w 100473"/>
                <a:gd name="connsiteY3" fmla="*/ 24708 h 141482"/>
                <a:gd name="connsiteX4" fmla="*/ 69826 w 100473"/>
                <a:gd name="connsiteY4" fmla="*/ 29014 h 141482"/>
                <a:gd name="connsiteX5" fmla="*/ 69826 w 100473"/>
                <a:gd name="connsiteY5" fmla="*/ 72279 h 141482"/>
                <a:gd name="connsiteX6" fmla="*/ 53627 w 100473"/>
                <a:gd name="connsiteY6" fmla="*/ 77815 h 141482"/>
                <a:gd name="connsiteX7" fmla="*/ 99968 w 100473"/>
                <a:gd name="connsiteY7" fmla="*/ 4614 h 141482"/>
                <a:gd name="connsiteX8" fmla="*/ 70441 w 100473"/>
                <a:gd name="connsiteY8" fmla="*/ 4614 h 141482"/>
                <a:gd name="connsiteX9" fmla="*/ 70031 w 100473"/>
                <a:gd name="connsiteY9" fmla="*/ 9330 h 141482"/>
                <a:gd name="connsiteX10" fmla="*/ 43580 w 100473"/>
                <a:gd name="connsiteY10" fmla="*/ 1538 h 141482"/>
                <a:gd name="connsiteX11" fmla="*/ 1545 w 100473"/>
                <a:gd name="connsiteY11" fmla="*/ 52595 h 141482"/>
                <a:gd name="connsiteX12" fmla="*/ 43990 w 100473"/>
                <a:gd name="connsiteY12" fmla="*/ 101806 h 141482"/>
                <a:gd name="connsiteX13" fmla="*/ 69621 w 100473"/>
                <a:gd name="connsiteY13" fmla="*/ 91759 h 141482"/>
                <a:gd name="connsiteX14" fmla="*/ 69621 w 100473"/>
                <a:gd name="connsiteY14" fmla="*/ 93604 h 141482"/>
                <a:gd name="connsiteX15" fmla="*/ 68391 w 100473"/>
                <a:gd name="connsiteY15" fmla="*/ 104061 h 141482"/>
                <a:gd name="connsiteX16" fmla="*/ 42965 w 100473"/>
                <a:gd name="connsiteY16" fmla="*/ 118210 h 141482"/>
                <a:gd name="connsiteX17" fmla="*/ 15078 w 100473"/>
                <a:gd name="connsiteY17" fmla="*/ 111648 h 141482"/>
                <a:gd name="connsiteX18" fmla="*/ 11388 w 100473"/>
                <a:gd name="connsiteY18" fmla="*/ 111648 h 141482"/>
                <a:gd name="connsiteX19" fmla="*/ 11388 w 100473"/>
                <a:gd name="connsiteY19" fmla="*/ 136254 h 141482"/>
                <a:gd name="connsiteX20" fmla="*/ 47271 w 100473"/>
                <a:gd name="connsiteY20" fmla="*/ 140560 h 141482"/>
                <a:gd name="connsiteX21" fmla="*/ 96072 w 100473"/>
                <a:gd name="connsiteY21" fmla="*/ 115544 h 141482"/>
                <a:gd name="connsiteX22" fmla="*/ 99968 w 100473"/>
                <a:gd name="connsiteY22" fmla="*/ 92169 h 141482"/>
                <a:gd name="connsiteX23" fmla="*/ 99968 w 100473"/>
                <a:gd name="connsiteY23" fmla="*/ 4614 h 14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473" h="141482">
                  <a:moveTo>
                    <a:pt x="53627" y="77815"/>
                  </a:moveTo>
                  <a:cubicBezTo>
                    <a:pt x="48501" y="78020"/>
                    <a:pt x="43785" y="76790"/>
                    <a:pt x="40299" y="73920"/>
                  </a:cubicBezTo>
                  <a:cubicBezTo>
                    <a:pt x="34763" y="69408"/>
                    <a:pt x="32918" y="62027"/>
                    <a:pt x="32918" y="51979"/>
                  </a:cubicBezTo>
                  <a:cubicBezTo>
                    <a:pt x="32918" y="35166"/>
                    <a:pt x="41325" y="24503"/>
                    <a:pt x="54858" y="24708"/>
                  </a:cubicBezTo>
                  <a:cubicBezTo>
                    <a:pt x="61009" y="24913"/>
                    <a:pt x="66135" y="26964"/>
                    <a:pt x="69826" y="29014"/>
                  </a:cubicBezTo>
                  <a:lnTo>
                    <a:pt x="69826" y="72279"/>
                  </a:lnTo>
                  <a:cubicBezTo>
                    <a:pt x="64905" y="75765"/>
                    <a:pt x="59369" y="77405"/>
                    <a:pt x="53627" y="77815"/>
                  </a:cubicBezTo>
                  <a:moveTo>
                    <a:pt x="99968" y="4614"/>
                  </a:moveTo>
                  <a:lnTo>
                    <a:pt x="70441" y="4614"/>
                  </a:lnTo>
                  <a:lnTo>
                    <a:pt x="70031" y="9330"/>
                  </a:lnTo>
                  <a:cubicBezTo>
                    <a:pt x="63265" y="4203"/>
                    <a:pt x="54242" y="1538"/>
                    <a:pt x="43580" y="1538"/>
                  </a:cubicBezTo>
                  <a:cubicBezTo>
                    <a:pt x="23075" y="1538"/>
                    <a:pt x="1955" y="17942"/>
                    <a:pt x="1545" y="52595"/>
                  </a:cubicBezTo>
                  <a:cubicBezTo>
                    <a:pt x="1135" y="83147"/>
                    <a:pt x="17744" y="102421"/>
                    <a:pt x="43990" y="101806"/>
                  </a:cubicBezTo>
                  <a:cubicBezTo>
                    <a:pt x="55268" y="101601"/>
                    <a:pt x="62649" y="97705"/>
                    <a:pt x="69621" y="91759"/>
                  </a:cubicBezTo>
                  <a:lnTo>
                    <a:pt x="69621" y="93604"/>
                  </a:lnTo>
                  <a:cubicBezTo>
                    <a:pt x="69621" y="97705"/>
                    <a:pt x="69211" y="101191"/>
                    <a:pt x="68391" y="104061"/>
                  </a:cubicBezTo>
                  <a:cubicBezTo>
                    <a:pt x="65520" y="114929"/>
                    <a:pt x="55473" y="118210"/>
                    <a:pt x="42965" y="118210"/>
                  </a:cubicBezTo>
                  <a:cubicBezTo>
                    <a:pt x="32508" y="118005"/>
                    <a:pt x="22665" y="114724"/>
                    <a:pt x="15078" y="111648"/>
                  </a:cubicBezTo>
                  <a:lnTo>
                    <a:pt x="11388" y="111648"/>
                  </a:lnTo>
                  <a:lnTo>
                    <a:pt x="11388" y="136254"/>
                  </a:lnTo>
                  <a:cubicBezTo>
                    <a:pt x="23075" y="139125"/>
                    <a:pt x="38249" y="140560"/>
                    <a:pt x="47271" y="140560"/>
                  </a:cubicBezTo>
                  <a:cubicBezTo>
                    <a:pt x="65520" y="140560"/>
                    <a:pt x="87460" y="137074"/>
                    <a:pt x="96072" y="115544"/>
                  </a:cubicBezTo>
                  <a:cubicBezTo>
                    <a:pt x="98533" y="109188"/>
                    <a:pt x="99968" y="101396"/>
                    <a:pt x="99968" y="92169"/>
                  </a:cubicBezTo>
                  <a:lnTo>
                    <a:pt x="99968" y="4614"/>
                  </a:lnTo>
                  <a:close/>
                </a:path>
              </a:pathLst>
            </a:custGeom>
            <a:solidFill>
              <a:schemeClr val="tx1"/>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04E526E-73FB-71CC-1373-FA5201FD698E}"/>
                </a:ext>
              </a:extLst>
            </p:cNvPr>
            <p:cNvSpPr/>
            <p:nvPr/>
          </p:nvSpPr>
          <p:spPr>
            <a:xfrm>
              <a:off x="1029164" y="643897"/>
              <a:ext cx="120978" cy="139432"/>
            </a:xfrm>
            <a:custGeom>
              <a:avLst/>
              <a:gdLst>
                <a:gd name="connsiteX0" fmla="*/ 120055 w 120977"/>
                <a:gd name="connsiteY0" fmla="*/ 128257 h 139432"/>
                <a:gd name="connsiteX1" fmla="*/ 70229 w 120977"/>
                <a:gd name="connsiteY1" fmla="*/ 137894 h 139432"/>
                <a:gd name="connsiteX2" fmla="*/ 1538 w 120977"/>
                <a:gd name="connsiteY2" fmla="*/ 69614 h 139432"/>
                <a:gd name="connsiteX3" fmla="*/ 71254 w 120977"/>
                <a:gd name="connsiteY3" fmla="*/ 1538 h 139432"/>
                <a:gd name="connsiteX4" fmla="*/ 119645 w 120977"/>
                <a:gd name="connsiteY4" fmla="*/ 10765 h 139432"/>
                <a:gd name="connsiteX5" fmla="*/ 119645 w 120977"/>
                <a:gd name="connsiteY5" fmla="*/ 40907 h 139432"/>
                <a:gd name="connsiteX6" fmla="*/ 115954 w 120977"/>
                <a:gd name="connsiteY6" fmla="*/ 40907 h 139432"/>
                <a:gd name="connsiteX7" fmla="*/ 74945 w 120977"/>
                <a:gd name="connsiteY7" fmla="*/ 26144 h 139432"/>
                <a:gd name="connsiteX8" fmla="*/ 35371 w 120977"/>
                <a:gd name="connsiteY8" fmla="*/ 69614 h 139432"/>
                <a:gd name="connsiteX9" fmla="*/ 74945 w 120977"/>
                <a:gd name="connsiteY9" fmla="*/ 113084 h 139432"/>
                <a:gd name="connsiteX10" fmla="*/ 87043 w 120977"/>
                <a:gd name="connsiteY10" fmla="*/ 111238 h 139432"/>
                <a:gd name="connsiteX11" fmla="*/ 87043 w 120977"/>
                <a:gd name="connsiteY11" fmla="*/ 87043 h 139432"/>
                <a:gd name="connsiteX12" fmla="*/ 67973 w 120977"/>
                <a:gd name="connsiteY12" fmla="*/ 87043 h 139432"/>
                <a:gd name="connsiteX13" fmla="*/ 67973 w 120977"/>
                <a:gd name="connsiteY13" fmla="*/ 62437 h 139432"/>
                <a:gd name="connsiteX14" fmla="*/ 119850 w 120977"/>
                <a:gd name="connsiteY14" fmla="*/ 62437 h 139432"/>
                <a:gd name="connsiteX15" fmla="*/ 119850 w 120977"/>
                <a:gd name="connsiteY15" fmla="*/ 128257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0977" h="139432">
                  <a:moveTo>
                    <a:pt x="120055" y="128257"/>
                  </a:moveTo>
                  <a:cubicBezTo>
                    <a:pt x="111853" y="132768"/>
                    <a:pt x="93809" y="138099"/>
                    <a:pt x="70229" y="137894"/>
                  </a:cubicBezTo>
                  <a:cubicBezTo>
                    <a:pt x="29014" y="137484"/>
                    <a:pt x="1538" y="112673"/>
                    <a:pt x="1538" y="69614"/>
                  </a:cubicBezTo>
                  <a:cubicBezTo>
                    <a:pt x="1538" y="32295"/>
                    <a:pt x="26759" y="1743"/>
                    <a:pt x="71254" y="1538"/>
                  </a:cubicBezTo>
                  <a:cubicBezTo>
                    <a:pt x="94014" y="1538"/>
                    <a:pt x="107752" y="4819"/>
                    <a:pt x="119645" y="10765"/>
                  </a:cubicBezTo>
                  <a:lnTo>
                    <a:pt x="119645" y="40907"/>
                  </a:lnTo>
                  <a:lnTo>
                    <a:pt x="115954" y="40907"/>
                  </a:lnTo>
                  <a:cubicBezTo>
                    <a:pt x="104062" y="30244"/>
                    <a:pt x="92169" y="25528"/>
                    <a:pt x="74945" y="26144"/>
                  </a:cubicBezTo>
                  <a:cubicBezTo>
                    <a:pt x="49109" y="27169"/>
                    <a:pt x="35576" y="46033"/>
                    <a:pt x="35371" y="69614"/>
                  </a:cubicBezTo>
                  <a:cubicBezTo>
                    <a:pt x="35166" y="93399"/>
                    <a:pt x="45828" y="113289"/>
                    <a:pt x="74945" y="113084"/>
                  </a:cubicBezTo>
                  <a:cubicBezTo>
                    <a:pt x="79046" y="113084"/>
                    <a:pt x="83762" y="112468"/>
                    <a:pt x="87043" y="111238"/>
                  </a:cubicBezTo>
                  <a:lnTo>
                    <a:pt x="87043" y="87043"/>
                  </a:lnTo>
                  <a:lnTo>
                    <a:pt x="67973" y="87043"/>
                  </a:lnTo>
                  <a:lnTo>
                    <a:pt x="67973" y="62437"/>
                  </a:lnTo>
                  <a:lnTo>
                    <a:pt x="119850" y="62437"/>
                  </a:lnTo>
                  <a:lnTo>
                    <a:pt x="119850" y="128257"/>
                  </a:lnTo>
                </a:path>
              </a:pathLst>
            </a:custGeom>
            <a:solidFill>
              <a:schemeClr val="tx1"/>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6E358F2-A6ED-8829-9FE2-2158F27FEEF4}"/>
                </a:ext>
              </a:extLst>
            </p:cNvPr>
            <p:cNvSpPr/>
            <p:nvPr/>
          </p:nvSpPr>
          <p:spPr>
            <a:xfrm>
              <a:off x="1271735" y="675679"/>
              <a:ext cx="104574" cy="106625"/>
            </a:xfrm>
            <a:custGeom>
              <a:avLst/>
              <a:gdLst>
                <a:gd name="connsiteX0" fmla="*/ 73509 w 104574"/>
                <a:gd name="connsiteY0" fmla="*/ 53825 h 106624"/>
                <a:gd name="connsiteX1" fmla="*/ 53210 w 104574"/>
                <a:gd name="connsiteY1" fmla="*/ 84172 h 106624"/>
                <a:gd name="connsiteX2" fmla="*/ 32910 w 104574"/>
                <a:gd name="connsiteY2" fmla="*/ 53825 h 106624"/>
                <a:gd name="connsiteX3" fmla="*/ 53210 w 104574"/>
                <a:gd name="connsiteY3" fmla="*/ 23683 h 106624"/>
                <a:gd name="connsiteX4" fmla="*/ 73509 w 104574"/>
                <a:gd name="connsiteY4" fmla="*/ 53825 h 106624"/>
                <a:gd name="connsiteX5" fmla="*/ 104882 w 104574"/>
                <a:gd name="connsiteY5" fmla="*/ 53825 h 106624"/>
                <a:gd name="connsiteX6" fmla="*/ 53210 w 104574"/>
                <a:gd name="connsiteY6" fmla="*/ 1538 h 106624"/>
                <a:gd name="connsiteX7" fmla="*/ 1538 w 104574"/>
                <a:gd name="connsiteY7" fmla="*/ 53825 h 106624"/>
                <a:gd name="connsiteX8" fmla="*/ 53210 w 104574"/>
                <a:gd name="connsiteY8" fmla="*/ 106317 h 106624"/>
                <a:gd name="connsiteX9" fmla="*/ 104882 w 104574"/>
                <a:gd name="connsiteY9" fmla="*/ 53825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4" h="106624">
                  <a:moveTo>
                    <a:pt x="73509" y="53825"/>
                  </a:moveTo>
                  <a:cubicBezTo>
                    <a:pt x="73509" y="72894"/>
                    <a:pt x="67768" y="84172"/>
                    <a:pt x="53210" y="84172"/>
                  </a:cubicBezTo>
                  <a:cubicBezTo>
                    <a:pt x="38651" y="84172"/>
                    <a:pt x="32910" y="72894"/>
                    <a:pt x="32910" y="53825"/>
                  </a:cubicBezTo>
                  <a:cubicBezTo>
                    <a:pt x="32910" y="34961"/>
                    <a:pt x="38651" y="23683"/>
                    <a:pt x="53210" y="23683"/>
                  </a:cubicBezTo>
                  <a:cubicBezTo>
                    <a:pt x="67768" y="23683"/>
                    <a:pt x="73509" y="34961"/>
                    <a:pt x="73509" y="53825"/>
                  </a:cubicBezTo>
                  <a:moveTo>
                    <a:pt x="104882" y="53825"/>
                  </a:moveTo>
                  <a:cubicBezTo>
                    <a:pt x="104882" y="19787"/>
                    <a:pt x="84172" y="1538"/>
                    <a:pt x="53210" y="1538"/>
                  </a:cubicBezTo>
                  <a:cubicBezTo>
                    <a:pt x="22248" y="1538"/>
                    <a:pt x="1538" y="19787"/>
                    <a:pt x="1538" y="53825"/>
                  </a:cubicBezTo>
                  <a:cubicBezTo>
                    <a:pt x="1538" y="88068"/>
                    <a:pt x="22248" y="106317"/>
                    <a:pt x="53210" y="106317"/>
                  </a:cubicBezTo>
                  <a:cubicBezTo>
                    <a:pt x="84172" y="106317"/>
                    <a:pt x="104882" y="88068"/>
                    <a:pt x="104882" y="53825"/>
                  </a:cubicBezTo>
                </a:path>
              </a:pathLst>
            </a:custGeom>
            <a:solidFill>
              <a:schemeClr val="tx1"/>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0A81BEC-DFBD-2389-E2D7-6B637C003526}"/>
                </a:ext>
              </a:extLst>
            </p:cNvPr>
            <p:cNvSpPr/>
            <p:nvPr/>
          </p:nvSpPr>
          <p:spPr>
            <a:xfrm>
              <a:off x="1387792" y="678550"/>
              <a:ext cx="67666" cy="100473"/>
            </a:xfrm>
            <a:custGeom>
              <a:avLst/>
              <a:gdLst>
                <a:gd name="connsiteX0" fmla="*/ 66948 w 67665"/>
                <a:gd name="connsiteY0" fmla="*/ 32090 h 100473"/>
                <a:gd name="connsiteX1" fmla="*/ 64282 w 67665"/>
                <a:gd name="connsiteY1" fmla="*/ 32090 h 100473"/>
                <a:gd name="connsiteX2" fmla="*/ 50954 w 67665"/>
                <a:gd name="connsiteY2" fmla="*/ 30039 h 100473"/>
                <a:gd name="connsiteX3" fmla="*/ 31885 w 67665"/>
                <a:gd name="connsiteY3" fmla="*/ 35781 h 100473"/>
                <a:gd name="connsiteX4" fmla="*/ 31885 w 67665"/>
                <a:gd name="connsiteY4" fmla="*/ 100576 h 100473"/>
                <a:gd name="connsiteX5" fmla="*/ 1538 w 67665"/>
                <a:gd name="connsiteY5" fmla="*/ 100576 h 100473"/>
                <a:gd name="connsiteX6" fmla="*/ 1538 w 67665"/>
                <a:gd name="connsiteY6" fmla="*/ 1743 h 100473"/>
                <a:gd name="connsiteX7" fmla="*/ 31885 w 67665"/>
                <a:gd name="connsiteY7" fmla="*/ 1743 h 100473"/>
                <a:gd name="connsiteX8" fmla="*/ 31885 w 67665"/>
                <a:gd name="connsiteY8" fmla="*/ 16301 h 100473"/>
                <a:gd name="connsiteX9" fmla="*/ 46238 w 67665"/>
                <a:gd name="connsiteY9" fmla="*/ 4409 h 100473"/>
                <a:gd name="connsiteX10" fmla="*/ 59771 w 67665"/>
                <a:gd name="connsiteY10" fmla="*/ 1538 h 100473"/>
                <a:gd name="connsiteX11" fmla="*/ 66948 w 67665"/>
                <a:gd name="connsiteY11" fmla="*/ 1948 h 100473"/>
                <a:gd name="connsiteX12" fmla="*/ 66948 w 67665"/>
                <a:gd name="connsiteY12" fmla="*/ 32090 h 10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65" h="100473">
                  <a:moveTo>
                    <a:pt x="66948" y="32090"/>
                  </a:moveTo>
                  <a:lnTo>
                    <a:pt x="64282" y="32090"/>
                  </a:lnTo>
                  <a:cubicBezTo>
                    <a:pt x="60592" y="30860"/>
                    <a:pt x="56285" y="30039"/>
                    <a:pt x="50954" y="30039"/>
                  </a:cubicBezTo>
                  <a:cubicBezTo>
                    <a:pt x="42752" y="30039"/>
                    <a:pt x="37011" y="32295"/>
                    <a:pt x="31885" y="35781"/>
                  </a:cubicBezTo>
                  <a:lnTo>
                    <a:pt x="31885" y="100576"/>
                  </a:lnTo>
                  <a:lnTo>
                    <a:pt x="1538" y="100576"/>
                  </a:lnTo>
                  <a:lnTo>
                    <a:pt x="1538" y="1743"/>
                  </a:lnTo>
                  <a:lnTo>
                    <a:pt x="31885" y="1743"/>
                  </a:lnTo>
                  <a:lnTo>
                    <a:pt x="31885" y="16301"/>
                  </a:lnTo>
                  <a:cubicBezTo>
                    <a:pt x="34755" y="12610"/>
                    <a:pt x="41727" y="6459"/>
                    <a:pt x="46238" y="4409"/>
                  </a:cubicBezTo>
                  <a:cubicBezTo>
                    <a:pt x="51159" y="2153"/>
                    <a:pt x="55670" y="1538"/>
                    <a:pt x="59771" y="1538"/>
                  </a:cubicBezTo>
                  <a:cubicBezTo>
                    <a:pt x="63257" y="1538"/>
                    <a:pt x="65513" y="1743"/>
                    <a:pt x="66948" y="1948"/>
                  </a:cubicBezTo>
                  <a:lnTo>
                    <a:pt x="66948" y="32090"/>
                  </a:lnTo>
                </a:path>
              </a:pathLst>
            </a:custGeom>
            <a:solidFill>
              <a:schemeClr val="tx1"/>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BA75470-4E00-4494-BE8E-80F57D7EC03F}"/>
                </a:ext>
              </a:extLst>
            </p:cNvPr>
            <p:cNvSpPr/>
            <p:nvPr/>
          </p:nvSpPr>
          <p:spPr>
            <a:xfrm>
              <a:off x="1733297" y="646767"/>
              <a:ext cx="143533" cy="133281"/>
            </a:xfrm>
            <a:custGeom>
              <a:avLst/>
              <a:gdLst>
                <a:gd name="connsiteX0" fmla="*/ 143431 w 143533"/>
                <a:gd name="connsiteY0" fmla="*/ 42752 h 133280"/>
                <a:gd name="connsiteX1" fmla="*/ 93194 w 143533"/>
                <a:gd name="connsiteY1" fmla="*/ 1538 h 133280"/>
                <a:gd name="connsiteX2" fmla="*/ 40087 w 143533"/>
                <a:gd name="connsiteY2" fmla="*/ 1538 h 133280"/>
                <a:gd name="connsiteX3" fmla="*/ 40087 w 143533"/>
                <a:gd name="connsiteY3" fmla="*/ 65308 h 133280"/>
                <a:gd name="connsiteX4" fmla="*/ 1538 w 143533"/>
                <a:gd name="connsiteY4" fmla="*/ 65308 h 133280"/>
                <a:gd name="connsiteX5" fmla="*/ 1538 w 143533"/>
                <a:gd name="connsiteY5" fmla="*/ 89913 h 133280"/>
                <a:gd name="connsiteX6" fmla="*/ 40087 w 143533"/>
                <a:gd name="connsiteY6" fmla="*/ 89913 h 133280"/>
                <a:gd name="connsiteX7" fmla="*/ 40087 w 143533"/>
                <a:gd name="connsiteY7" fmla="*/ 132563 h 133280"/>
                <a:gd name="connsiteX8" fmla="*/ 72279 w 143533"/>
                <a:gd name="connsiteY8" fmla="*/ 132563 h 133280"/>
                <a:gd name="connsiteX9" fmla="*/ 72279 w 143533"/>
                <a:gd name="connsiteY9" fmla="*/ 89913 h 133280"/>
                <a:gd name="connsiteX10" fmla="*/ 90528 w 143533"/>
                <a:gd name="connsiteY10" fmla="*/ 89913 h 133280"/>
                <a:gd name="connsiteX11" fmla="*/ 143431 w 143533"/>
                <a:gd name="connsiteY11" fmla="*/ 42752 h 133280"/>
                <a:gd name="connsiteX12" fmla="*/ 81096 w 143533"/>
                <a:gd name="connsiteY12" fmla="*/ 65103 h 133280"/>
                <a:gd name="connsiteX13" fmla="*/ 72484 w 143533"/>
                <a:gd name="connsiteY13" fmla="*/ 65103 h 133280"/>
                <a:gd name="connsiteX14" fmla="*/ 72484 w 143533"/>
                <a:gd name="connsiteY14" fmla="*/ 25938 h 133280"/>
                <a:gd name="connsiteX15" fmla="*/ 84582 w 143533"/>
                <a:gd name="connsiteY15" fmla="*/ 25938 h 133280"/>
                <a:gd name="connsiteX16" fmla="*/ 109803 w 143533"/>
                <a:gd name="connsiteY16" fmla="*/ 44188 h 133280"/>
                <a:gd name="connsiteX17" fmla="*/ 81096 w 143533"/>
                <a:gd name="connsiteY17" fmla="*/ 65103 h 13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533" h="133280">
                  <a:moveTo>
                    <a:pt x="143431" y="42752"/>
                  </a:moveTo>
                  <a:cubicBezTo>
                    <a:pt x="142405" y="11585"/>
                    <a:pt x="121285" y="1538"/>
                    <a:pt x="93194" y="1538"/>
                  </a:cubicBezTo>
                  <a:lnTo>
                    <a:pt x="40087" y="1538"/>
                  </a:lnTo>
                  <a:lnTo>
                    <a:pt x="40087" y="65308"/>
                  </a:lnTo>
                  <a:lnTo>
                    <a:pt x="1538" y="65308"/>
                  </a:lnTo>
                  <a:lnTo>
                    <a:pt x="1538" y="89913"/>
                  </a:lnTo>
                  <a:lnTo>
                    <a:pt x="40087" y="89913"/>
                  </a:lnTo>
                  <a:lnTo>
                    <a:pt x="40087" y="132563"/>
                  </a:lnTo>
                  <a:lnTo>
                    <a:pt x="72279" y="132563"/>
                  </a:lnTo>
                  <a:lnTo>
                    <a:pt x="72279" y="89913"/>
                  </a:lnTo>
                  <a:lnTo>
                    <a:pt x="90528" y="89913"/>
                  </a:lnTo>
                  <a:cubicBezTo>
                    <a:pt x="128667" y="89503"/>
                    <a:pt x="144251" y="68178"/>
                    <a:pt x="143431" y="42752"/>
                  </a:cubicBezTo>
                  <a:moveTo>
                    <a:pt x="81096" y="65103"/>
                  </a:moveTo>
                  <a:lnTo>
                    <a:pt x="72484" y="65103"/>
                  </a:lnTo>
                  <a:lnTo>
                    <a:pt x="72484" y="25938"/>
                  </a:lnTo>
                  <a:lnTo>
                    <a:pt x="84582" y="25938"/>
                  </a:lnTo>
                  <a:cubicBezTo>
                    <a:pt x="99755" y="25938"/>
                    <a:pt x="109803" y="30039"/>
                    <a:pt x="109803" y="44188"/>
                  </a:cubicBezTo>
                  <a:cubicBezTo>
                    <a:pt x="110008" y="61822"/>
                    <a:pt x="96885" y="65103"/>
                    <a:pt x="81096" y="65103"/>
                  </a:cubicBezTo>
                </a:path>
              </a:pathLst>
            </a:custGeom>
            <a:solidFill>
              <a:schemeClr val="tx1"/>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964833B-A6AA-CF2F-7394-0321890D4FE6}"/>
                </a:ext>
              </a:extLst>
            </p:cNvPr>
            <p:cNvSpPr/>
            <p:nvPr/>
          </p:nvSpPr>
          <p:spPr>
            <a:xfrm>
              <a:off x="1980584" y="675474"/>
              <a:ext cx="90221" cy="106625"/>
            </a:xfrm>
            <a:custGeom>
              <a:avLst/>
              <a:gdLst>
                <a:gd name="connsiteX0" fmla="*/ 57516 w 90220"/>
                <a:gd name="connsiteY0" fmla="*/ 106112 h 106624"/>
                <a:gd name="connsiteX1" fmla="*/ 1538 w 90220"/>
                <a:gd name="connsiteY1" fmla="*/ 54235 h 106624"/>
                <a:gd name="connsiteX2" fmla="*/ 56696 w 90220"/>
                <a:gd name="connsiteY2" fmla="*/ 1538 h 106624"/>
                <a:gd name="connsiteX3" fmla="*/ 89708 w 90220"/>
                <a:gd name="connsiteY3" fmla="*/ 9535 h 106624"/>
                <a:gd name="connsiteX4" fmla="*/ 89708 w 90220"/>
                <a:gd name="connsiteY4" fmla="*/ 36396 h 106624"/>
                <a:gd name="connsiteX5" fmla="*/ 85402 w 90220"/>
                <a:gd name="connsiteY5" fmla="*/ 36396 h 106624"/>
                <a:gd name="connsiteX6" fmla="*/ 58131 w 90220"/>
                <a:gd name="connsiteY6" fmla="*/ 24093 h 106624"/>
                <a:gd name="connsiteX7" fmla="*/ 32910 w 90220"/>
                <a:gd name="connsiteY7" fmla="*/ 54030 h 106624"/>
                <a:gd name="connsiteX8" fmla="*/ 58541 w 90220"/>
                <a:gd name="connsiteY8" fmla="*/ 83147 h 106624"/>
                <a:gd name="connsiteX9" fmla="*/ 85402 w 90220"/>
                <a:gd name="connsiteY9" fmla="*/ 71254 h 106624"/>
                <a:gd name="connsiteX10" fmla="*/ 89708 w 90220"/>
                <a:gd name="connsiteY10" fmla="*/ 71254 h 106624"/>
                <a:gd name="connsiteX11" fmla="*/ 89708 w 90220"/>
                <a:gd name="connsiteY11" fmla="*/ 98320 h 106624"/>
                <a:gd name="connsiteX12" fmla="*/ 57516 w 90220"/>
                <a:gd name="connsiteY12" fmla="*/ 106112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220" h="106624">
                  <a:moveTo>
                    <a:pt x="57516" y="106112"/>
                  </a:moveTo>
                  <a:cubicBezTo>
                    <a:pt x="24708" y="106112"/>
                    <a:pt x="1538" y="89913"/>
                    <a:pt x="1538" y="54235"/>
                  </a:cubicBezTo>
                  <a:cubicBezTo>
                    <a:pt x="1538" y="19787"/>
                    <a:pt x="23683" y="1538"/>
                    <a:pt x="56696" y="1538"/>
                  </a:cubicBezTo>
                  <a:cubicBezTo>
                    <a:pt x="70434" y="1538"/>
                    <a:pt x="81096" y="5229"/>
                    <a:pt x="89708" y="9535"/>
                  </a:cubicBezTo>
                  <a:lnTo>
                    <a:pt x="89708" y="36396"/>
                  </a:lnTo>
                  <a:lnTo>
                    <a:pt x="85402" y="36396"/>
                  </a:lnTo>
                  <a:cubicBezTo>
                    <a:pt x="76790" y="28399"/>
                    <a:pt x="69614" y="24298"/>
                    <a:pt x="58131" y="24093"/>
                  </a:cubicBezTo>
                  <a:cubicBezTo>
                    <a:pt x="42957" y="24093"/>
                    <a:pt x="32910" y="34961"/>
                    <a:pt x="32910" y="54030"/>
                  </a:cubicBezTo>
                  <a:cubicBezTo>
                    <a:pt x="32910" y="73714"/>
                    <a:pt x="42752" y="83147"/>
                    <a:pt x="58541" y="83147"/>
                  </a:cubicBezTo>
                  <a:cubicBezTo>
                    <a:pt x="71049" y="83147"/>
                    <a:pt x="78226" y="78431"/>
                    <a:pt x="85402" y="71254"/>
                  </a:cubicBezTo>
                  <a:lnTo>
                    <a:pt x="89708" y="71254"/>
                  </a:lnTo>
                  <a:lnTo>
                    <a:pt x="89708" y="98320"/>
                  </a:lnTo>
                  <a:cubicBezTo>
                    <a:pt x="79661" y="103651"/>
                    <a:pt x="69819" y="106112"/>
                    <a:pt x="57516" y="106112"/>
                  </a:cubicBezTo>
                </a:path>
              </a:pathLst>
            </a:custGeom>
            <a:solidFill>
              <a:schemeClr val="tx1"/>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FB73B3E-2A9B-721C-7851-9E8949F0D222}"/>
                </a:ext>
              </a:extLst>
            </p:cNvPr>
            <p:cNvSpPr/>
            <p:nvPr/>
          </p:nvSpPr>
          <p:spPr>
            <a:xfrm>
              <a:off x="2084338" y="640616"/>
              <a:ext cx="32808" cy="139432"/>
            </a:xfrm>
            <a:custGeom>
              <a:avLst/>
              <a:gdLst>
                <a:gd name="connsiteX0" fmla="*/ 31885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1885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1885" y="138304"/>
                  </a:moveTo>
                  <a:lnTo>
                    <a:pt x="1538" y="138304"/>
                  </a:lnTo>
                  <a:lnTo>
                    <a:pt x="1538" y="39472"/>
                  </a:lnTo>
                  <a:lnTo>
                    <a:pt x="31885" y="39472"/>
                  </a:lnTo>
                  <a:lnTo>
                    <a:pt x="31885" y="138304"/>
                  </a:lnTo>
                  <a:close/>
                  <a:moveTo>
                    <a:pt x="31885"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74E28F8-148A-65AD-FB34-131C89E81ECB}"/>
                </a:ext>
              </a:extLst>
            </p:cNvPr>
            <p:cNvSpPr/>
            <p:nvPr/>
          </p:nvSpPr>
          <p:spPr>
            <a:xfrm>
              <a:off x="2125758" y="639568"/>
              <a:ext cx="71767" cy="139432"/>
            </a:xfrm>
            <a:custGeom>
              <a:avLst/>
              <a:gdLst>
                <a:gd name="connsiteX0" fmla="*/ 72074 w 71766"/>
                <a:gd name="connsiteY0" fmla="*/ 25961 h 139432"/>
                <a:gd name="connsiteX1" fmla="*/ 68588 w 71766"/>
                <a:gd name="connsiteY1" fmla="*/ 25961 h 139432"/>
                <a:gd name="connsiteX2" fmla="*/ 56491 w 71766"/>
                <a:gd name="connsiteY2" fmla="*/ 22475 h 139432"/>
                <a:gd name="connsiteX3" fmla="*/ 47879 w 71766"/>
                <a:gd name="connsiteY3" fmla="*/ 25551 h 139432"/>
                <a:gd name="connsiteX4" fmla="*/ 45213 w 71766"/>
                <a:gd name="connsiteY4" fmla="*/ 37649 h 139432"/>
                <a:gd name="connsiteX5" fmla="*/ 45213 w 71766"/>
                <a:gd name="connsiteY5" fmla="*/ 40519 h 139432"/>
                <a:gd name="connsiteX6" fmla="*/ 71869 w 71766"/>
                <a:gd name="connsiteY6" fmla="*/ 40519 h 139432"/>
                <a:gd name="connsiteX7" fmla="*/ 71869 w 71766"/>
                <a:gd name="connsiteY7" fmla="*/ 61844 h 139432"/>
                <a:gd name="connsiteX8" fmla="*/ 46033 w 71766"/>
                <a:gd name="connsiteY8" fmla="*/ 61844 h 139432"/>
                <a:gd name="connsiteX9" fmla="*/ 46033 w 71766"/>
                <a:gd name="connsiteY9" fmla="*/ 139352 h 139432"/>
                <a:gd name="connsiteX10" fmla="*/ 15686 w 71766"/>
                <a:gd name="connsiteY10" fmla="*/ 139352 h 139432"/>
                <a:gd name="connsiteX11" fmla="*/ 15686 w 71766"/>
                <a:gd name="connsiteY11" fmla="*/ 61844 h 139432"/>
                <a:gd name="connsiteX12" fmla="*/ 1538 w 71766"/>
                <a:gd name="connsiteY12" fmla="*/ 61844 h 139432"/>
                <a:gd name="connsiteX13" fmla="*/ 1538 w 71766"/>
                <a:gd name="connsiteY13" fmla="*/ 40519 h 139432"/>
                <a:gd name="connsiteX14" fmla="*/ 15686 w 71766"/>
                <a:gd name="connsiteY14" fmla="*/ 40519 h 139432"/>
                <a:gd name="connsiteX15" fmla="*/ 15686 w 71766"/>
                <a:gd name="connsiteY15" fmla="*/ 34778 h 139432"/>
                <a:gd name="connsiteX16" fmla="*/ 23273 w 71766"/>
                <a:gd name="connsiteY16" fmla="*/ 10172 h 139432"/>
                <a:gd name="connsiteX17" fmla="*/ 49929 w 71766"/>
                <a:gd name="connsiteY17" fmla="*/ 1560 h 139432"/>
                <a:gd name="connsiteX18" fmla="*/ 71869 w 71766"/>
                <a:gd name="connsiteY18" fmla="*/ 3816 h 139432"/>
                <a:gd name="connsiteX19" fmla="*/ 72074 w 71766"/>
                <a:gd name="connsiteY19" fmla="*/ 25961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766" h="139432">
                  <a:moveTo>
                    <a:pt x="72074" y="25961"/>
                  </a:moveTo>
                  <a:lnTo>
                    <a:pt x="68588" y="25961"/>
                  </a:lnTo>
                  <a:cubicBezTo>
                    <a:pt x="64898" y="24116"/>
                    <a:pt x="61822" y="22680"/>
                    <a:pt x="56491" y="22475"/>
                  </a:cubicBezTo>
                  <a:cubicBezTo>
                    <a:pt x="52595" y="22475"/>
                    <a:pt x="49519" y="23705"/>
                    <a:pt x="47879" y="25551"/>
                  </a:cubicBezTo>
                  <a:cubicBezTo>
                    <a:pt x="46033" y="28011"/>
                    <a:pt x="45213" y="31292"/>
                    <a:pt x="45213" y="37649"/>
                  </a:cubicBezTo>
                  <a:lnTo>
                    <a:pt x="45213" y="40519"/>
                  </a:lnTo>
                  <a:lnTo>
                    <a:pt x="71869" y="40519"/>
                  </a:lnTo>
                  <a:lnTo>
                    <a:pt x="71869" y="61844"/>
                  </a:lnTo>
                  <a:lnTo>
                    <a:pt x="46033" y="61844"/>
                  </a:lnTo>
                  <a:lnTo>
                    <a:pt x="46033" y="139352"/>
                  </a:lnTo>
                  <a:lnTo>
                    <a:pt x="15686" y="139352"/>
                  </a:lnTo>
                  <a:lnTo>
                    <a:pt x="15686" y="61844"/>
                  </a:lnTo>
                  <a:lnTo>
                    <a:pt x="1538" y="61844"/>
                  </a:lnTo>
                  <a:lnTo>
                    <a:pt x="1538" y="40519"/>
                  </a:lnTo>
                  <a:lnTo>
                    <a:pt x="15686" y="40519"/>
                  </a:lnTo>
                  <a:lnTo>
                    <a:pt x="15686" y="34778"/>
                  </a:lnTo>
                  <a:cubicBezTo>
                    <a:pt x="15686" y="23705"/>
                    <a:pt x="17737" y="16324"/>
                    <a:pt x="23273" y="10172"/>
                  </a:cubicBezTo>
                  <a:cubicBezTo>
                    <a:pt x="29219" y="3611"/>
                    <a:pt x="38652" y="1560"/>
                    <a:pt x="49929" y="1560"/>
                  </a:cubicBezTo>
                  <a:cubicBezTo>
                    <a:pt x="58951" y="1355"/>
                    <a:pt x="67153" y="2586"/>
                    <a:pt x="71869" y="3816"/>
                  </a:cubicBezTo>
                  <a:lnTo>
                    <a:pt x="72074" y="25961"/>
                  </a:lnTo>
                </a:path>
              </a:pathLst>
            </a:custGeom>
            <a:solidFill>
              <a:schemeClr val="tx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B104460-8C47-B9FF-CCF4-FE5592805C22}"/>
                </a:ext>
              </a:extLst>
            </p:cNvPr>
            <p:cNvSpPr/>
            <p:nvPr/>
          </p:nvSpPr>
          <p:spPr>
            <a:xfrm>
              <a:off x="2251657" y="675474"/>
              <a:ext cx="90221" cy="106625"/>
            </a:xfrm>
            <a:custGeom>
              <a:avLst/>
              <a:gdLst>
                <a:gd name="connsiteX0" fmla="*/ 57516 w 90220"/>
                <a:gd name="connsiteY0" fmla="*/ 106112 h 106624"/>
                <a:gd name="connsiteX1" fmla="*/ 1538 w 90220"/>
                <a:gd name="connsiteY1" fmla="*/ 54235 h 106624"/>
                <a:gd name="connsiteX2" fmla="*/ 56696 w 90220"/>
                <a:gd name="connsiteY2" fmla="*/ 1538 h 106624"/>
                <a:gd name="connsiteX3" fmla="*/ 89708 w 90220"/>
                <a:gd name="connsiteY3" fmla="*/ 9535 h 106624"/>
                <a:gd name="connsiteX4" fmla="*/ 89708 w 90220"/>
                <a:gd name="connsiteY4" fmla="*/ 36396 h 106624"/>
                <a:gd name="connsiteX5" fmla="*/ 85402 w 90220"/>
                <a:gd name="connsiteY5" fmla="*/ 36396 h 106624"/>
                <a:gd name="connsiteX6" fmla="*/ 57926 w 90220"/>
                <a:gd name="connsiteY6" fmla="*/ 24093 h 106624"/>
                <a:gd name="connsiteX7" fmla="*/ 32910 w 90220"/>
                <a:gd name="connsiteY7" fmla="*/ 54030 h 106624"/>
                <a:gd name="connsiteX8" fmla="*/ 58541 w 90220"/>
                <a:gd name="connsiteY8" fmla="*/ 83147 h 106624"/>
                <a:gd name="connsiteX9" fmla="*/ 85402 w 90220"/>
                <a:gd name="connsiteY9" fmla="*/ 71254 h 106624"/>
                <a:gd name="connsiteX10" fmla="*/ 89708 w 90220"/>
                <a:gd name="connsiteY10" fmla="*/ 71254 h 106624"/>
                <a:gd name="connsiteX11" fmla="*/ 89708 w 90220"/>
                <a:gd name="connsiteY11" fmla="*/ 98115 h 106624"/>
                <a:gd name="connsiteX12" fmla="*/ 57516 w 90220"/>
                <a:gd name="connsiteY12" fmla="*/ 106112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220" h="106624">
                  <a:moveTo>
                    <a:pt x="57516" y="106112"/>
                  </a:moveTo>
                  <a:cubicBezTo>
                    <a:pt x="24913" y="106112"/>
                    <a:pt x="1538" y="89913"/>
                    <a:pt x="1538" y="54235"/>
                  </a:cubicBezTo>
                  <a:cubicBezTo>
                    <a:pt x="1538" y="19787"/>
                    <a:pt x="23888" y="1538"/>
                    <a:pt x="56696" y="1538"/>
                  </a:cubicBezTo>
                  <a:cubicBezTo>
                    <a:pt x="70434" y="1538"/>
                    <a:pt x="81096" y="5229"/>
                    <a:pt x="89708" y="9535"/>
                  </a:cubicBezTo>
                  <a:lnTo>
                    <a:pt x="89708" y="36396"/>
                  </a:lnTo>
                  <a:lnTo>
                    <a:pt x="85402" y="36396"/>
                  </a:lnTo>
                  <a:cubicBezTo>
                    <a:pt x="76995" y="28399"/>
                    <a:pt x="69614" y="24093"/>
                    <a:pt x="57926" y="24093"/>
                  </a:cubicBezTo>
                  <a:cubicBezTo>
                    <a:pt x="42752" y="24093"/>
                    <a:pt x="32910" y="34961"/>
                    <a:pt x="32910" y="54030"/>
                  </a:cubicBezTo>
                  <a:cubicBezTo>
                    <a:pt x="32910" y="73714"/>
                    <a:pt x="42752" y="83147"/>
                    <a:pt x="58541" y="83147"/>
                  </a:cubicBezTo>
                  <a:cubicBezTo>
                    <a:pt x="71049" y="83147"/>
                    <a:pt x="78225" y="78431"/>
                    <a:pt x="85402" y="71254"/>
                  </a:cubicBezTo>
                  <a:lnTo>
                    <a:pt x="89708" y="71254"/>
                  </a:lnTo>
                  <a:lnTo>
                    <a:pt x="89708" y="98115"/>
                  </a:lnTo>
                  <a:cubicBezTo>
                    <a:pt x="79661" y="103651"/>
                    <a:pt x="69819" y="106112"/>
                    <a:pt x="57516" y="106112"/>
                  </a:cubicBezTo>
                </a:path>
              </a:pathLst>
            </a:custGeom>
            <a:solidFill>
              <a:schemeClr val="tx1"/>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6232DC0-3193-D450-342E-0E9E981026CD}"/>
                </a:ext>
              </a:extLst>
            </p:cNvPr>
            <p:cNvSpPr/>
            <p:nvPr/>
          </p:nvSpPr>
          <p:spPr>
            <a:xfrm>
              <a:off x="2209007" y="640616"/>
              <a:ext cx="32808" cy="139432"/>
            </a:xfrm>
            <a:custGeom>
              <a:avLst/>
              <a:gdLst>
                <a:gd name="connsiteX0" fmla="*/ 31885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1885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1885" y="138304"/>
                  </a:moveTo>
                  <a:lnTo>
                    <a:pt x="1538" y="138304"/>
                  </a:lnTo>
                  <a:lnTo>
                    <a:pt x="1538" y="39472"/>
                  </a:lnTo>
                  <a:lnTo>
                    <a:pt x="31885" y="39472"/>
                  </a:lnTo>
                  <a:lnTo>
                    <a:pt x="31885" y="138304"/>
                  </a:lnTo>
                  <a:close/>
                  <a:moveTo>
                    <a:pt x="31885"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813CEA5-1E02-1D8E-6ED3-4BBC61D27CF8}"/>
                </a:ext>
              </a:extLst>
            </p:cNvPr>
            <p:cNvSpPr/>
            <p:nvPr/>
          </p:nvSpPr>
          <p:spPr>
            <a:xfrm>
              <a:off x="1577666" y="640616"/>
              <a:ext cx="32808" cy="139432"/>
            </a:xfrm>
            <a:custGeom>
              <a:avLst/>
              <a:gdLst>
                <a:gd name="connsiteX0" fmla="*/ 32090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2090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2090" y="138304"/>
                  </a:moveTo>
                  <a:lnTo>
                    <a:pt x="1538" y="138304"/>
                  </a:lnTo>
                  <a:lnTo>
                    <a:pt x="1538" y="39472"/>
                  </a:lnTo>
                  <a:lnTo>
                    <a:pt x="31885" y="39472"/>
                  </a:lnTo>
                  <a:lnTo>
                    <a:pt x="31885" y="138304"/>
                  </a:lnTo>
                  <a:close/>
                  <a:moveTo>
                    <a:pt x="32090"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FF2B628-03BE-585B-D9F9-222A6FB468F7}"/>
                </a:ext>
              </a:extLst>
            </p:cNvPr>
            <p:cNvSpPr/>
            <p:nvPr/>
          </p:nvSpPr>
          <p:spPr>
            <a:xfrm>
              <a:off x="1160395" y="675667"/>
              <a:ext cx="102524" cy="106625"/>
            </a:xfrm>
            <a:custGeom>
              <a:avLst/>
              <a:gdLst>
                <a:gd name="connsiteX0" fmla="*/ 101191 w 102523"/>
                <a:gd name="connsiteY0" fmla="*/ 55272 h 106624"/>
                <a:gd name="connsiteX1" fmla="*/ 92374 w 102523"/>
                <a:gd name="connsiteY1" fmla="*/ 20209 h 106624"/>
                <a:gd name="connsiteX2" fmla="*/ 54440 w 102523"/>
                <a:gd name="connsiteY2" fmla="*/ 1550 h 106624"/>
                <a:gd name="connsiteX3" fmla="*/ 1538 w 102523"/>
                <a:gd name="connsiteY3" fmla="*/ 55272 h 106624"/>
                <a:gd name="connsiteX4" fmla="*/ 60181 w 102523"/>
                <a:gd name="connsiteY4" fmla="*/ 106124 h 106624"/>
                <a:gd name="connsiteX5" fmla="*/ 99550 w 102523"/>
                <a:gd name="connsiteY5" fmla="*/ 96282 h 106624"/>
                <a:gd name="connsiteX6" fmla="*/ 99550 w 102523"/>
                <a:gd name="connsiteY6" fmla="*/ 72701 h 106624"/>
                <a:gd name="connsiteX7" fmla="*/ 96270 w 102523"/>
                <a:gd name="connsiteY7" fmla="*/ 72701 h 106624"/>
                <a:gd name="connsiteX8" fmla="*/ 62847 w 102523"/>
                <a:gd name="connsiteY8" fmla="*/ 84799 h 106624"/>
                <a:gd name="connsiteX9" fmla="*/ 32705 w 102523"/>
                <a:gd name="connsiteY9" fmla="*/ 62039 h 106624"/>
                <a:gd name="connsiteX10" fmla="*/ 101396 w 102523"/>
                <a:gd name="connsiteY10" fmla="*/ 62039 h 106624"/>
                <a:gd name="connsiteX11" fmla="*/ 101396 w 102523"/>
                <a:gd name="connsiteY11" fmla="*/ 55272 h 106624"/>
                <a:gd name="connsiteX12" fmla="*/ 32500 w 102523"/>
                <a:gd name="connsiteY12" fmla="*/ 43174 h 106624"/>
                <a:gd name="connsiteX13" fmla="*/ 36806 w 102523"/>
                <a:gd name="connsiteY13" fmla="*/ 30051 h 106624"/>
                <a:gd name="connsiteX14" fmla="*/ 53415 w 102523"/>
                <a:gd name="connsiteY14" fmla="*/ 22054 h 106624"/>
                <a:gd name="connsiteX15" fmla="*/ 71459 w 102523"/>
                <a:gd name="connsiteY15" fmla="*/ 43174 h 106624"/>
                <a:gd name="connsiteX16" fmla="*/ 32500 w 102523"/>
                <a:gd name="connsiteY16" fmla="*/ 43174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523" h="106624">
                  <a:moveTo>
                    <a:pt x="101191" y="55272"/>
                  </a:moveTo>
                  <a:cubicBezTo>
                    <a:pt x="101191" y="43379"/>
                    <a:pt x="99140" y="30256"/>
                    <a:pt x="92374" y="20209"/>
                  </a:cubicBezTo>
                  <a:cubicBezTo>
                    <a:pt x="85197" y="9547"/>
                    <a:pt x="72484" y="1755"/>
                    <a:pt x="54440" y="1550"/>
                  </a:cubicBezTo>
                  <a:cubicBezTo>
                    <a:pt x="18557" y="935"/>
                    <a:pt x="1538" y="24310"/>
                    <a:pt x="1538" y="55272"/>
                  </a:cubicBezTo>
                  <a:cubicBezTo>
                    <a:pt x="1538" y="88900"/>
                    <a:pt x="26964" y="106124"/>
                    <a:pt x="60181" y="106124"/>
                  </a:cubicBezTo>
                  <a:cubicBezTo>
                    <a:pt x="78636" y="106124"/>
                    <a:pt x="89503" y="101818"/>
                    <a:pt x="99550" y="96282"/>
                  </a:cubicBezTo>
                  <a:lnTo>
                    <a:pt x="99550" y="72701"/>
                  </a:lnTo>
                  <a:lnTo>
                    <a:pt x="96270" y="72701"/>
                  </a:lnTo>
                  <a:cubicBezTo>
                    <a:pt x="86427" y="80083"/>
                    <a:pt x="75560" y="84799"/>
                    <a:pt x="62847" y="84799"/>
                  </a:cubicBezTo>
                  <a:cubicBezTo>
                    <a:pt x="41727" y="84594"/>
                    <a:pt x="33525" y="73726"/>
                    <a:pt x="32705" y="62039"/>
                  </a:cubicBezTo>
                  <a:lnTo>
                    <a:pt x="101396" y="62039"/>
                  </a:lnTo>
                  <a:lnTo>
                    <a:pt x="101396" y="55272"/>
                  </a:lnTo>
                  <a:moveTo>
                    <a:pt x="32500" y="43174"/>
                  </a:moveTo>
                  <a:cubicBezTo>
                    <a:pt x="32705" y="38458"/>
                    <a:pt x="34140" y="33742"/>
                    <a:pt x="36806" y="30051"/>
                  </a:cubicBezTo>
                  <a:cubicBezTo>
                    <a:pt x="40907" y="24310"/>
                    <a:pt x="45828" y="22259"/>
                    <a:pt x="53415" y="22054"/>
                  </a:cubicBezTo>
                  <a:cubicBezTo>
                    <a:pt x="64897" y="21849"/>
                    <a:pt x="71049" y="30461"/>
                    <a:pt x="71459" y="43174"/>
                  </a:cubicBezTo>
                  <a:lnTo>
                    <a:pt x="32500" y="43174"/>
                  </a:lnTo>
                  <a:close/>
                </a:path>
              </a:pathLst>
            </a:custGeom>
            <a:solidFill>
              <a:schemeClr val="tx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381765B1-5242-2BB8-90E3-F0694757288A}"/>
                </a:ext>
              </a:extLst>
            </p:cNvPr>
            <p:cNvSpPr/>
            <p:nvPr/>
          </p:nvSpPr>
          <p:spPr>
            <a:xfrm>
              <a:off x="1874164" y="675679"/>
              <a:ext cx="96372" cy="106625"/>
            </a:xfrm>
            <a:custGeom>
              <a:avLst/>
              <a:gdLst>
                <a:gd name="connsiteX0" fmla="*/ 48289 w 96372"/>
                <a:gd name="connsiteY0" fmla="*/ 84582 h 106624"/>
                <a:gd name="connsiteX1" fmla="*/ 32295 w 96372"/>
                <a:gd name="connsiteY1" fmla="*/ 73714 h 106624"/>
                <a:gd name="connsiteX2" fmla="*/ 52595 w 96372"/>
                <a:gd name="connsiteY2" fmla="*/ 58541 h 106624"/>
                <a:gd name="connsiteX3" fmla="*/ 65923 w 96372"/>
                <a:gd name="connsiteY3" fmla="*/ 57106 h 106624"/>
                <a:gd name="connsiteX4" fmla="*/ 65923 w 96372"/>
                <a:gd name="connsiteY4" fmla="*/ 77610 h 106624"/>
                <a:gd name="connsiteX5" fmla="*/ 48289 w 96372"/>
                <a:gd name="connsiteY5" fmla="*/ 84582 h 106624"/>
                <a:gd name="connsiteX6" fmla="*/ 65923 w 96372"/>
                <a:gd name="connsiteY6" fmla="*/ 103241 h 106624"/>
                <a:gd name="connsiteX7" fmla="*/ 95860 w 96372"/>
                <a:gd name="connsiteY7" fmla="*/ 103241 h 106624"/>
                <a:gd name="connsiteX8" fmla="*/ 95860 w 96372"/>
                <a:gd name="connsiteY8" fmla="*/ 35986 h 106624"/>
                <a:gd name="connsiteX9" fmla="*/ 84377 w 96372"/>
                <a:gd name="connsiteY9" fmla="*/ 9945 h 106624"/>
                <a:gd name="connsiteX10" fmla="*/ 48494 w 96372"/>
                <a:gd name="connsiteY10" fmla="*/ 1538 h 106624"/>
                <a:gd name="connsiteX11" fmla="*/ 12610 w 96372"/>
                <a:gd name="connsiteY11" fmla="*/ 6459 h 106624"/>
                <a:gd name="connsiteX12" fmla="*/ 12610 w 96372"/>
                <a:gd name="connsiteY12" fmla="*/ 30039 h 106624"/>
                <a:gd name="connsiteX13" fmla="*/ 15276 w 96372"/>
                <a:gd name="connsiteY13" fmla="*/ 30039 h 106624"/>
                <a:gd name="connsiteX14" fmla="*/ 42752 w 96372"/>
                <a:gd name="connsiteY14" fmla="*/ 22248 h 106624"/>
                <a:gd name="connsiteX15" fmla="*/ 59566 w 96372"/>
                <a:gd name="connsiteY15" fmla="*/ 24708 h 106624"/>
                <a:gd name="connsiteX16" fmla="*/ 65923 w 96372"/>
                <a:gd name="connsiteY16" fmla="*/ 37831 h 106624"/>
                <a:gd name="connsiteX17" fmla="*/ 65923 w 96372"/>
                <a:gd name="connsiteY17" fmla="*/ 38446 h 106624"/>
                <a:gd name="connsiteX18" fmla="*/ 40087 w 96372"/>
                <a:gd name="connsiteY18" fmla="*/ 40907 h 106624"/>
                <a:gd name="connsiteX19" fmla="*/ 1538 w 96372"/>
                <a:gd name="connsiteY19" fmla="*/ 75150 h 106624"/>
                <a:gd name="connsiteX20" fmla="*/ 33115 w 96372"/>
                <a:gd name="connsiteY20" fmla="*/ 106112 h 106624"/>
                <a:gd name="connsiteX21" fmla="*/ 65718 w 96372"/>
                <a:gd name="connsiteY21" fmla="*/ 94834 h 106624"/>
                <a:gd name="connsiteX22" fmla="*/ 65718 w 96372"/>
                <a:gd name="connsiteY22" fmla="*/ 103241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372" h="106624">
                  <a:moveTo>
                    <a:pt x="48289" y="84582"/>
                  </a:moveTo>
                  <a:cubicBezTo>
                    <a:pt x="38036" y="85402"/>
                    <a:pt x="32500" y="82326"/>
                    <a:pt x="32295" y="73714"/>
                  </a:cubicBezTo>
                  <a:cubicBezTo>
                    <a:pt x="32090" y="63872"/>
                    <a:pt x="40087" y="60181"/>
                    <a:pt x="52595" y="58541"/>
                  </a:cubicBezTo>
                  <a:cubicBezTo>
                    <a:pt x="57311" y="57926"/>
                    <a:pt x="61822" y="57311"/>
                    <a:pt x="65923" y="57106"/>
                  </a:cubicBezTo>
                  <a:lnTo>
                    <a:pt x="65923" y="77610"/>
                  </a:lnTo>
                  <a:cubicBezTo>
                    <a:pt x="62027" y="80891"/>
                    <a:pt x="54645" y="84172"/>
                    <a:pt x="48289" y="84582"/>
                  </a:cubicBezTo>
                  <a:moveTo>
                    <a:pt x="65923" y="103241"/>
                  </a:moveTo>
                  <a:lnTo>
                    <a:pt x="95860" y="103241"/>
                  </a:lnTo>
                  <a:lnTo>
                    <a:pt x="95860" y="35986"/>
                  </a:lnTo>
                  <a:cubicBezTo>
                    <a:pt x="95860" y="24093"/>
                    <a:pt x="91964" y="15481"/>
                    <a:pt x="84377" y="9945"/>
                  </a:cubicBezTo>
                  <a:cubicBezTo>
                    <a:pt x="76790" y="4409"/>
                    <a:pt x="65718" y="1538"/>
                    <a:pt x="48494" y="1538"/>
                  </a:cubicBezTo>
                  <a:cubicBezTo>
                    <a:pt x="42342" y="1538"/>
                    <a:pt x="23888" y="3383"/>
                    <a:pt x="12610" y="6459"/>
                  </a:cubicBezTo>
                  <a:lnTo>
                    <a:pt x="12610" y="30039"/>
                  </a:lnTo>
                  <a:lnTo>
                    <a:pt x="15276" y="30039"/>
                  </a:lnTo>
                  <a:cubicBezTo>
                    <a:pt x="23478" y="25528"/>
                    <a:pt x="32295" y="22453"/>
                    <a:pt x="42752" y="22248"/>
                  </a:cubicBezTo>
                  <a:cubicBezTo>
                    <a:pt x="49929" y="22248"/>
                    <a:pt x="55875" y="22863"/>
                    <a:pt x="59566" y="24708"/>
                  </a:cubicBezTo>
                  <a:cubicBezTo>
                    <a:pt x="65308" y="27784"/>
                    <a:pt x="65923" y="32295"/>
                    <a:pt x="65923" y="37831"/>
                  </a:cubicBezTo>
                  <a:lnTo>
                    <a:pt x="65923" y="38446"/>
                  </a:lnTo>
                  <a:cubicBezTo>
                    <a:pt x="57106" y="39061"/>
                    <a:pt x="48289" y="39882"/>
                    <a:pt x="40087" y="40907"/>
                  </a:cubicBezTo>
                  <a:cubicBezTo>
                    <a:pt x="12610" y="44598"/>
                    <a:pt x="1538" y="56285"/>
                    <a:pt x="1538" y="75150"/>
                  </a:cubicBezTo>
                  <a:cubicBezTo>
                    <a:pt x="1538" y="94014"/>
                    <a:pt x="15276" y="105497"/>
                    <a:pt x="33115" y="106112"/>
                  </a:cubicBezTo>
                  <a:cubicBezTo>
                    <a:pt x="47058" y="106727"/>
                    <a:pt x="56696" y="103241"/>
                    <a:pt x="65718" y="94834"/>
                  </a:cubicBezTo>
                  <a:lnTo>
                    <a:pt x="65718" y="103241"/>
                  </a:lnTo>
                  <a:close/>
                </a:path>
              </a:pathLst>
            </a:custGeom>
            <a:solidFill>
              <a:schemeClr val="tx1"/>
            </a:solid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106BA84B-A91F-C269-03A7-6F11908526ED}"/>
                </a:ext>
              </a:extLst>
            </p:cNvPr>
            <p:cNvSpPr/>
            <p:nvPr/>
          </p:nvSpPr>
          <p:spPr>
            <a:xfrm>
              <a:off x="1623392" y="675679"/>
              <a:ext cx="96372" cy="106625"/>
            </a:xfrm>
            <a:custGeom>
              <a:avLst/>
              <a:gdLst>
                <a:gd name="connsiteX0" fmla="*/ 48289 w 96372"/>
                <a:gd name="connsiteY0" fmla="*/ 84582 h 106624"/>
                <a:gd name="connsiteX1" fmla="*/ 32295 w 96372"/>
                <a:gd name="connsiteY1" fmla="*/ 73714 h 106624"/>
                <a:gd name="connsiteX2" fmla="*/ 52390 w 96372"/>
                <a:gd name="connsiteY2" fmla="*/ 58541 h 106624"/>
                <a:gd name="connsiteX3" fmla="*/ 65718 w 96372"/>
                <a:gd name="connsiteY3" fmla="*/ 57106 h 106624"/>
                <a:gd name="connsiteX4" fmla="*/ 65718 w 96372"/>
                <a:gd name="connsiteY4" fmla="*/ 77610 h 106624"/>
                <a:gd name="connsiteX5" fmla="*/ 48289 w 96372"/>
                <a:gd name="connsiteY5" fmla="*/ 84582 h 106624"/>
                <a:gd name="connsiteX6" fmla="*/ 65513 w 96372"/>
                <a:gd name="connsiteY6" fmla="*/ 103241 h 106624"/>
                <a:gd name="connsiteX7" fmla="*/ 95450 w 96372"/>
                <a:gd name="connsiteY7" fmla="*/ 103241 h 106624"/>
                <a:gd name="connsiteX8" fmla="*/ 95450 w 96372"/>
                <a:gd name="connsiteY8" fmla="*/ 35986 h 106624"/>
                <a:gd name="connsiteX9" fmla="*/ 83967 w 96372"/>
                <a:gd name="connsiteY9" fmla="*/ 9945 h 106624"/>
                <a:gd name="connsiteX10" fmla="*/ 46853 w 96372"/>
                <a:gd name="connsiteY10" fmla="*/ 1538 h 106624"/>
                <a:gd name="connsiteX11" fmla="*/ 9740 w 96372"/>
                <a:gd name="connsiteY11" fmla="*/ 6459 h 106624"/>
                <a:gd name="connsiteX12" fmla="*/ 9740 w 96372"/>
                <a:gd name="connsiteY12" fmla="*/ 30039 h 106624"/>
                <a:gd name="connsiteX13" fmla="*/ 12610 w 96372"/>
                <a:gd name="connsiteY13" fmla="*/ 30039 h 106624"/>
                <a:gd name="connsiteX14" fmla="*/ 41317 w 96372"/>
                <a:gd name="connsiteY14" fmla="*/ 22248 h 106624"/>
                <a:gd name="connsiteX15" fmla="*/ 59566 w 96372"/>
                <a:gd name="connsiteY15" fmla="*/ 24708 h 106624"/>
                <a:gd name="connsiteX16" fmla="*/ 65923 w 96372"/>
                <a:gd name="connsiteY16" fmla="*/ 37831 h 106624"/>
                <a:gd name="connsiteX17" fmla="*/ 65923 w 96372"/>
                <a:gd name="connsiteY17" fmla="*/ 38446 h 106624"/>
                <a:gd name="connsiteX18" fmla="*/ 40087 w 96372"/>
                <a:gd name="connsiteY18" fmla="*/ 40907 h 106624"/>
                <a:gd name="connsiteX19" fmla="*/ 1538 w 96372"/>
                <a:gd name="connsiteY19" fmla="*/ 75150 h 106624"/>
                <a:gd name="connsiteX20" fmla="*/ 33115 w 96372"/>
                <a:gd name="connsiteY20" fmla="*/ 106112 h 106624"/>
                <a:gd name="connsiteX21" fmla="*/ 65718 w 96372"/>
                <a:gd name="connsiteY21" fmla="*/ 94834 h 106624"/>
                <a:gd name="connsiteX22" fmla="*/ 65718 w 96372"/>
                <a:gd name="connsiteY22" fmla="*/ 103241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372" h="106624">
                  <a:moveTo>
                    <a:pt x="48289" y="84582"/>
                  </a:moveTo>
                  <a:cubicBezTo>
                    <a:pt x="38036" y="85402"/>
                    <a:pt x="32500" y="82326"/>
                    <a:pt x="32295" y="73714"/>
                  </a:cubicBezTo>
                  <a:cubicBezTo>
                    <a:pt x="32090" y="63872"/>
                    <a:pt x="40087" y="60181"/>
                    <a:pt x="52390" y="58541"/>
                  </a:cubicBezTo>
                  <a:cubicBezTo>
                    <a:pt x="57106" y="57926"/>
                    <a:pt x="61617" y="57311"/>
                    <a:pt x="65718" y="57106"/>
                  </a:cubicBezTo>
                  <a:lnTo>
                    <a:pt x="65718" y="77610"/>
                  </a:lnTo>
                  <a:cubicBezTo>
                    <a:pt x="61822" y="80891"/>
                    <a:pt x="54440" y="84172"/>
                    <a:pt x="48289" y="84582"/>
                  </a:cubicBezTo>
                  <a:moveTo>
                    <a:pt x="65513" y="103241"/>
                  </a:moveTo>
                  <a:lnTo>
                    <a:pt x="95450" y="103241"/>
                  </a:lnTo>
                  <a:lnTo>
                    <a:pt x="95450" y="35986"/>
                  </a:lnTo>
                  <a:cubicBezTo>
                    <a:pt x="95450" y="24093"/>
                    <a:pt x="91759" y="15276"/>
                    <a:pt x="83967" y="9945"/>
                  </a:cubicBezTo>
                  <a:cubicBezTo>
                    <a:pt x="76380" y="4409"/>
                    <a:pt x="64077" y="1538"/>
                    <a:pt x="46853" y="1538"/>
                  </a:cubicBezTo>
                  <a:cubicBezTo>
                    <a:pt x="40702" y="1538"/>
                    <a:pt x="21017" y="3383"/>
                    <a:pt x="9740" y="6459"/>
                  </a:cubicBezTo>
                  <a:lnTo>
                    <a:pt x="9740" y="30039"/>
                  </a:lnTo>
                  <a:lnTo>
                    <a:pt x="12610" y="30039"/>
                  </a:lnTo>
                  <a:cubicBezTo>
                    <a:pt x="20812" y="25528"/>
                    <a:pt x="30655" y="22453"/>
                    <a:pt x="41317" y="22248"/>
                  </a:cubicBezTo>
                  <a:cubicBezTo>
                    <a:pt x="48494" y="22248"/>
                    <a:pt x="55670" y="22863"/>
                    <a:pt x="59566" y="24708"/>
                  </a:cubicBezTo>
                  <a:cubicBezTo>
                    <a:pt x="65308" y="27784"/>
                    <a:pt x="65923" y="32295"/>
                    <a:pt x="65923" y="37831"/>
                  </a:cubicBezTo>
                  <a:lnTo>
                    <a:pt x="65923" y="38446"/>
                  </a:lnTo>
                  <a:cubicBezTo>
                    <a:pt x="57106" y="39061"/>
                    <a:pt x="48494" y="39882"/>
                    <a:pt x="40087" y="40907"/>
                  </a:cubicBezTo>
                  <a:cubicBezTo>
                    <a:pt x="12815" y="44598"/>
                    <a:pt x="1538" y="56285"/>
                    <a:pt x="1538" y="75150"/>
                  </a:cubicBezTo>
                  <a:cubicBezTo>
                    <a:pt x="1538" y="94014"/>
                    <a:pt x="15276" y="105497"/>
                    <a:pt x="33115" y="106112"/>
                  </a:cubicBezTo>
                  <a:cubicBezTo>
                    <a:pt x="47058" y="106727"/>
                    <a:pt x="56696" y="103241"/>
                    <a:pt x="65718" y="94834"/>
                  </a:cubicBezTo>
                  <a:lnTo>
                    <a:pt x="65718" y="103241"/>
                  </a:lnTo>
                  <a:close/>
                </a:path>
              </a:pathLst>
            </a:custGeom>
            <a:solidFill>
              <a:schemeClr val="tx1"/>
            </a:solidFill>
            <a:ln w="9525" cap="flat">
              <a:noFill/>
              <a:prstDash val="solid"/>
              <a:miter/>
            </a:ln>
          </p:spPr>
          <p:txBody>
            <a:bodyPr rtlCol="0" anchor="ctr"/>
            <a:lstStyle/>
            <a:p>
              <a:endParaRPr lang="en-US"/>
            </a:p>
          </p:txBody>
        </p:sp>
      </p:grpSp>
      <p:sp>
        <p:nvSpPr>
          <p:cNvPr id="4" name="Footer Placeholder 4">
            <a:extLst>
              <a:ext uri="{FF2B5EF4-FFF2-40B4-BE49-F238E27FC236}">
                <a16:creationId xmlns:a16="http://schemas.microsoft.com/office/drawing/2014/main" id="{4A8AC940-C00E-5A36-BCFF-7439370F0EC6}"/>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spTree>
    <p:extLst>
      <p:ext uri="{BB962C8B-B14F-4D97-AF65-F5344CB8AC3E}">
        <p14:creationId xmlns:p14="http://schemas.microsoft.com/office/powerpoint/2010/main" val="24793209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E655B366-E1A3-45B8-BCDE-16F226F02560}"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457200" y="1555968"/>
            <a:ext cx="7334250" cy="3631763"/>
          </a:xfrm>
          <a:prstGeom prst="rect">
            <a:avLst/>
          </a:prstGeom>
          <a:noFill/>
        </p:spPr>
        <p:txBody>
          <a:bodyPr wrap="square">
            <a:spAutoFit/>
          </a:bodyPr>
          <a:lstStyle/>
          <a:p>
            <a:pPr algn="l"/>
            <a:r>
              <a:rPr lang="en-US" sz="11500"/>
              <a:t>CONTENT</a:t>
            </a:r>
            <a:br>
              <a:rPr lang="en-US" sz="11500"/>
            </a:br>
            <a:r>
              <a:rPr lang="en-US" sz="11500"/>
              <a:t>LAYOUTS</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4550" y="1356284"/>
            <a:ext cx="4339771" cy="4031131"/>
          </a:xfrm>
          <a:prstGeom prst="rect">
            <a:avLst/>
          </a:prstGeom>
        </p:spPr>
      </p:pic>
    </p:spTree>
    <p:extLst>
      <p:ext uri="{BB962C8B-B14F-4D97-AF65-F5344CB8AC3E}">
        <p14:creationId xmlns:p14="http://schemas.microsoft.com/office/powerpoint/2010/main" val="15921426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1" y="457199"/>
            <a:ext cx="3509840" cy="1400175"/>
          </a:xfrm>
        </p:spPr>
        <p:txBody>
          <a:bodyPr anchor="b">
            <a:noAutofit/>
          </a:bodyPr>
          <a:lstStyle>
            <a:lvl1pPr>
              <a:defRPr sz="2800" baseline="0"/>
            </a:lvl1pPr>
          </a:lstStyle>
          <a:p>
            <a:r>
              <a:rPr lang="en-US"/>
              <a:t>Type short, insightful headline Here</a:t>
            </a:r>
          </a:p>
        </p:txBody>
      </p:sp>
      <p:sp>
        <p:nvSpPr>
          <p:cNvPr id="3" name="Content Placeholder 2"/>
          <p:cNvSpPr>
            <a:spLocks noGrp="1"/>
          </p:cNvSpPr>
          <p:nvPr>
            <p:ph idx="1"/>
          </p:nvPr>
        </p:nvSpPr>
        <p:spPr bwMode="gray">
          <a:xfrm>
            <a:off x="4110825" y="457201"/>
            <a:ext cx="7623975" cy="5275690"/>
          </a:xfrm>
        </p:spPr>
        <p:txBody>
          <a:bodyPr/>
          <a:lstStyle>
            <a:lvl1pPr>
              <a:defRPr sz="2400"/>
            </a:lvl1pPr>
            <a:lvl2pPr>
              <a:defRPr sz="2000"/>
            </a:lvl2pPr>
            <a:lvl3pPr>
              <a:defRPr sz="2000"/>
            </a:lvl3pPr>
            <a:lvl4pPr>
              <a:defRPr sz="2000"/>
            </a:lvl4pPr>
            <a:lvl5pPr>
              <a:defRPr sz="20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bwMode="gray">
          <a:xfrm>
            <a:off x="457201" y="1971674"/>
            <a:ext cx="3509840" cy="3761215"/>
          </a:xfrm>
        </p:spPr>
        <p:txBody>
          <a:bodyPr>
            <a:noAutofit/>
          </a:bodyPr>
          <a:lstStyle>
            <a:lvl1pPr marL="0" indent="0">
              <a:buNone/>
              <a:defRPr sz="2400" cap="none" baseline="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One line subhead, if needed, in sentence case</a:t>
            </a:r>
          </a:p>
        </p:txBody>
      </p:sp>
      <p:sp>
        <p:nvSpPr>
          <p:cNvPr id="5" name="Date Placeholder 4"/>
          <p:cNvSpPr>
            <a:spLocks noGrp="1"/>
          </p:cNvSpPr>
          <p:nvPr>
            <p:ph type="dt" sz="half" idx="10"/>
          </p:nvPr>
        </p:nvSpPr>
        <p:spPr bwMode="gray"/>
        <p:txBody>
          <a:bodyPr/>
          <a:lstStyle/>
          <a:p>
            <a:fld id="{465E6D80-1DCE-4B2C-83AE-6276236C57CC}" type="datetime1">
              <a:rPr lang="en-US" smtClean="0"/>
              <a:t>8/21/2025</a:t>
            </a:fld>
            <a:endParaRPr lang="en-US"/>
          </a:p>
        </p:txBody>
      </p:sp>
      <p:sp>
        <p:nvSpPr>
          <p:cNvPr id="7" name="Slide Number Placeholder 6"/>
          <p:cNvSpPr>
            <a:spLocks noGrp="1"/>
          </p:cNvSpPr>
          <p:nvPr>
            <p:ph type="sldNum" sz="quarter" idx="12"/>
          </p:nvPr>
        </p:nvSpPr>
        <p:spPr bwMode="gray">
          <a:xfrm>
            <a:off x="5718810" y="6487884"/>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46" name="Text Placeholder 45">
            <a:extLst>
              <a:ext uri="{FF2B5EF4-FFF2-40B4-BE49-F238E27FC236}">
                <a16:creationId xmlns:a16="http://schemas.microsoft.com/office/drawing/2014/main" id="{E5FED04F-B815-4259-9EA8-A0F4CC2B4B8D}"/>
              </a:ext>
            </a:extLst>
          </p:cNvPr>
          <p:cNvSpPr>
            <a:spLocks noGrp="1"/>
          </p:cNvSpPr>
          <p:nvPr>
            <p:ph type="body" sz="quarter" idx="15" hasCustomPrompt="1"/>
          </p:nvPr>
        </p:nvSpPr>
        <p:spPr bwMode="gray">
          <a:xfrm>
            <a:off x="457200" y="5797550"/>
            <a:ext cx="11277600"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6" name="TextBox 5">
            <a:extLst>
              <a:ext uri="{FF2B5EF4-FFF2-40B4-BE49-F238E27FC236}">
                <a16:creationId xmlns:a16="http://schemas.microsoft.com/office/drawing/2014/main" id="{F5D7DE25-D0CE-4947-8D1C-27C79C01C205}"/>
              </a:ext>
            </a:extLst>
          </p:cNvPr>
          <p:cNvSpPr txBox="1"/>
          <p:nvPr userDrawn="1"/>
        </p:nvSpPr>
        <p:spPr bwMode="gray">
          <a:xfrm>
            <a:off x="381000" y="-404414"/>
            <a:ext cx="6103337" cy="300082"/>
          </a:xfrm>
          <a:prstGeom prst="rect">
            <a:avLst/>
          </a:prstGeom>
          <a:noFill/>
        </p:spPr>
        <p:txBody>
          <a:bodyPr wrap="none" rtlCol="0">
            <a:spAutoFit/>
          </a:bodyPr>
          <a:lstStyle/>
          <a:p>
            <a:r>
              <a:rPr lang="en-US" sz="1350">
                <a:solidFill>
                  <a:schemeClr val="bg1">
                    <a:lumMod val="75000"/>
                  </a:schemeClr>
                </a:solidFill>
              </a:rPr>
              <a:t>PREFERRED TITLE, SUBHEAD, and CONTENT (TEXT, CHART, OR TABLE)</a:t>
            </a:r>
          </a:p>
        </p:txBody>
      </p:sp>
      <p:sp>
        <p:nvSpPr>
          <p:cNvPr id="9" name="Footer Placeholder 4">
            <a:extLst>
              <a:ext uri="{FF2B5EF4-FFF2-40B4-BE49-F238E27FC236}">
                <a16:creationId xmlns:a16="http://schemas.microsoft.com/office/drawing/2014/main" id="{A283830C-3F0F-5B59-69E8-721ADCA83466}"/>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8115E9B3-72D2-8967-9D0A-11616CAD09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220399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0" y="457202"/>
            <a:ext cx="11277600" cy="590105"/>
          </a:xfrm>
        </p:spPr>
        <p:txBody>
          <a:bodyPr/>
          <a:lstStyle>
            <a:lvl1pPr algn="l">
              <a:defRPr baseline="0"/>
            </a:lvl1pPr>
          </a:lstStyle>
          <a:p>
            <a:r>
              <a:rPr lang="en-US"/>
              <a:t>Type insightful headline for this slide</a:t>
            </a:r>
          </a:p>
        </p:txBody>
      </p:sp>
      <p:sp>
        <p:nvSpPr>
          <p:cNvPr id="3" name="Content Placeholder 2"/>
          <p:cNvSpPr>
            <a:spLocks noGrp="1"/>
          </p:cNvSpPr>
          <p:nvPr>
            <p:ph idx="1"/>
          </p:nvPr>
        </p:nvSpPr>
        <p:spPr bwMode="gray">
          <a:xfrm>
            <a:off x="457200" y="1971675"/>
            <a:ext cx="11277600" cy="374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248D7FC1-2391-49ED-98FF-DD5C11DF2FC5}"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457200" y="1112685"/>
            <a:ext cx="11277599" cy="744690"/>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8" name="TextBox 7"/>
          <p:cNvSpPr txBox="1"/>
          <p:nvPr/>
        </p:nvSpPr>
        <p:spPr bwMode="gray">
          <a:xfrm>
            <a:off x="381000" y="-404414"/>
            <a:ext cx="4852932"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and CONTENT (TEXT, CHART or TABLE</a:t>
            </a:r>
            <a:endParaRPr lang="en-US" sz="1350">
              <a:solidFill>
                <a:schemeClr val="bg1">
                  <a:lumMod val="75000"/>
                </a:schemeClr>
              </a:solidFill>
            </a:endParaRPr>
          </a:p>
        </p:txBody>
      </p:sp>
      <p:sp>
        <p:nvSpPr>
          <p:cNvPr id="44" name="Text Placeholder 43">
            <a:extLst>
              <a:ext uri="{FF2B5EF4-FFF2-40B4-BE49-F238E27FC236}">
                <a16:creationId xmlns:a16="http://schemas.microsoft.com/office/drawing/2014/main" id="{939D5EF0-967A-44E1-A4C7-C6E1A05E5ACA}"/>
              </a:ext>
            </a:extLst>
          </p:cNvPr>
          <p:cNvSpPr>
            <a:spLocks noGrp="1"/>
          </p:cNvSpPr>
          <p:nvPr>
            <p:ph type="body" sz="quarter" idx="15" hasCustomPrompt="1"/>
          </p:nvPr>
        </p:nvSpPr>
        <p:spPr bwMode="gray">
          <a:xfrm>
            <a:off x="457200" y="5797550"/>
            <a:ext cx="11277600"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5" name="Footer Placeholder 4">
            <a:extLst>
              <a:ext uri="{FF2B5EF4-FFF2-40B4-BE49-F238E27FC236}">
                <a16:creationId xmlns:a16="http://schemas.microsoft.com/office/drawing/2014/main" id="{EEFAE491-BC91-D101-5F45-A9DDC643C8CA}"/>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70D84C90-EAAD-E6A4-FA59-C74E08B48E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33632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0" y="457202"/>
            <a:ext cx="11277600" cy="590105"/>
          </a:xfrm>
        </p:spPr>
        <p:txBody>
          <a:bodyPr/>
          <a:lstStyle>
            <a:lvl1pPr>
              <a:defRPr sz="2800"/>
            </a:lvl1pPr>
          </a:lstStyle>
          <a:p>
            <a:r>
              <a:rPr lang="en-US"/>
              <a:t>Type insightful headline for this slide</a:t>
            </a:r>
          </a:p>
        </p:txBody>
      </p:sp>
      <p:sp>
        <p:nvSpPr>
          <p:cNvPr id="3" name="Content Placeholder 2"/>
          <p:cNvSpPr>
            <a:spLocks noGrp="1"/>
          </p:cNvSpPr>
          <p:nvPr>
            <p:ph sz="half" idx="1"/>
          </p:nvPr>
        </p:nvSpPr>
        <p:spPr bwMode="gray">
          <a:xfrm>
            <a:off x="474346" y="1971646"/>
            <a:ext cx="5545456" cy="3743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bwMode="gray">
          <a:xfrm>
            <a:off x="6096000" y="1971675"/>
            <a:ext cx="5638800" cy="3743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bwMode="gray"/>
        <p:txBody>
          <a:bodyPr/>
          <a:lstStyle/>
          <a:p>
            <a:fld id="{95F40754-C725-4F36-87D0-D6A493BAE85D}" type="datetime1">
              <a:rPr lang="en-US" smtClean="0"/>
              <a:t>8/21/2025</a:t>
            </a:fld>
            <a:endParaRPr lang="en-US"/>
          </a:p>
        </p:txBody>
      </p:sp>
      <p:sp>
        <p:nvSpPr>
          <p:cNvPr id="7" name="Slide Number Placeholder 6"/>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8" name="Subtitle 2"/>
          <p:cNvSpPr>
            <a:spLocks noGrp="1"/>
          </p:cNvSpPr>
          <p:nvPr>
            <p:ph type="subTitle" idx="13" hasCustomPrompt="1"/>
          </p:nvPr>
        </p:nvSpPr>
        <p:spPr bwMode="gray">
          <a:xfrm>
            <a:off x="474346" y="1112686"/>
            <a:ext cx="5545456" cy="744689"/>
          </a:xfrm>
        </p:spPr>
        <p:txBody>
          <a:bodyPr anchor="b">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header here | be succinct</a:t>
            </a:r>
          </a:p>
        </p:txBody>
      </p:sp>
      <p:sp>
        <p:nvSpPr>
          <p:cNvPr id="13" name="Text Placeholder 12"/>
          <p:cNvSpPr>
            <a:spLocks noGrp="1"/>
          </p:cNvSpPr>
          <p:nvPr>
            <p:ph type="body" sz="quarter" idx="14" hasCustomPrompt="1"/>
          </p:nvPr>
        </p:nvSpPr>
        <p:spPr bwMode="gray">
          <a:xfrm>
            <a:off x="6096000" y="1112686"/>
            <a:ext cx="5638800" cy="744689"/>
          </a:xfrm>
        </p:spPr>
        <p:txBody>
          <a:bodyPr anchor="b">
            <a:noAutofit/>
          </a:bodyPr>
          <a:lstStyle>
            <a:lvl1pPr marL="0" indent="0">
              <a:buNone/>
              <a:defRPr sz="2400" cap="none" baseline="0">
                <a:solidFill>
                  <a:schemeClr val="tx1"/>
                </a:solidFill>
              </a:defRPr>
            </a:lvl1pPr>
          </a:lstStyle>
          <a:p>
            <a:r>
              <a:rPr lang="en-US"/>
              <a:t>Type header here | be succinct</a:t>
            </a:r>
          </a:p>
        </p:txBody>
      </p:sp>
      <p:sp>
        <p:nvSpPr>
          <p:cNvPr id="14" name="TextBox 13"/>
          <p:cNvSpPr txBox="1"/>
          <p:nvPr/>
        </p:nvSpPr>
        <p:spPr bwMode="gray">
          <a:xfrm>
            <a:off x="381002" y="-404414"/>
            <a:ext cx="3490251"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2 SUBHEAD, 2 CHART or 2 TABLE</a:t>
            </a:r>
            <a:endParaRPr lang="en-US" sz="1350">
              <a:solidFill>
                <a:schemeClr val="bg1">
                  <a:lumMod val="75000"/>
                </a:schemeClr>
              </a:solidFill>
            </a:endParaRPr>
          </a:p>
        </p:txBody>
      </p:sp>
      <p:sp>
        <p:nvSpPr>
          <p:cNvPr id="46" name="Text Placeholder 45">
            <a:extLst>
              <a:ext uri="{FF2B5EF4-FFF2-40B4-BE49-F238E27FC236}">
                <a16:creationId xmlns:a16="http://schemas.microsoft.com/office/drawing/2014/main" id="{96A49AD7-7762-403A-BB65-F48D96EAEECC}"/>
              </a:ext>
            </a:extLst>
          </p:cNvPr>
          <p:cNvSpPr>
            <a:spLocks noGrp="1"/>
          </p:cNvSpPr>
          <p:nvPr>
            <p:ph type="body" sz="quarter" idx="15" hasCustomPrompt="1"/>
          </p:nvPr>
        </p:nvSpPr>
        <p:spPr bwMode="gray">
          <a:xfrm>
            <a:off x="457200" y="5797550"/>
            <a:ext cx="11277600"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9" name="TextBox 8">
            <a:extLst>
              <a:ext uri="{FF2B5EF4-FFF2-40B4-BE49-F238E27FC236}">
                <a16:creationId xmlns:a16="http://schemas.microsoft.com/office/drawing/2014/main" id="{7CB40A46-CB28-24FA-0E96-0FFB67BF35AA}"/>
              </a:ext>
            </a:extLst>
          </p:cNvPr>
          <p:cNvSpPr txBox="1"/>
          <p:nvPr userDrawn="1"/>
        </p:nvSpPr>
        <p:spPr bwMode="gray">
          <a:xfrm>
            <a:off x="381002" y="-404414"/>
            <a:ext cx="3490251"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2 SUBHEAD, 2 CHART or 2 TABLE</a:t>
            </a:r>
            <a:endParaRPr lang="en-US" sz="1350">
              <a:solidFill>
                <a:schemeClr val="bg1">
                  <a:lumMod val="75000"/>
                </a:schemeClr>
              </a:solidFill>
            </a:endParaRPr>
          </a:p>
        </p:txBody>
      </p:sp>
      <p:sp>
        <p:nvSpPr>
          <p:cNvPr id="6" name="Footer Placeholder 4">
            <a:extLst>
              <a:ext uri="{FF2B5EF4-FFF2-40B4-BE49-F238E27FC236}">
                <a16:creationId xmlns:a16="http://schemas.microsoft.com/office/drawing/2014/main" id="{00BB5AC0-E33D-D2F7-1B35-6B12CFC8A426}"/>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10" name="Graphic 9">
            <a:extLst>
              <a:ext uri="{FF2B5EF4-FFF2-40B4-BE49-F238E27FC236}">
                <a16:creationId xmlns:a16="http://schemas.microsoft.com/office/drawing/2014/main" id="{40EC4F0F-E2C9-D009-1D3A-5998D65880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355935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mp;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0" y="457202"/>
            <a:ext cx="11277599" cy="590105"/>
          </a:xfrm>
        </p:spPr>
        <p:txBody>
          <a:bodyPr/>
          <a:lstStyle/>
          <a:p>
            <a:r>
              <a:rPr lang="en-US"/>
              <a:t>Type insightful headline for this slide</a:t>
            </a:r>
          </a:p>
        </p:txBody>
      </p:sp>
      <p:sp>
        <p:nvSpPr>
          <p:cNvPr id="3" name="Date Placeholder 2"/>
          <p:cNvSpPr>
            <a:spLocks noGrp="1"/>
          </p:cNvSpPr>
          <p:nvPr>
            <p:ph type="dt" sz="half" idx="10"/>
          </p:nvPr>
        </p:nvSpPr>
        <p:spPr bwMode="gray"/>
        <p:txBody>
          <a:bodyPr/>
          <a:lstStyle/>
          <a:p>
            <a:fld id="{6D12A7AA-9079-4FDC-81C5-78B6E3D8BB8A}" type="datetime1">
              <a:rPr lang="en-US" smtClean="0"/>
              <a:t>8/21/2025</a:t>
            </a:fld>
            <a:endParaRPr lang="en-US"/>
          </a:p>
        </p:txBody>
      </p:sp>
      <p:sp>
        <p:nvSpPr>
          <p:cNvPr id="5" name="Slide Number Placeholder 4"/>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6" name="Subtitle 2"/>
          <p:cNvSpPr>
            <a:spLocks noGrp="1"/>
          </p:cNvSpPr>
          <p:nvPr>
            <p:ph type="subTitle" idx="13" hasCustomPrompt="1"/>
          </p:nvPr>
        </p:nvSpPr>
        <p:spPr bwMode="gray">
          <a:xfrm>
            <a:off x="457200" y="1112685"/>
            <a:ext cx="11277600" cy="744690"/>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7" name="TextBox 6"/>
          <p:cNvSpPr txBox="1"/>
          <p:nvPr/>
        </p:nvSpPr>
        <p:spPr bwMode="gray">
          <a:xfrm>
            <a:off x="381000" y="-404414"/>
            <a:ext cx="2210862"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&amp; SUBHEAD ONLY</a:t>
            </a:r>
            <a:endParaRPr lang="en-US" sz="1350">
              <a:solidFill>
                <a:schemeClr val="bg1">
                  <a:lumMod val="75000"/>
                </a:schemeClr>
              </a:solidFill>
            </a:endParaRPr>
          </a:p>
        </p:txBody>
      </p:sp>
      <p:sp>
        <p:nvSpPr>
          <p:cNvPr id="43" name="Text Placeholder 42">
            <a:extLst>
              <a:ext uri="{FF2B5EF4-FFF2-40B4-BE49-F238E27FC236}">
                <a16:creationId xmlns:a16="http://schemas.microsoft.com/office/drawing/2014/main" id="{E164D354-91DD-4B87-A84F-9D8552528CD8}"/>
              </a:ext>
            </a:extLst>
          </p:cNvPr>
          <p:cNvSpPr>
            <a:spLocks noGrp="1"/>
          </p:cNvSpPr>
          <p:nvPr>
            <p:ph type="body" sz="quarter" idx="15" hasCustomPrompt="1"/>
          </p:nvPr>
        </p:nvSpPr>
        <p:spPr bwMode="gray">
          <a:xfrm>
            <a:off x="484096" y="5797550"/>
            <a:ext cx="11250703" cy="387350"/>
          </a:xfrm>
          <a:prstGeom prst="rect">
            <a:avLst/>
          </a:prstGeom>
        </p:spPr>
        <p:txBody>
          <a:bodyPr wrap="square">
            <a:noAutofit/>
          </a:bodyPr>
          <a:lstStyle>
            <a:lvl1pPr marL="0" indent="0" algn="l">
              <a:lnSpc>
                <a:spcPct val="80000"/>
              </a:lnSpc>
              <a:spcBef>
                <a:spcPts val="225"/>
              </a:spcBef>
              <a:spcAft>
                <a:spcPts val="225"/>
              </a:spcAft>
              <a:buNone/>
              <a:defRPr sz="800" baseline="0"/>
            </a:lvl1pPr>
          </a:lstStyle>
          <a:p>
            <a:pPr lvl="0"/>
            <a:r>
              <a:rPr lang="en-US"/>
              <a:t>Type source information here</a:t>
            </a:r>
          </a:p>
        </p:txBody>
      </p:sp>
      <p:sp>
        <p:nvSpPr>
          <p:cNvPr id="8" name="TextBox 7">
            <a:extLst>
              <a:ext uri="{FF2B5EF4-FFF2-40B4-BE49-F238E27FC236}">
                <a16:creationId xmlns:a16="http://schemas.microsoft.com/office/drawing/2014/main" id="{D019D072-7203-CC20-91FD-684F01A7402D}"/>
              </a:ext>
            </a:extLst>
          </p:cNvPr>
          <p:cNvSpPr txBox="1"/>
          <p:nvPr userDrawn="1"/>
        </p:nvSpPr>
        <p:spPr bwMode="gray">
          <a:xfrm>
            <a:off x="381000" y="-404414"/>
            <a:ext cx="2210862"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&amp; SUBHEAD ONLY</a:t>
            </a:r>
            <a:endParaRPr lang="en-US" sz="1350">
              <a:solidFill>
                <a:schemeClr val="bg1">
                  <a:lumMod val="75000"/>
                </a:schemeClr>
              </a:solidFill>
            </a:endParaRPr>
          </a:p>
        </p:txBody>
      </p:sp>
      <p:sp>
        <p:nvSpPr>
          <p:cNvPr id="10" name="Footer Placeholder 4">
            <a:extLst>
              <a:ext uri="{FF2B5EF4-FFF2-40B4-BE49-F238E27FC236}">
                <a16:creationId xmlns:a16="http://schemas.microsoft.com/office/drawing/2014/main" id="{7BED990D-2364-BD63-31F2-1C95651AA5D4}"/>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4" name="Graphic 3">
            <a:extLst>
              <a:ext uri="{FF2B5EF4-FFF2-40B4-BE49-F238E27FC236}">
                <a16:creationId xmlns:a16="http://schemas.microsoft.com/office/drawing/2014/main" id="{51B0B703-5BFB-B334-18BD-F72D5D3DB2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204335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icture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32475E32-7799-4558-8EC3-532D4AEC42A1}"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495300" y="1555968"/>
            <a:ext cx="7046686" cy="3631763"/>
          </a:xfrm>
          <a:prstGeom prst="rect">
            <a:avLst/>
          </a:prstGeom>
          <a:noFill/>
        </p:spPr>
        <p:txBody>
          <a:bodyPr wrap="square">
            <a:spAutoFit/>
          </a:bodyPr>
          <a:lstStyle/>
          <a:p>
            <a:pPr algn="l"/>
            <a:r>
              <a:rPr lang="en-US" sz="11500"/>
              <a:t>PICTURELAYOUTS</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4550" y="1356284"/>
            <a:ext cx="4339771" cy="4031131"/>
          </a:xfrm>
          <a:prstGeom prst="rect">
            <a:avLst/>
          </a:prstGeom>
        </p:spPr>
      </p:pic>
    </p:spTree>
    <p:extLst>
      <p:ext uri="{BB962C8B-B14F-4D97-AF65-F5344CB8AC3E}">
        <p14:creationId xmlns:p14="http://schemas.microsoft.com/office/powerpoint/2010/main" val="11962265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1" y="457199"/>
            <a:ext cx="3509840" cy="1400175"/>
          </a:xfrm>
        </p:spPr>
        <p:txBody>
          <a:bodyPr anchor="b">
            <a:noAutofit/>
          </a:bodyPr>
          <a:lstStyle>
            <a:lvl1pPr>
              <a:defRPr sz="2800"/>
            </a:lvl1pPr>
          </a:lstStyle>
          <a:p>
            <a:r>
              <a:rPr lang="en-US"/>
              <a:t>Type short headline here</a:t>
            </a:r>
          </a:p>
        </p:txBody>
      </p:sp>
      <p:sp>
        <p:nvSpPr>
          <p:cNvPr id="3" name="Picture Placeholder 2"/>
          <p:cNvSpPr>
            <a:spLocks noGrp="1"/>
          </p:cNvSpPr>
          <p:nvPr>
            <p:ph type="pic" idx="1"/>
          </p:nvPr>
        </p:nvSpPr>
        <p:spPr bwMode="gray">
          <a:xfrm>
            <a:off x="4110825" y="457201"/>
            <a:ext cx="7623975" cy="5275690"/>
          </a:xfrm>
          <a:solidFill>
            <a:schemeClr val="bg1">
              <a:lumMod val="90000"/>
            </a:schemeClr>
          </a:solidFill>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hasCustomPrompt="1"/>
          </p:nvPr>
        </p:nvSpPr>
        <p:spPr bwMode="gray">
          <a:xfrm>
            <a:off x="457201" y="1971674"/>
            <a:ext cx="3509840" cy="3761215"/>
          </a:xfrm>
        </p:spPr>
        <p:txBody>
          <a:bodyPr/>
          <a:lstStyle>
            <a:lvl1pPr marL="0" indent="0">
              <a:buNone/>
              <a:defRPr sz="24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One line subhead, if needed, in sentence case</a:t>
            </a:r>
          </a:p>
        </p:txBody>
      </p:sp>
      <p:sp>
        <p:nvSpPr>
          <p:cNvPr id="5" name="Date Placeholder 4"/>
          <p:cNvSpPr>
            <a:spLocks noGrp="1"/>
          </p:cNvSpPr>
          <p:nvPr>
            <p:ph type="dt" sz="half" idx="10"/>
          </p:nvPr>
        </p:nvSpPr>
        <p:spPr bwMode="gray"/>
        <p:txBody>
          <a:bodyPr/>
          <a:lstStyle/>
          <a:p>
            <a:fld id="{ED037694-17F0-4E20-A038-EEE99CD492BB}" type="datetime1">
              <a:rPr lang="en-US" smtClean="0"/>
              <a:t>8/21/2025</a:t>
            </a:fld>
            <a:endParaRPr lang="en-US"/>
          </a:p>
        </p:txBody>
      </p:sp>
      <p:sp>
        <p:nvSpPr>
          <p:cNvPr id="7" name="Slide Number Placeholder 6"/>
          <p:cNvSpPr>
            <a:spLocks noGrp="1"/>
          </p:cNvSpPr>
          <p:nvPr>
            <p:ph type="sldNum" sz="quarter" idx="12"/>
          </p:nvPr>
        </p:nvSpPr>
        <p:spPr bwMode="gray">
          <a:xfrm>
            <a:off x="5718810" y="6487884"/>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46" name="Text Placeholder 45">
            <a:extLst>
              <a:ext uri="{FF2B5EF4-FFF2-40B4-BE49-F238E27FC236}">
                <a16:creationId xmlns:a16="http://schemas.microsoft.com/office/drawing/2014/main" id="{85402EC3-6739-433C-930C-27B843784013}"/>
              </a:ext>
            </a:extLst>
          </p:cNvPr>
          <p:cNvSpPr>
            <a:spLocks noGrp="1"/>
          </p:cNvSpPr>
          <p:nvPr>
            <p:ph type="body" sz="quarter" idx="15" hasCustomPrompt="1"/>
          </p:nvPr>
        </p:nvSpPr>
        <p:spPr bwMode="gray">
          <a:xfrm>
            <a:off x="457200" y="5797550"/>
            <a:ext cx="11277599"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6" name="TextBox 5">
            <a:extLst>
              <a:ext uri="{FF2B5EF4-FFF2-40B4-BE49-F238E27FC236}">
                <a16:creationId xmlns:a16="http://schemas.microsoft.com/office/drawing/2014/main" id="{1802CD24-4B52-88E3-5E27-C3AC7BB2BEF8}"/>
              </a:ext>
            </a:extLst>
          </p:cNvPr>
          <p:cNvSpPr txBox="1"/>
          <p:nvPr userDrawn="1"/>
        </p:nvSpPr>
        <p:spPr bwMode="gray">
          <a:xfrm>
            <a:off x="381000" y="-404414"/>
            <a:ext cx="3458126"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and RT 2/3 PICTURE</a:t>
            </a:r>
            <a:endParaRPr lang="en-US" sz="1350">
              <a:solidFill>
                <a:schemeClr val="bg1">
                  <a:lumMod val="75000"/>
                </a:schemeClr>
              </a:solidFill>
            </a:endParaRPr>
          </a:p>
        </p:txBody>
      </p:sp>
      <p:sp>
        <p:nvSpPr>
          <p:cNvPr id="9" name="Footer Placeholder 4">
            <a:extLst>
              <a:ext uri="{FF2B5EF4-FFF2-40B4-BE49-F238E27FC236}">
                <a16:creationId xmlns:a16="http://schemas.microsoft.com/office/drawing/2014/main" id="{D0509665-E6B9-A43C-AFC7-49EA18ADC636}"/>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10C9932C-F1BA-518E-695E-6336F05D00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171321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UE BANNER - LOGO ONLY">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invGray"/>
        <p:txBody>
          <a:bodyPr/>
          <a:lstStyle/>
          <a:p>
            <a:fld id="{AE2DDEB7-3263-48FF-86BE-F89E4449DBF7}" type="datetime1">
              <a:rPr lang="en-US" smtClean="0"/>
              <a:t>8/21/2025</a:t>
            </a:fld>
            <a:endParaRPr lang="en-US"/>
          </a:p>
        </p:txBody>
      </p:sp>
      <p:sp>
        <p:nvSpPr>
          <p:cNvPr id="6" name="Slide Number Placeholder 5"/>
          <p:cNvSpPr>
            <a:spLocks noGrp="1"/>
          </p:cNvSpPr>
          <p:nvPr>
            <p:ph type="sldNum" sz="quarter" idx="12"/>
          </p:nvPr>
        </p:nvSpPr>
        <p:spPr bwMode="invGray">
          <a:xfrm>
            <a:off x="10980420" y="7197420"/>
            <a:ext cx="754380" cy="194743"/>
          </a:xfrm>
        </p:spPr>
        <p:txBody>
          <a:bodyPr/>
          <a:lstStyle/>
          <a:p>
            <a:fld id="{710079E8-2902-4896-88E7-CC5A0D35033D}" type="slidenum">
              <a:rPr lang="en-US" smtClean="0"/>
              <a:t>‹#›</a:t>
            </a:fld>
            <a:endParaRPr lang="en-US"/>
          </a:p>
        </p:txBody>
      </p:sp>
      <p:sp>
        <p:nvSpPr>
          <p:cNvPr id="7" name="TextBox 6"/>
          <p:cNvSpPr txBox="1"/>
          <p:nvPr/>
        </p:nvSpPr>
        <p:spPr bwMode="invGray">
          <a:xfrm>
            <a:off x="381000" y="-404414"/>
            <a:ext cx="4474430" cy="300082"/>
          </a:xfrm>
          <a:prstGeom prst="rect">
            <a:avLst/>
          </a:prstGeom>
          <a:noFill/>
        </p:spPr>
        <p:txBody>
          <a:bodyPr wrap="none" rtlCol="0">
            <a:spAutoFit/>
          </a:bodyPr>
          <a:lstStyle/>
          <a:p>
            <a:r>
              <a:rPr lang="en-US" sz="1350">
                <a:solidFill>
                  <a:schemeClr val="tx1">
                    <a:lumMod val="60000"/>
                    <a:lumOff val="40000"/>
                  </a:schemeClr>
                </a:solidFill>
              </a:rPr>
              <a:t>BANNER – LOGO ONLY – FIRST OR CLOSING SLIDE</a:t>
            </a:r>
          </a:p>
        </p:txBody>
      </p:sp>
      <p:grpSp>
        <p:nvGrpSpPr>
          <p:cNvPr id="51" name="Graphic 33">
            <a:extLst>
              <a:ext uri="{FF2B5EF4-FFF2-40B4-BE49-F238E27FC236}">
                <a16:creationId xmlns:a16="http://schemas.microsoft.com/office/drawing/2014/main" id="{170C86E2-3A6B-43F2-B94D-78A874E3779A}"/>
              </a:ext>
            </a:extLst>
          </p:cNvPr>
          <p:cNvGrpSpPr/>
          <p:nvPr userDrawn="1"/>
        </p:nvGrpSpPr>
        <p:grpSpPr>
          <a:xfrm>
            <a:off x="4360916" y="2362200"/>
            <a:ext cx="3408199" cy="2095500"/>
            <a:chOff x="3378105" y="2334557"/>
            <a:chExt cx="2437206" cy="1501339"/>
          </a:xfrm>
        </p:grpSpPr>
        <p:sp>
          <p:nvSpPr>
            <p:cNvPr id="52" name="Freeform: Shape 51">
              <a:extLst>
                <a:ext uri="{FF2B5EF4-FFF2-40B4-BE49-F238E27FC236}">
                  <a16:creationId xmlns:a16="http://schemas.microsoft.com/office/drawing/2014/main" id="{7A609A80-2F35-4E68-87CD-430C8A670F4B}"/>
                </a:ext>
              </a:extLst>
            </p:cNvPr>
            <p:cNvSpPr/>
            <p:nvPr/>
          </p:nvSpPr>
          <p:spPr>
            <a:xfrm>
              <a:off x="4601005" y="2714403"/>
              <a:ext cx="180470" cy="189064"/>
            </a:xfrm>
            <a:custGeom>
              <a:avLst/>
              <a:gdLst>
                <a:gd name="connsiteX0" fmla="*/ 154259 w 180470"/>
                <a:gd name="connsiteY0" fmla="*/ 16758 h 189063"/>
                <a:gd name="connsiteX1" fmla="*/ 98399 w 180470"/>
                <a:gd name="connsiteY1" fmla="*/ 6445 h 189063"/>
                <a:gd name="connsiteX2" fmla="*/ 6445 w 180470"/>
                <a:gd name="connsiteY2" fmla="*/ 6445 h 189063"/>
                <a:gd name="connsiteX3" fmla="*/ 6445 w 180470"/>
                <a:gd name="connsiteY3" fmla="*/ 184337 h 189063"/>
                <a:gd name="connsiteX4" fmla="*/ 59727 w 180470"/>
                <a:gd name="connsiteY4" fmla="*/ 184337 h 189063"/>
                <a:gd name="connsiteX5" fmla="*/ 59727 w 180470"/>
                <a:gd name="connsiteY5" fmla="*/ 125899 h 189063"/>
                <a:gd name="connsiteX6" fmla="*/ 96680 w 180470"/>
                <a:gd name="connsiteY6" fmla="*/ 125899 h 189063"/>
                <a:gd name="connsiteX7" fmla="*/ 153400 w 180470"/>
                <a:gd name="connsiteY7" fmla="*/ 114727 h 189063"/>
                <a:gd name="connsiteX8" fmla="*/ 181759 w 180470"/>
                <a:gd name="connsiteY8" fmla="*/ 62305 h 189063"/>
                <a:gd name="connsiteX9" fmla="*/ 154259 w 180470"/>
                <a:gd name="connsiteY9" fmla="*/ 16758 h 189063"/>
                <a:gd name="connsiteX10" fmla="*/ 113009 w 180470"/>
                <a:gd name="connsiteY10" fmla="*/ 88087 h 189063"/>
                <a:gd name="connsiteX11" fmla="*/ 87227 w 180470"/>
                <a:gd name="connsiteY11" fmla="*/ 92384 h 189063"/>
                <a:gd name="connsiteX12" fmla="*/ 60586 w 180470"/>
                <a:gd name="connsiteY12" fmla="*/ 92384 h 189063"/>
                <a:gd name="connsiteX13" fmla="*/ 60586 w 180470"/>
                <a:gd name="connsiteY13" fmla="*/ 39102 h 189063"/>
                <a:gd name="connsiteX14" fmla="*/ 87227 w 180470"/>
                <a:gd name="connsiteY14" fmla="*/ 39102 h 189063"/>
                <a:gd name="connsiteX15" fmla="*/ 113009 w 180470"/>
                <a:gd name="connsiteY15" fmla="*/ 42539 h 189063"/>
                <a:gd name="connsiteX16" fmla="*/ 127618 w 180470"/>
                <a:gd name="connsiteY16" fmla="*/ 64883 h 189063"/>
                <a:gd name="connsiteX17" fmla="*/ 113009 w 180470"/>
                <a:gd name="connsiteY17" fmla="*/ 88087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470" h="189063">
                  <a:moveTo>
                    <a:pt x="154259" y="16758"/>
                  </a:moveTo>
                  <a:cubicBezTo>
                    <a:pt x="139650" y="8164"/>
                    <a:pt x="120743" y="6445"/>
                    <a:pt x="98399" y="6445"/>
                  </a:cubicBezTo>
                  <a:lnTo>
                    <a:pt x="6445" y="6445"/>
                  </a:lnTo>
                  <a:lnTo>
                    <a:pt x="6445" y="184337"/>
                  </a:lnTo>
                  <a:lnTo>
                    <a:pt x="59727" y="184337"/>
                  </a:lnTo>
                  <a:lnTo>
                    <a:pt x="59727" y="125899"/>
                  </a:lnTo>
                  <a:lnTo>
                    <a:pt x="96680" y="125899"/>
                  </a:lnTo>
                  <a:cubicBezTo>
                    <a:pt x="117306" y="125899"/>
                    <a:pt x="137071" y="123321"/>
                    <a:pt x="153400" y="114727"/>
                  </a:cubicBezTo>
                  <a:cubicBezTo>
                    <a:pt x="172306" y="104415"/>
                    <a:pt x="181759" y="88087"/>
                    <a:pt x="181759" y="62305"/>
                  </a:cubicBezTo>
                  <a:cubicBezTo>
                    <a:pt x="182619" y="39961"/>
                    <a:pt x="173165" y="27071"/>
                    <a:pt x="154259" y="16758"/>
                  </a:cubicBezTo>
                  <a:moveTo>
                    <a:pt x="113009" y="88087"/>
                  </a:moveTo>
                  <a:cubicBezTo>
                    <a:pt x="106134" y="91524"/>
                    <a:pt x="95821" y="92384"/>
                    <a:pt x="87227" y="92384"/>
                  </a:cubicBezTo>
                  <a:lnTo>
                    <a:pt x="60586" y="92384"/>
                  </a:lnTo>
                  <a:lnTo>
                    <a:pt x="60586" y="39102"/>
                  </a:lnTo>
                  <a:lnTo>
                    <a:pt x="87227" y="39102"/>
                  </a:lnTo>
                  <a:cubicBezTo>
                    <a:pt x="96680" y="39102"/>
                    <a:pt x="106134" y="39102"/>
                    <a:pt x="113009" y="42539"/>
                  </a:cubicBezTo>
                  <a:cubicBezTo>
                    <a:pt x="120743" y="45977"/>
                    <a:pt x="127618" y="51993"/>
                    <a:pt x="127618" y="64883"/>
                  </a:cubicBezTo>
                  <a:cubicBezTo>
                    <a:pt x="127618" y="78633"/>
                    <a:pt x="120743" y="84649"/>
                    <a:pt x="113009" y="88087"/>
                  </a:cubicBezTo>
                </a:path>
              </a:pathLst>
            </a:custGeom>
            <a:solidFill>
              <a:schemeClr val="tx1"/>
            </a:solid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E9DCC631-B1AD-4A79-8C95-1D4437D1E43D}"/>
                </a:ext>
              </a:extLst>
            </p:cNvPr>
            <p:cNvSpPr/>
            <p:nvPr/>
          </p:nvSpPr>
          <p:spPr>
            <a:xfrm>
              <a:off x="4379284" y="2709247"/>
              <a:ext cx="206252" cy="197658"/>
            </a:xfrm>
            <a:custGeom>
              <a:avLst/>
              <a:gdLst>
                <a:gd name="connsiteX0" fmla="*/ 203244 w 206251"/>
                <a:gd name="connsiteY0" fmla="*/ 179181 h 197657"/>
                <a:gd name="connsiteX1" fmla="*/ 119884 w 206251"/>
                <a:gd name="connsiteY1" fmla="*/ 192931 h 197657"/>
                <a:gd name="connsiteX2" fmla="*/ 6445 w 206251"/>
                <a:gd name="connsiteY2" fmla="*/ 100977 h 197657"/>
                <a:gd name="connsiteX3" fmla="*/ 121602 w 206251"/>
                <a:gd name="connsiteY3" fmla="*/ 6445 h 197657"/>
                <a:gd name="connsiteX4" fmla="*/ 202384 w 206251"/>
                <a:gd name="connsiteY4" fmla="*/ 21914 h 197657"/>
                <a:gd name="connsiteX5" fmla="*/ 202384 w 206251"/>
                <a:gd name="connsiteY5" fmla="*/ 64024 h 197657"/>
                <a:gd name="connsiteX6" fmla="*/ 196369 w 206251"/>
                <a:gd name="connsiteY6" fmla="*/ 64024 h 197657"/>
                <a:gd name="connsiteX7" fmla="*/ 128478 w 206251"/>
                <a:gd name="connsiteY7" fmla="*/ 39961 h 197657"/>
                <a:gd name="connsiteX8" fmla="*/ 63165 w 206251"/>
                <a:gd name="connsiteY8" fmla="*/ 98399 h 197657"/>
                <a:gd name="connsiteX9" fmla="*/ 130196 w 206251"/>
                <a:gd name="connsiteY9" fmla="*/ 157697 h 197657"/>
                <a:gd name="connsiteX10" fmla="*/ 149103 w 206251"/>
                <a:gd name="connsiteY10" fmla="*/ 155118 h 197657"/>
                <a:gd name="connsiteX11" fmla="*/ 149103 w 206251"/>
                <a:gd name="connsiteY11" fmla="*/ 122462 h 197657"/>
                <a:gd name="connsiteX12" fmla="*/ 106993 w 206251"/>
                <a:gd name="connsiteY12" fmla="*/ 122462 h 197657"/>
                <a:gd name="connsiteX13" fmla="*/ 106993 w 206251"/>
                <a:gd name="connsiteY13" fmla="*/ 88946 h 197657"/>
                <a:gd name="connsiteX14" fmla="*/ 202384 w 206251"/>
                <a:gd name="connsiteY14" fmla="*/ 88946 h 197657"/>
                <a:gd name="connsiteX15" fmla="*/ 202384 w 206251"/>
                <a:gd name="connsiteY15" fmla="*/ 179181 h 19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251" h="197657">
                  <a:moveTo>
                    <a:pt x="203244" y="179181"/>
                  </a:moveTo>
                  <a:cubicBezTo>
                    <a:pt x="184337" y="185197"/>
                    <a:pt x="155978" y="192931"/>
                    <a:pt x="119884" y="192931"/>
                  </a:cubicBezTo>
                  <a:cubicBezTo>
                    <a:pt x="40821" y="192931"/>
                    <a:pt x="6445" y="152540"/>
                    <a:pt x="6445" y="100977"/>
                  </a:cubicBezTo>
                  <a:cubicBezTo>
                    <a:pt x="6445" y="41680"/>
                    <a:pt x="52852" y="6445"/>
                    <a:pt x="121602" y="6445"/>
                  </a:cubicBezTo>
                  <a:cubicBezTo>
                    <a:pt x="156837" y="6445"/>
                    <a:pt x="179181" y="12461"/>
                    <a:pt x="202384" y="21914"/>
                  </a:cubicBezTo>
                  <a:lnTo>
                    <a:pt x="202384" y="64024"/>
                  </a:lnTo>
                  <a:lnTo>
                    <a:pt x="196369" y="64024"/>
                  </a:lnTo>
                  <a:cubicBezTo>
                    <a:pt x="180040" y="51133"/>
                    <a:pt x="160275" y="39961"/>
                    <a:pt x="128478" y="39961"/>
                  </a:cubicBezTo>
                  <a:cubicBezTo>
                    <a:pt x="88087" y="39961"/>
                    <a:pt x="63165" y="62305"/>
                    <a:pt x="63165" y="98399"/>
                  </a:cubicBezTo>
                  <a:cubicBezTo>
                    <a:pt x="63165" y="130196"/>
                    <a:pt x="78633" y="159415"/>
                    <a:pt x="130196" y="157697"/>
                  </a:cubicBezTo>
                  <a:cubicBezTo>
                    <a:pt x="135353" y="157697"/>
                    <a:pt x="143946" y="155978"/>
                    <a:pt x="149103" y="155118"/>
                  </a:cubicBezTo>
                  <a:lnTo>
                    <a:pt x="149103" y="122462"/>
                  </a:lnTo>
                  <a:lnTo>
                    <a:pt x="106993" y="122462"/>
                  </a:lnTo>
                  <a:lnTo>
                    <a:pt x="106993" y="88946"/>
                  </a:lnTo>
                  <a:lnTo>
                    <a:pt x="202384" y="88946"/>
                  </a:lnTo>
                  <a:lnTo>
                    <a:pt x="202384" y="179181"/>
                  </a:lnTo>
                  <a:close/>
                </a:path>
              </a:pathLst>
            </a:custGeom>
            <a:solidFill>
              <a:schemeClr val="tx1"/>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263F147F-5A23-4E0F-B66E-ED46C63EFAA1}"/>
                </a:ext>
              </a:extLst>
            </p:cNvPr>
            <p:cNvSpPr/>
            <p:nvPr/>
          </p:nvSpPr>
          <p:spPr>
            <a:xfrm>
              <a:off x="4546004" y="3101125"/>
              <a:ext cx="68751" cy="51563"/>
            </a:xfrm>
            <a:custGeom>
              <a:avLst/>
              <a:gdLst>
                <a:gd name="connsiteX0" fmla="*/ 39102 w 68750"/>
                <a:gd name="connsiteY0" fmla="*/ 6445 h 51562"/>
                <a:gd name="connsiteX1" fmla="*/ 6445 w 68750"/>
                <a:gd name="connsiteY1" fmla="*/ 6445 h 51562"/>
                <a:gd name="connsiteX2" fmla="*/ 6445 w 68750"/>
                <a:gd name="connsiteY2" fmla="*/ 48555 h 51562"/>
                <a:gd name="connsiteX3" fmla="*/ 39102 w 68750"/>
                <a:gd name="connsiteY3" fmla="*/ 48555 h 51562"/>
                <a:gd name="connsiteX4" fmla="*/ 64024 w 68750"/>
                <a:gd name="connsiteY4" fmla="*/ 27930 h 51562"/>
                <a:gd name="connsiteX5" fmla="*/ 64024 w 68750"/>
                <a:gd name="connsiteY5" fmla="*/ 27930 h 51562"/>
                <a:gd name="connsiteX6" fmla="*/ 39102 w 68750"/>
                <a:gd name="connsiteY6" fmla="*/ 6445 h 5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0" h="51562">
                  <a:moveTo>
                    <a:pt x="39102" y="6445"/>
                  </a:moveTo>
                  <a:lnTo>
                    <a:pt x="6445" y="6445"/>
                  </a:lnTo>
                  <a:lnTo>
                    <a:pt x="6445" y="48555"/>
                  </a:lnTo>
                  <a:lnTo>
                    <a:pt x="39102" y="48555"/>
                  </a:lnTo>
                  <a:cubicBezTo>
                    <a:pt x="54571" y="48555"/>
                    <a:pt x="64024" y="39961"/>
                    <a:pt x="64024" y="27930"/>
                  </a:cubicBezTo>
                  <a:lnTo>
                    <a:pt x="64024" y="27930"/>
                  </a:lnTo>
                  <a:cubicBezTo>
                    <a:pt x="64024" y="14180"/>
                    <a:pt x="54571" y="6445"/>
                    <a:pt x="39102" y="6445"/>
                  </a:cubicBezTo>
                </a:path>
              </a:pathLst>
            </a:custGeom>
            <a:solidFill>
              <a:schemeClr val="tx1"/>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232C127-C2D7-4578-95DC-168E490E2023}"/>
                </a:ext>
              </a:extLst>
            </p:cNvPr>
            <p:cNvSpPr/>
            <p:nvPr/>
          </p:nvSpPr>
          <p:spPr>
            <a:xfrm>
              <a:off x="4396472" y="3101125"/>
              <a:ext cx="60157" cy="51563"/>
            </a:xfrm>
            <a:custGeom>
              <a:avLst/>
              <a:gdLst>
                <a:gd name="connsiteX0" fmla="*/ 31367 w 60156"/>
                <a:gd name="connsiteY0" fmla="*/ 6445 h 51562"/>
                <a:gd name="connsiteX1" fmla="*/ 6445 w 60156"/>
                <a:gd name="connsiteY1" fmla="*/ 6445 h 51562"/>
                <a:gd name="connsiteX2" fmla="*/ 6445 w 60156"/>
                <a:gd name="connsiteY2" fmla="*/ 51993 h 51562"/>
                <a:gd name="connsiteX3" fmla="*/ 32227 w 60156"/>
                <a:gd name="connsiteY3" fmla="*/ 51993 h 51562"/>
                <a:gd name="connsiteX4" fmla="*/ 58008 w 60156"/>
                <a:gd name="connsiteY4" fmla="*/ 29649 h 51562"/>
                <a:gd name="connsiteX5" fmla="*/ 58008 w 60156"/>
                <a:gd name="connsiteY5" fmla="*/ 29649 h 51562"/>
                <a:gd name="connsiteX6" fmla="*/ 31367 w 60156"/>
                <a:gd name="connsiteY6" fmla="*/ 6445 h 5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56" h="51562">
                  <a:moveTo>
                    <a:pt x="31367" y="6445"/>
                  </a:moveTo>
                  <a:lnTo>
                    <a:pt x="6445" y="6445"/>
                  </a:lnTo>
                  <a:lnTo>
                    <a:pt x="6445" y="51993"/>
                  </a:lnTo>
                  <a:lnTo>
                    <a:pt x="32227" y="51993"/>
                  </a:lnTo>
                  <a:cubicBezTo>
                    <a:pt x="48555" y="51993"/>
                    <a:pt x="58008" y="42539"/>
                    <a:pt x="58008" y="29649"/>
                  </a:cubicBezTo>
                  <a:lnTo>
                    <a:pt x="58008" y="29649"/>
                  </a:lnTo>
                  <a:cubicBezTo>
                    <a:pt x="58008" y="14180"/>
                    <a:pt x="47696" y="6445"/>
                    <a:pt x="31367" y="6445"/>
                  </a:cubicBezTo>
                </a:path>
              </a:pathLst>
            </a:custGeom>
            <a:solidFill>
              <a:schemeClr val="tx1"/>
            </a:solid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D348960-2877-4359-97A4-B9D378CC974F}"/>
                </a:ext>
              </a:extLst>
            </p:cNvPr>
            <p:cNvSpPr/>
            <p:nvPr/>
          </p:nvSpPr>
          <p:spPr>
            <a:xfrm>
              <a:off x="4698115" y="3099406"/>
              <a:ext cx="94532" cy="103126"/>
            </a:xfrm>
            <a:custGeom>
              <a:avLst/>
              <a:gdLst>
                <a:gd name="connsiteX0" fmla="*/ 51133 w 94531"/>
                <a:gd name="connsiteY0" fmla="*/ 6445 h 103125"/>
                <a:gd name="connsiteX1" fmla="*/ 6445 w 94531"/>
                <a:gd name="connsiteY1" fmla="*/ 52852 h 103125"/>
                <a:gd name="connsiteX2" fmla="*/ 6445 w 94531"/>
                <a:gd name="connsiteY2" fmla="*/ 53711 h 103125"/>
                <a:gd name="connsiteX3" fmla="*/ 51133 w 94531"/>
                <a:gd name="connsiteY3" fmla="*/ 100118 h 103125"/>
                <a:gd name="connsiteX4" fmla="*/ 95821 w 94531"/>
                <a:gd name="connsiteY4" fmla="*/ 53711 h 103125"/>
                <a:gd name="connsiteX5" fmla="*/ 95821 w 94531"/>
                <a:gd name="connsiteY5" fmla="*/ 53711 h 103125"/>
                <a:gd name="connsiteX6" fmla="*/ 51133 w 94531"/>
                <a:gd name="connsiteY6" fmla="*/ 6445 h 10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531" h="103125">
                  <a:moveTo>
                    <a:pt x="51133" y="6445"/>
                  </a:moveTo>
                  <a:cubicBezTo>
                    <a:pt x="24492" y="6445"/>
                    <a:pt x="6445" y="27071"/>
                    <a:pt x="6445" y="52852"/>
                  </a:cubicBezTo>
                  <a:lnTo>
                    <a:pt x="6445" y="53711"/>
                  </a:lnTo>
                  <a:cubicBezTo>
                    <a:pt x="6445" y="79493"/>
                    <a:pt x="25352" y="100118"/>
                    <a:pt x="51133" y="100118"/>
                  </a:cubicBezTo>
                  <a:cubicBezTo>
                    <a:pt x="77774" y="100118"/>
                    <a:pt x="95821" y="79493"/>
                    <a:pt x="95821" y="53711"/>
                  </a:cubicBezTo>
                  <a:lnTo>
                    <a:pt x="95821" y="53711"/>
                  </a:lnTo>
                  <a:cubicBezTo>
                    <a:pt x="95821" y="27930"/>
                    <a:pt x="76915" y="6445"/>
                    <a:pt x="51133" y="6445"/>
                  </a:cubicBezTo>
                </a:path>
              </a:pathLst>
            </a:custGeom>
            <a:solidFill>
              <a:schemeClr val="tx1"/>
            </a:solid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1DA2F3E-AE1C-4C8E-87C1-5D8E459441B2}"/>
                </a:ext>
              </a:extLst>
            </p:cNvPr>
            <p:cNvSpPr/>
            <p:nvPr/>
          </p:nvSpPr>
          <p:spPr>
            <a:xfrm>
              <a:off x="4060454" y="2334557"/>
              <a:ext cx="1048446" cy="1048446"/>
            </a:xfrm>
            <a:custGeom>
              <a:avLst/>
              <a:gdLst>
                <a:gd name="connsiteX0" fmla="*/ 524652 w 1048445"/>
                <a:gd name="connsiteY0" fmla="*/ 6445 h 1048445"/>
                <a:gd name="connsiteX1" fmla="*/ 6445 w 1048445"/>
                <a:gd name="connsiteY1" fmla="*/ 524652 h 1048445"/>
                <a:gd name="connsiteX2" fmla="*/ 524652 w 1048445"/>
                <a:gd name="connsiteY2" fmla="*/ 1042860 h 1048445"/>
                <a:gd name="connsiteX3" fmla="*/ 1042860 w 1048445"/>
                <a:gd name="connsiteY3" fmla="*/ 524652 h 1048445"/>
                <a:gd name="connsiteX4" fmla="*/ 524652 w 1048445"/>
                <a:gd name="connsiteY4" fmla="*/ 6445 h 1048445"/>
                <a:gd name="connsiteX5" fmla="*/ 426683 w 1048445"/>
                <a:gd name="connsiteY5" fmla="*/ 795358 h 1048445"/>
                <a:gd name="connsiteX6" fmla="*/ 366526 w 1048445"/>
                <a:gd name="connsiteY6" fmla="*/ 847780 h 1048445"/>
                <a:gd name="connsiteX7" fmla="*/ 341604 w 1048445"/>
                <a:gd name="connsiteY7" fmla="*/ 847780 h 1048445"/>
                <a:gd name="connsiteX8" fmla="*/ 341604 w 1048445"/>
                <a:gd name="connsiteY8" fmla="*/ 892468 h 1048445"/>
                <a:gd name="connsiteX9" fmla="*/ 308948 w 1048445"/>
                <a:gd name="connsiteY9" fmla="*/ 892468 h 1048445"/>
                <a:gd name="connsiteX10" fmla="*/ 308948 w 1048445"/>
                <a:gd name="connsiteY10" fmla="*/ 743795 h 1048445"/>
                <a:gd name="connsiteX11" fmla="*/ 369104 w 1048445"/>
                <a:gd name="connsiteY11" fmla="*/ 743795 h 1048445"/>
                <a:gd name="connsiteX12" fmla="*/ 426683 w 1048445"/>
                <a:gd name="connsiteY12" fmla="*/ 795358 h 1048445"/>
                <a:gd name="connsiteX13" fmla="*/ 426683 w 1048445"/>
                <a:gd name="connsiteY13" fmla="*/ 795358 h 1048445"/>
                <a:gd name="connsiteX14" fmla="*/ 549575 w 1048445"/>
                <a:gd name="connsiteY14" fmla="*/ 891608 h 1048445"/>
                <a:gd name="connsiteX15" fmla="*/ 517777 w 1048445"/>
                <a:gd name="connsiteY15" fmla="*/ 844342 h 1048445"/>
                <a:gd name="connsiteX16" fmla="*/ 491996 w 1048445"/>
                <a:gd name="connsiteY16" fmla="*/ 844342 h 1048445"/>
                <a:gd name="connsiteX17" fmla="*/ 491996 w 1048445"/>
                <a:gd name="connsiteY17" fmla="*/ 891608 h 1048445"/>
                <a:gd name="connsiteX18" fmla="*/ 459340 w 1048445"/>
                <a:gd name="connsiteY18" fmla="*/ 891608 h 1048445"/>
                <a:gd name="connsiteX19" fmla="*/ 459340 w 1048445"/>
                <a:gd name="connsiteY19" fmla="*/ 743795 h 1048445"/>
                <a:gd name="connsiteX20" fmla="*/ 527231 w 1048445"/>
                <a:gd name="connsiteY20" fmla="*/ 743795 h 1048445"/>
                <a:gd name="connsiteX21" fmla="*/ 570200 w 1048445"/>
                <a:gd name="connsiteY21" fmla="*/ 758404 h 1048445"/>
                <a:gd name="connsiteX22" fmla="*/ 583090 w 1048445"/>
                <a:gd name="connsiteY22" fmla="*/ 791920 h 1048445"/>
                <a:gd name="connsiteX23" fmla="*/ 583090 w 1048445"/>
                <a:gd name="connsiteY23" fmla="*/ 791920 h 1048445"/>
                <a:gd name="connsiteX24" fmla="*/ 551293 w 1048445"/>
                <a:gd name="connsiteY24" fmla="*/ 837467 h 1048445"/>
                <a:gd name="connsiteX25" fmla="*/ 587387 w 1048445"/>
                <a:gd name="connsiteY25" fmla="*/ 890749 h 1048445"/>
                <a:gd name="connsiteX26" fmla="*/ 549575 w 1048445"/>
                <a:gd name="connsiteY26" fmla="*/ 890749 h 1048445"/>
                <a:gd name="connsiteX27" fmla="*/ 766998 w 1048445"/>
                <a:gd name="connsiteY27" fmla="*/ 817702 h 1048445"/>
                <a:gd name="connsiteX28" fmla="*/ 687935 w 1048445"/>
                <a:gd name="connsiteY28" fmla="*/ 894187 h 1048445"/>
                <a:gd name="connsiteX29" fmla="*/ 609731 w 1048445"/>
                <a:gd name="connsiteY29" fmla="*/ 817702 h 1048445"/>
                <a:gd name="connsiteX30" fmla="*/ 609731 w 1048445"/>
                <a:gd name="connsiteY30" fmla="*/ 817702 h 1048445"/>
                <a:gd name="connsiteX31" fmla="*/ 688794 w 1048445"/>
                <a:gd name="connsiteY31" fmla="*/ 741217 h 1048445"/>
                <a:gd name="connsiteX32" fmla="*/ 766998 w 1048445"/>
                <a:gd name="connsiteY32" fmla="*/ 817702 h 1048445"/>
                <a:gd name="connsiteX33" fmla="*/ 766998 w 1048445"/>
                <a:gd name="connsiteY33" fmla="*/ 817702 h 1048445"/>
                <a:gd name="connsiteX34" fmla="*/ 603716 w 1048445"/>
                <a:gd name="connsiteY34" fmla="*/ 596841 h 1048445"/>
                <a:gd name="connsiteX35" fmla="*/ 568481 w 1048445"/>
                <a:gd name="connsiteY35" fmla="*/ 603716 h 1048445"/>
                <a:gd name="connsiteX36" fmla="*/ 546137 w 1048445"/>
                <a:gd name="connsiteY36" fmla="*/ 630356 h 1048445"/>
                <a:gd name="connsiteX37" fmla="*/ 524652 w 1048445"/>
                <a:gd name="connsiteY37" fmla="*/ 674185 h 1048445"/>
                <a:gd name="connsiteX38" fmla="*/ 503168 w 1048445"/>
                <a:gd name="connsiteY38" fmla="*/ 630356 h 1048445"/>
                <a:gd name="connsiteX39" fmla="*/ 480824 w 1048445"/>
                <a:gd name="connsiteY39" fmla="*/ 603716 h 1048445"/>
                <a:gd name="connsiteX40" fmla="*/ 445589 w 1048445"/>
                <a:gd name="connsiteY40" fmla="*/ 596841 h 1048445"/>
                <a:gd name="connsiteX41" fmla="*/ 122462 w 1048445"/>
                <a:gd name="connsiteY41" fmla="*/ 596841 h 1048445"/>
                <a:gd name="connsiteX42" fmla="*/ 524652 w 1048445"/>
                <a:gd name="connsiteY42" fmla="*/ 191212 h 1048445"/>
                <a:gd name="connsiteX43" fmla="*/ 926843 w 1048445"/>
                <a:gd name="connsiteY43" fmla="*/ 596841 h 1048445"/>
                <a:gd name="connsiteX44" fmla="*/ 603716 w 1048445"/>
                <a:gd name="connsiteY44" fmla="*/ 596841 h 10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48445" h="1048445">
                  <a:moveTo>
                    <a:pt x="524652" y="6445"/>
                  </a:moveTo>
                  <a:cubicBezTo>
                    <a:pt x="238478" y="6445"/>
                    <a:pt x="6445" y="238478"/>
                    <a:pt x="6445" y="524652"/>
                  </a:cubicBezTo>
                  <a:cubicBezTo>
                    <a:pt x="6445" y="810827"/>
                    <a:pt x="238478" y="1042860"/>
                    <a:pt x="524652" y="1042860"/>
                  </a:cubicBezTo>
                  <a:cubicBezTo>
                    <a:pt x="810827" y="1042860"/>
                    <a:pt x="1042860" y="810827"/>
                    <a:pt x="1042860" y="524652"/>
                  </a:cubicBezTo>
                  <a:cubicBezTo>
                    <a:pt x="1042860" y="238478"/>
                    <a:pt x="810827" y="6445"/>
                    <a:pt x="524652" y="6445"/>
                  </a:cubicBezTo>
                  <a:moveTo>
                    <a:pt x="426683" y="795358"/>
                  </a:moveTo>
                  <a:cubicBezTo>
                    <a:pt x="426683" y="829733"/>
                    <a:pt x="400042" y="847780"/>
                    <a:pt x="366526" y="847780"/>
                  </a:cubicBezTo>
                  <a:lnTo>
                    <a:pt x="341604" y="847780"/>
                  </a:lnTo>
                  <a:lnTo>
                    <a:pt x="341604" y="892468"/>
                  </a:lnTo>
                  <a:lnTo>
                    <a:pt x="308948" y="892468"/>
                  </a:lnTo>
                  <a:lnTo>
                    <a:pt x="308948" y="743795"/>
                  </a:lnTo>
                  <a:lnTo>
                    <a:pt x="369104" y="743795"/>
                  </a:lnTo>
                  <a:cubicBezTo>
                    <a:pt x="405198" y="743795"/>
                    <a:pt x="426683" y="764420"/>
                    <a:pt x="426683" y="795358"/>
                  </a:cubicBezTo>
                  <a:lnTo>
                    <a:pt x="426683" y="795358"/>
                  </a:lnTo>
                  <a:close/>
                  <a:moveTo>
                    <a:pt x="549575" y="891608"/>
                  </a:moveTo>
                  <a:lnTo>
                    <a:pt x="517777" y="844342"/>
                  </a:lnTo>
                  <a:lnTo>
                    <a:pt x="491996" y="844342"/>
                  </a:lnTo>
                  <a:lnTo>
                    <a:pt x="491996" y="891608"/>
                  </a:lnTo>
                  <a:lnTo>
                    <a:pt x="459340" y="891608"/>
                  </a:lnTo>
                  <a:lnTo>
                    <a:pt x="459340" y="743795"/>
                  </a:lnTo>
                  <a:lnTo>
                    <a:pt x="527231" y="743795"/>
                  </a:lnTo>
                  <a:cubicBezTo>
                    <a:pt x="546137" y="743795"/>
                    <a:pt x="560746" y="748951"/>
                    <a:pt x="570200" y="758404"/>
                  </a:cubicBezTo>
                  <a:cubicBezTo>
                    <a:pt x="578794" y="766998"/>
                    <a:pt x="583090" y="778170"/>
                    <a:pt x="583090" y="791920"/>
                  </a:cubicBezTo>
                  <a:lnTo>
                    <a:pt x="583090" y="791920"/>
                  </a:lnTo>
                  <a:cubicBezTo>
                    <a:pt x="583090" y="815983"/>
                    <a:pt x="570200" y="830592"/>
                    <a:pt x="551293" y="837467"/>
                  </a:cubicBezTo>
                  <a:lnTo>
                    <a:pt x="587387" y="890749"/>
                  </a:lnTo>
                  <a:lnTo>
                    <a:pt x="549575" y="890749"/>
                  </a:lnTo>
                  <a:close/>
                  <a:moveTo>
                    <a:pt x="766998" y="817702"/>
                  </a:moveTo>
                  <a:cubicBezTo>
                    <a:pt x="766998" y="859811"/>
                    <a:pt x="733482" y="894187"/>
                    <a:pt x="687935" y="894187"/>
                  </a:cubicBezTo>
                  <a:cubicBezTo>
                    <a:pt x="642388" y="894187"/>
                    <a:pt x="609731" y="859811"/>
                    <a:pt x="609731" y="817702"/>
                  </a:cubicBezTo>
                  <a:lnTo>
                    <a:pt x="609731" y="817702"/>
                  </a:lnTo>
                  <a:cubicBezTo>
                    <a:pt x="609731" y="775592"/>
                    <a:pt x="643247" y="741217"/>
                    <a:pt x="688794" y="741217"/>
                  </a:cubicBezTo>
                  <a:cubicBezTo>
                    <a:pt x="734342" y="741217"/>
                    <a:pt x="766998" y="775592"/>
                    <a:pt x="766998" y="817702"/>
                  </a:cubicBezTo>
                  <a:lnTo>
                    <a:pt x="766998" y="817702"/>
                  </a:lnTo>
                  <a:close/>
                  <a:moveTo>
                    <a:pt x="603716" y="596841"/>
                  </a:moveTo>
                  <a:cubicBezTo>
                    <a:pt x="588247" y="596841"/>
                    <a:pt x="577934" y="598559"/>
                    <a:pt x="568481" y="603716"/>
                  </a:cubicBezTo>
                  <a:cubicBezTo>
                    <a:pt x="557309" y="609731"/>
                    <a:pt x="552153" y="617466"/>
                    <a:pt x="546137" y="630356"/>
                  </a:cubicBezTo>
                  <a:lnTo>
                    <a:pt x="524652" y="674185"/>
                  </a:lnTo>
                  <a:lnTo>
                    <a:pt x="503168" y="630356"/>
                  </a:lnTo>
                  <a:cubicBezTo>
                    <a:pt x="497152" y="618325"/>
                    <a:pt x="491996" y="609731"/>
                    <a:pt x="480824" y="603716"/>
                  </a:cubicBezTo>
                  <a:cubicBezTo>
                    <a:pt x="471371" y="598559"/>
                    <a:pt x="461058" y="596841"/>
                    <a:pt x="445589" y="596841"/>
                  </a:cubicBezTo>
                  <a:lnTo>
                    <a:pt x="122462" y="596841"/>
                  </a:lnTo>
                  <a:lnTo>
                    <a:pt x="524652" y="191212"/>
                  </a:lnTo>
                  <a:lnTo>
                    <a:pt x="926843" y="596841"/>
                  </a:lnTo>
                  <a:lnTo>
                    <a:pt x="603716" y="596841"/>
                  </a:lnTo>
                  <a:close/>
                </a:path>
              </a:pathLst>
            </a:custGeom>
            <a:solidFill>
              <a:schemeClr val="tx1"/>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54CD1A55-5354-4CE3-84B0-E41DA979042D}"/>
                </a:ext>
              </a:extLst>
            </p:cNvPr>
            <p:cNvSpPr/>
            <p:nvPr/>
          </p:nvSpPr>
          <p:spPr>
            <a:xfrm>
              <a:off x="5028117" y="3179329"/>
              <a:ext cx="42969" cy="42969"/>
            </a:xfrm>
            <a:custGeom>
              <a:avLst/>
              <a:gdLst>
                <a:gd name="connsiteX0" fmla="*/ 17617 w 42969"/>
                <a:gd name="connsiteY0" fmla="*/ 12461 h 42969"/>
                <a:gd name="connsiteX1" fmla="*/ 6445 w 42969"/>
                <a:gd name="connsiteY1" fmla="*/ 12461 h 42969"/>
                <a:gd name="connsiteX2" fmla="*/ 6445 w 42969"/>
                <a:gd name="connsiteY2" fmla="*/ 6445 h 42969"/>
                <a:gd name="connsiteX3" fmla="*/ 36524 w 42969"/>
                <a:gd name="connsiteY3" fmla="*/ 6445 h 42969"/>
                <a:gd name="connsiteX4" fmla="*/ 36524 w 42969"/>
                <a:gd name="connsiteY4" fmla="*/ 12461 h 42969"/>
                <a:gd name="connsiteX5" fmla="*/ 24492 w 42969"/>
                <a:gd name="connsiteY5" fmla="*/ 12461 h 42969"/>
                <a:gd name="connsiteX6" fmla="*/ 24492 w 42969"/>
                <a:gd name="connsiteY6" fmla="*/ 43399 h 42969"/>
                <a:gd name="connsiteX7" fmla="*/ 17617 w 42969"/>
                <a:gd name="connsiteY7" fmla="*/ 43399 h 42969"/>
                <a:gd name="connsiteX8" fmla="*/ 17617 w 42969"/>
                <a:gd name="connsiteY8" fmla="*/ 12461 h 4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69" h="42969">
                  <a:moveTo>
                    <a:pt x="17617" y="12461"/>
                  </a:moveTo>
                  <a:lnTo>
                    <a:pt x="6445" y="12461"/>
                  </a:lnTo>
                  <a:lnTo>
                    <a:pt x="6445" y="6445"/>
                  </a:lnTo>
                  <a:lnTo>
                    <a:pt x="36524" y="6445"/>
                  </a:lnTo>
                  <a:lnTo>
                    <a:pt x="36524" y="12461"/>
                  </a:lnTo>
                  <a:lnTo>
                    <a:pt x="24492" y="12461"/>
                  </a:lnTo>
                  <a:lnTo>
                    <a:pt x="24492" y="43399"/>
                  </a:lnTo>
                  <a:lnTo>
                    <a:pt x="17617" y="43399"/>
                  </a:lnTo>
                  <a:lnTo>
                    <a:pt x="17617" y="12461"/>
                  </a:lnTo>
                  <a:close/>
                </a:path>
              </a:pathLst>
            </a:custGeom>
            <a:solidFill>
              <a:schemeClr val="tx1"/>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3FF2279B-5736-4883-8674-CA3CF74903FE}"/>
                </a:ext>
              </a:extLst>
            </p:cNvPr>
            <p:cNvSpPr/>
            <p:nvPr/>
          </p:nvSpPr>
          <p:spPr>
            <a:xfrm>
              <a:off x="5064211" y="3179329"/>
              <a:ext cx="42969" cy="42969"/>
            </a:xfrm>
            <a:custGeom>
              <a:avLst/>
              <a:gdLst>
                <a:gd name="connsiteX0" fmla="*/ 6445 w 42969"/>
                <a:gd name="connsiteY0" fmla="*/ 6445 h 42969"/>
                <a:gd name="connsiteX1" fmla="*/ 13320 w 42969"/>
                <a:gd name="connsiteY1" fmla="*/ 6445 h 42969"/>
                <a:gd name="connsiteX2" fmla="*/ 24492 w 42969"/>
                <a:gd name="connsiteY2" fmla="*/ 23633 h 42969"/>
                <a:gd name="connsiteX3" fmla="*/ 35664 w 42969"/>
                <a:gd name="connsiteY3" fmla="*/ 6445 h 42969"/>
                <a:gd name="connsiteX4" fmla="*/ 42539 w 42969"/>
                <a:gd name="connsiteY4" fmla="*/ 6445 h 42969"/>
                <a:gd name="connsiteX5" fmla="*/ 42539 w 42969"/>
                <a:gd name="connsiteY5" fmla="*/ 43399 h 42969"/>
                <a:gd name="connsiteX6" fmla="*/ 36524 w 42969"/>
                <a:gd name="connsiteY6" fmla="*/ 43399 h 42969"/>
                <a:gd name="connsiteX7" fmla="*/ 36524 w 42969"/>
                <a:gd name="connsiteY7" fmla="*/ 16758 h 42969"/>
                <a:gd name="connsiteX8" fmla="*/ 25352 w 42969"/>
                <a:gd name="connsiteY8" fmla="*/ 33946 h 42969"/>
                <a:gd name="connsiteX9" fmla="*/ 25352 w 42969"/>
                <a:gd name="connsiteY9" fmla="*/ 33946 h 42969"/>
                <a:gd name="connsiteX10" fmla="*/ 14180 w 42969"/>
                <a:gd name="connsiteY10" fmla="*/ 16758 h 42969"/>
                <a:gd name="connsiteX11" fmla="*/ 14180 w 42969"/>
                <a:gd name="connsiteY11" fmla="*/ 42539 h 42969"/>
                <a:gd name="connsiteX12" fmla="*/ 8164 w 42969"/>
                <a:gd name="connsiteY12" fmla="*/ 42539 h 42969"/>
                <a:gd name="connsiteX13" fmla="*/ 8164 w 42969"/>
                <a:gd name="connsiteY13" fmla="*/ 6445 h 4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969" h="42969">
                  <a:moveTo>
                    <a:pt x="6445" y="6445"/>
                  </a:moveTo>
                  <a:lnTo>
                    <a:pt x="13320" y="6445"/>
                  </a:lnTo>
                  <a:lnTo>
                    <a:pt x="24492" y="23633"/>
                  </a:lnTo>
                  <a:lnTo>
                    <a:pt x="35664" y="6445"/>
                  </a:lnTo>
                  <a:lnTo>
                    <a:pt x="42539" y="6445"/>
                  </a:lnTo>
                  <a:lnTo>
                    <a:pt x="42539" y="43399"/>
                  </a:lnTo>
                  <a:lnTo>
                    <a:pt x="36524" y="43399"/>
                  </a:lnTo>
                  <a:lnTo>
                    <a:pt x="36524" y="16758"/>
                  </a:lnTo>
                  <a:lnTo>
                    <a:pt x="25352" y="33946"/>
                  </a:lnTo>
                  <a:lnTo>
                    <a:pt x="25352" y="33946"/>
                  </a:lnTo>
                  <a:lnTo>
                    <a:pt x="14180" y="16758"/>
                  </a:lnTo>
                  <a:lnTo>
                    <a:pt x="14180" y="42539"/>
                  </a:lnTo>
                  <a:lnTo>
                    <a:pt x="8164" y="42539"/>
                  </a:lnTo>
                  <a:lnTo>
                    <a:pt x="8164" y="6445"/>
                  </a:lnTo>
                  <a:close/>
                </a:path>
              </a:pathLst>
            </a:custGeom>
            <a:solidFill>
              <a:schemeClr val="tx1"/>
            </a:soli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5286CF1C-5B80-4254-B3F9-F9BA7C7276D5}"/>
                </a:ext>
              </a:extLst>
            </p:cNvPr>
            <p:cNvSpPr/>
            <p:nvPr/>
          </p:nvSpPr>
          <p:spPr>
            <a:xfrm>
              <a:off x="4173875" y="3569488"/>
              <a:ext cx="189064" cy="266408"/>
            </a:xfrm>
            <a:custGeom>
              <a:avLst/>
              <a:gdLst>
                <a:gd name="connsiteX0" fmla="*/ 103573 w 189063"/>
                <a:gd name="connsiteY0" fmla="*/ 148243 h 266408"/>
                <a:gd name="connsiteX1" fmla="*/ 78651 w 189063"/>
                <a:gd name="connsiteY1" fmla="*/ 141368 h 266408"/>
                <a:gd name="connsiteX2" fmla="*/ 64901 w 189063"/>
                <a:gd name="connsiteY2" fmla="*/ 100977 h 266408"/>
                <a:gd name="connsiteX3" fmla="*/ 105292 w 189063"/>
                <a:gd name="connsiteY3" fmla="*/ 50274 h 266408"/>
                <a:gd name="connsiteX4" fmla="*/ 132792 w 189063"/>
                <a:gd name="connsiteY4" fmla="*/ 58008 h 266408"/>
                <a:gd name="connsiteX5" fmla="*/ 132792 w 189063"/>
                <a:gd name="connsiteY5" fmla="*/ 137931 h 266408"/>
                <a:gd name="connsiteX6" fmla="*/ 103573 w 189063"/>
                <a:gd name="connsiteY6" fmla="*/ 148243 h 266408"/>
                <a:gd name="connsiteX7" fmla="*/ 189511 w 189063"/>
                <a:gd name="connsiteY7" fmla="*/ 12461 h 266408"/>
                <a:gd name="connsiteX8" fmla="*/ 134511 w 189063"/>
                <a:gd name="connsiteY8" fmla="*/ 12461 h 266408"/>
                <a:gd name="connsiteX9" fmla="*/ 133651 w 189063"/>
                <a:gd name="connsiteY9" fmla="*/ 21055 h 266408"/>
                <a:gd name="connsiteX10" fmla="*/ 84667 w 189063"/>
                <a:gd name="connsiteY10" fmla="*/ 6445 h 266408"/>
                <a:gd name="connsiteX11" fmla="*/ 6463 w 189063"/>
                <a:gd name="connsiteY11" fmla="*/ 100977 h 266408"/>
                <a:gd name="connsiteX12" fmla="*/ 85526 w 189063"/>
                <a:gd name="connsiteY12" fmla="*/ 192072 h 266408"/>
                <a:gd name="connsiteX13" fmla="*/ 132792 w 189063"/>
                <a:gd name="connsiteY13" fmla="*/ 173165 h 266408"/>
                <a:gd name="connsiteX14" fmla="*/ 132792 w 189063"/>
                <a:gd name="connsiteY14" fmla="*/ 176603 h 266408"/>
                <a:gd name="connsiteX15" fmla="*/ 130214 w 189063"/>
                <a:gd name="connsiteY15" fmla="*/ 196369 h 266408"/>
                <a:gd name="connsiteX16" fmla="*/ 82948 w 189063"/>
                <a:gd name="connsiteY16" fmla="*/ 222150 h 266408"/>
                <a:gd name="connsiteX17" fmla="*/ 31385 w 189063"/>
                <a:gd name="connsiteY17" fmla="*/ 210119 h 266408"/>
                <a:gd name="connsiteX18" fmla="*/ 24510 w 189063"/>
                <a:gd name="connsiteY18" fmla="*/ 210119 h 266408"/>
                <a:gd name="connsiteX19" fmla="*/ 24510 w 189063"/>
                <a:gd name="connsiteY19" fmla="*/ 256525 h 266408"/>
                <a:gd name="connsiteX20" fmla="*/ 91542 w 189063"/>
                <a:gd name="connsiteY20" fmla="*/ 264260 h 266408"/>
                <a:gd name="connsiteX21" fmla="*/ 181777 w 189063"/>
                <a:gd name="connsiteY21" fmla="*/ 217853 h 266408"/>
                <a:gd name="connsiteX22" fmla="*/ 188652 w 189063"/>
                <a:gd name="connsiteY22" fmla="*/ 174025 h 266408"/>
                <a:gd name="connsiteX23" fmla="*/ 188652 w 189063"/>
                <a:gd name="connsiteY23" fmla="*/ 12461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9063" h="266408">
                  <a:moveTo>
                    <a:pt x="103573" y="148243"/>
                  </a:moveTo>
                  <a:cubicBezTo>
                    <a:pt x="94120" y="148243"/>
                    <a:pt x="85526" y="146525"/>
                    <a:pt x="78651" y="141368"/>
                  </a:cubicBezTo>
                  <a:cubicBezTo>
                    <a:pt x="68338" y="132774"/>
                    <a:pt x="64901" y="119024"/>
                    <a:pt x="64901" y="100977"/>
                  </a:cubicBezTo>
                  <a:cubicBezTo>
                    <a:pt x="64901" y="70040"/>
                    <a:pt x="80370" y="50274"/>
                    <a:pt x="105292" y="50274"/>
                  </a:cubicBezTo>
                  <a:cubicBezTo>
                    <a:pt x="116464" y="50274"/>
                    <a:pt x="126776" y="54571"/>
                    <a:pt x="132792" y="58008"/>
                  </a:cubicBezTo>
                  <a:lnTo>
                    <a:pt x="132792" y="137931"/>
                  </a:lnTo>
                  <a:cubicBezTo>
                    <a:pt x="125058" y="144806"/>
                    <a:pt x="114745" y="148243"/>
                    <a:pt x="103573" y="148243"/>
                  </a:cubicBezTo>
                  <a:moveTo>
                    <a:pt x="189511" y="12461"/>
                  </a:moveTo>
                  <a:lnTo>
                    <a:pt x="134511" y="12461"/>
                  </a:lnTo>
                  <a:lnTo>
                    <a:pt x="133651" y="21055"/>
                  </a:lnTo>
                  <a:cubicBezTo>
                    <a:pt x="121620" y="11602"/>
                    <a:pt x="104432" y="6445"/>
                    <a:pt x="84667" y="6445"/>
                  </a:cubicBezTo>
                  <a:cubicBezTo>
                    <a:pt x="46854" y="6445"/>
                    <a:pt x="7322" y="36524"/>
                    <a:pt x="6463" y="100977"/>
                  </a:cubicBezTo>
                  <a:cubicBezTo>
                    <a:pt x="5603" y="157697"/>
                    <a:pt x="36541" y="192931"/>
                    <a:pt x="85526" y="192072"/>
                  </a:cubicBezTo>
                  <a:cubicBezTo>
                    <a:pt x="106151" y="191212"/>
                    <a:pt x="119901" y="184337"/>
                    <a:pt x="132792" y="173165"/>
                  </a:cubicBezTo>
                  <a:lnTo>
                    <a:pt x="132792" y="176603"/>
                  </a:lnTo>
                  <a:cubicBezTo>
                    <a:pt x="132792" y="184337"/>
                    <a:pt x="131933" y="190353"/>
                    <a:pt x="130214" y="196369"/>
                  </a:cubicBezTo>
                  <a:cubicBezTo>
                    <a:pt x="125058" y="216135"/>
                    <a:pt x="106151" y="223010"/>
                    <a:pt x="82948" y="222150"/>
                  </a:cubicBezTo>
                  <a:cubicBezTo>
                    <a:pt x="64041" y="221291"/>
                    <a:pt x="45135" y="215275"/>
                    <a:pt x="31385" y="210119"/>
                  </a:cubicBezTo>
                  <a:lnTo>
                    <a:pt x="24510" y="210119"/>
                  </a:lnTo>
                  <a:lnTo>
                    <a:pt x="24510" y="256525"/>
                  </a:lnTo>
                  <a:cubicBezTo>
                    <a:pt x="45994" y="261682"/>
                    <a:pt x="74354" y="264260"/>
                    <a:pt x="91542" y="264260"/>
                  </a:cubicBezTo>
                  <a:cubicBezTo>
                    <a:pt x="125058" y="264260"/>
                    <a:pt x="166308" y="258244"/>
                    <a:pt x="181777" y="217853"/>
                  </a:cubicBezTo>
                  <a:cubicBezTo>
                    <a:pt x="186074" y="205822"/>
                    <a:pt x="188652" y="191212"/>
                    <a:pt x="188652" y="174025"/>
                  </a:cubicBezTo>
                  <a:lnTo>
                    <a:pt x="188652" y="12461"/>
                  </a:lnTo>
                  <a:close/>
                </a:path>
              </a:pathLst>
            </a:custGeom>
            <a:solidFill>
              <a:schemeClr val="tx1"/>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72F0085-BC13-4E87-B30F-FDCC372B1882}"/>
                </a:ext>
              </a:extLst>
            </p:cNvPr>
            <p:cNvSpPr/>
            <p:nvPr/>
          </p:nvSpPr>
          <p:spPr>
            <a:xfrm>
              <a:off x="3378105" y="3511050"/>
              <a:ext cx="232033" cy="266408"/>
            </a:xfrm>
            <a:custGeom>
              <a:avLst/>
              <a:gdLst>
                <a:gd name="connsiteX0" fmla="*/ 226447 w 232033"/>
                <a:gd name="connsiteY0" fmla="*/ 241916 h 266408"/>
                <a:gd name="connsiteX1" fmla="*/ 133634 w 232033"/>
                <a:gd name="connsiteY1" fmla="*/ 259963 h 266408"/>
                <a:gd name="connsiteX2" fmla="*/ 6445 w 232033"/>
                <a:gd name="connsiteY2" fmla="*/ 132775 h 266408"/>
                <a:gd name="connsiteX3" fmla="*/ 135353 w 232033"/>
                <a:gd name="connsiteY3" fmla="*/ 6445 h 266408"/>
                <a:gd name="connsiteX4" fmla="*/ 224728 w 232033"/>
                <a:gd name="connsiteY4" fmla="*/ 23633 h 266408"/>
                <a:gd name="connsiteX5" fmla="*/ 224728 w 232033"/>
                <a:gd name="connsiteY5" fmla="*/ 79493 h 266408"/>
                <a:gd name="connsiteX6" fmla="*/ 217853 w 232033"/>
                <a:gd name="connsiteY6" fmla="*/ 79493 h 266408"/>
                <a:gd name="connsiteX7" fmla="*/ 142228 w 232033"/>
                <a:gd name="connsiteY7" fmla="*/ 51993 h 266408"/>
                <a:gd name="connsiteX8" fmla="*/ 69180 w 232033"/>
                <a:gd name="connsiteY8" fmla="*/ 132775 h 266408"/>
                <a:gd name="connsiteX9" fmla="*/ 142228 w 232033"/>
                <a:gd name="connsiteY9" fmla="*/ 213556 h 266408"/>
                <a:gd name="connsiteX10" fmla="*/ 164572 w 232033"/>
                <a:gd name="connsiteY10" fmla="*/ 210119 h 266408"/>
                <a:gd name="connsiteX11" fmla="*/ 164572 w 232033"/>
                <a:gd name="connsiteY11" fmla="*/ 165431 h 266408"/>
                <a:gd name="connsiteX12" fmla="*/ 129337 w 232033"/>
                <a:gd name="connsiteY12" fmla="*/ 165431 h 266408"/>
                <a:gd name="connsiteX13" fmla="*/ 129337 w 232033"/>
                <a:gd name="connsiteY13" fmla="*/ 119884 h 266408"/>
                <a:gd name="connsiteX14" fmla="*/ 225588 w 232033"/>
                <a:gd name="connsiteY14" fmla="*/ 119884 h 266408"/>
                <a:gd name="connsiteX15" fmla="*/ 225588 w 232033"/>
                <a:gd name="connsiteY15" fmla="*/ 241916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2033" h="266408">
                  <a:moveTo>
                    <a:pt x="226447" y="241916"/>
                  </a:moveTo>
                  <a:cubicBezTo>
                    <a:pt x="210978" y="250510"/>
                    <a:pt x="177462" y="259963"/>
                    <a:pt x="133634" y="259963"/>
                  </a:cubicBezTo>
                  <a:cubicBezTo>
                    <a:pt x="57149" y="258244"/>
                    <a:pt x="6445" y="212697"/>
                    <a:pt x="6445" y="132775"/>
                  </a:cubicBezTo>
                  <a:cubicBezTo>
                    <a:pt x="6445" y="64024"/>
                    <a:pt x="52852" y="7305"/>
                    <a:pt x="135353" y="6445"/>
                  </a:cubicBezTo>
                  <a:cubicBezTo>
                    <a:pt x="177462" y="6445"/>
                    <a:pt x="203244" y="12461"/>
                    <a:pt x="224728" y="23633"/>
                  </a:cubicBezTo>
                  <a:lnTo>
                    <a:pt x="224728" y="79493"/>
                  </a:lnTo>
                  <a:lnTo>
                    <a:pt x="217853" y="79493"/>
                  </a:lnTo>
                  <a:cubicBezTo>
                    <a:pt x="195509" y="59727"/>
                    <a:pt x="174025" y="51133"/>
                    <a:pt x="142228" y="51993"/>
                  </a:cubicBezTo>
                  <a:cubicBezTo>
                    <a:pt x="94102" y="53711"/>
                    <a:pt x="69180" y="88946"/>
                    <a:pt x="69180" y="132775"/>
                  </a:cubicBezTo>
                  <a:cubicBezTo>
                    <a:pt x="69180" y="176603"/>
                    <a:pt x="88087" y="213556"/>
                    <a:pt x="142228" y="213556"/>
                  </a:cubicBezTo>
                  <a:cubicBezTo>
                    <a:pt x="149962" y="213556"/>
                    <a:pt x="158556" y="212697"/>
                    <a:pt x="164572" y="210119"/>
                  </a:cubicBezTo>
                  <a:lnTo>
                    <a:pt x="164572" y="165431"/>
                  </a:lnTo>
                  <a:lnTo>
                    <a:pt x="129337" y="165431"/>
                  </a:lnTo>
                  <a:lnTo>
                    <a:pt x="129337" y="119884"/>
                  </a:lnTo>
                  <a:lnTo>
                    <a:pt x="225588" y="119884"/>
                  </a:lnTo>
                  <a:lnTo>
                    <a:pt x="225588" y="241916"/>
                  </a:lnTo>
                </a:path>
              </a:pathLst>
            </a:custGeom>
            <a:solidFill>
              <a:schemeClr val="tx1"/>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E8AF294C-E4D3-4C81-BAF7-A05487F9C95A}"/>
                </a:ext>
              </a:extLst>
            </p:cNvPr>
            <p:cNvSpPr/>
            <p:nvPr/>
          </p:nvSpPr>
          <p:spPr>
            <a:xfrm>
              <a:off x="3828421" y="3570347"/>
              <a:ext cx="197658" cy="206252"/>
            </a:xfrm>
            <a:custGeom>
              <a:avLst/>
              <a:gdLst>
                <a:gd name="connsiteX0" fmla="*/ 139650 w 197657"/>
                <a:gd name="connsiteY0" fmla="*/ 103556 h 206251"/>
                <a:gd name="connsiteX1" fmla="*/ 101837 w 197657"/>
                <a:gd name="connsiteY1" fmla="*/ 159415 h 206251"/>
                <a:gd name="connsiteX2" fmla="*/ 64024 w 197657"/>
                <a:gd name="connsiteY2" fmla="*/ 103556 h 206251"/>
                <a:gd name="connsiteX3" fmla="*/ 101837 w 197657"/>
                <a:gd name="connsiteY3" fmla="*/ 47696 h 206251"/>
                <a:gd name="connsiteX4" fmla="*/ 139650 w 197657"/>
                <a:gd name="connsiteY4" fmla="*/ 103556 h 206251"/>
                <a:gd name="connsiteX5" fmla="*/ 197228 w 197657"/>
                <a:gd name="connsiteY5" fmla="*/ 103556 h 206251"/>
                <a:gd name="connsiteX6" fmla="*/ 101837 w 197657"/>
                <a:gd name="connsiteY6" fmla="*/ 6445 h 206251"/>
                <a:gd name="connsiteX7" fmla="*/ 6445 w 197657"/>
                <a:gd name="connsiteY7" fmla="*/ 103556 h 206251"/>
                <a:gd name="connsiteX8" fmla="*/ 101837 w 197657"/>
                <a:gd name="connsiteY8" fmla="*/ 200666 h 206251"/>
                <a:gd name="connsiteX9" fmla="*/ 197228 w 197657"/>
                <a:gd name="connsiteY9" fmla="*/ 103556 h 20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657" h="206251">
                  <a:moveTo>
                    <a:pt x="139650" y="103556"/>
                  </a:moveTo>
                  <a:cubicBezTo>
                    <a:pt x="139650" y="138790"/>
                    <a:pt x="129337" y="159415"/>
                    <a:pt x="101837" y="159415"/>
                  </a:cubicBezTo>
                  <a:cubicBezTo>
                    <a:pt x="75196" y="159415"/>
                    <a:pt x="64024" y="138790"/>
                    <a:pt x="64024" y="103556"/>
                  </a:cubicBezTo>
                  <a:cubicBezTo>
                    <a:pt x="64024" y="68321"/>
                    <a:pt x="74336" y="47696"/>
                    <a:pt x="101837" y="47696"/>
                  </a:cubicBezTo>
                  <a:cubicBezTo>
                    <a:pt x="128478" y="47696"/>
                    <a:pt x="139650" y="68321"/>
                    <a:pt x="139650" y="103556"/>
                  </a:cubicBezTo>
                  <a:moveTo>
                    <a:pt x="197228" y="103556"/>
                  </a:moveTo>
                  <a:cubicBezTo>
                    <a:pt x="197228" y="39961"/>
                    <a:pt x="158556" y="6445"/>
                    <a:pt x="101837" y="6445"/>
                  </a:cubicBezTo>
                  <a:cubicBezTo>
                    <a:pt x="44258" y="6445"/>
                    <a:pt x="6445" y="39961"/>
                    <a:pt x="6445" y="103556"/>
                  </a:cubicBezTo>
                  <a:cubicBezTo>
                    <a:pt x="6445" y="167150"/>
                    <a:pt x="45118" y="200666"/>
                    <a:pt x="101837" y="200666"/>
                  </a:cubicBezTo>
                  <a:cubicBezTo>
                    <a:pt x="159415" y="200666"/>
                    <a:pt x="197228" y="167150"/>
                    <a:pt x="197228" y="103556"/>
                  </a:cubicBezTo>
                </a:path>
              </a:pathLst>
            </a:custGeom>
            <a:solidFill>
              <a:schemeClr val="tx1"/>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08E292AC-7D03-45A0-BBC0-2E08F5026C77}"/>
                </a:ext>
              </a:extLst>
            </p:cNvPr>
            <p:cNvSpPr/>
            <p:nvPr/>
          </p:nvSpPr>
          <p:spPr>
            <a:xfrm>
              <a:off x="4042407" y="3574644"/>
              <a:ext cx="128907" cy="189064"/>
            </a:xfrm>
            <a:custGeom>
              <a:avLst/>
              <a:gdLst>
                <a:gd name="connsiteX0" fmla="*/ 128478 w 128907"/>
                <a:gd name="connsiteY0" fmla="*/ 64024 h 189063"/>
                <a:gd name="connsiteX1" fmla="*/ 123321 w 128907"/>
                <a:gd name="connsiteY1" fmla="*/ 64024 h 189063"/>
                <a:gd name="connsiteX2" fmla="*/ 98399 w 128907"/>
                <a:gd name="connsiteY2" fmla="*/ 59727 h 189063"/>
                <a:gd name="connsiteX3" fmla="*/ 63165 w 128907"/>
                <a:gd name="connsiteY3" fmla="*/ 70040 h 189063"/>
                <a:gd name="connsiteX4" fmla="*/ 63165 w 128907"/>
                <a:gd name="connsiteY4" fmla="*/ 190353 h 189063"/>
                <a:gd name="connsiteX5" fmla="*/ 6445 w 128907"/>
                <a:gd name="connsiteY5" fmla="*/ 190353 h 189063"/>
                <a:gd name="connsiteX6" fmla="*/ 6445 w 128907"/>
                <a:gd name="connsiteY6" fmla="*/ 7305 h 189063"/>
                <a:gd name="connsiteX7" fmla="*/ 63165 w 128907"/>
                <a:gd name="connsiteY7" fmla="*/ 7305 h 189063"/>
                <a:gd name="connsiteX8" fmla="*/ 63165 w 128907"/>
                <a:gd name="connsiteY8" fmla="*/ 33946 h 189063"/>
                <a:gd name="connsiteX9" fmla="*/ 89805 w 128907"/>
                <a:gd name="connsiteY9" fmla="*/ 11602 h 189063"/>
                <a:gd name="connsiteX10" fmla="*/ 114727 w 128907"/>
                <a:gd name="connsiteY10" fmla="*/ 6445 h 189063"/>
                <a:gd name="connsiteX11" fmla="*/ 127618 w 128907"/>
                <a:gd name="connsiteY11" fmla="*/ 7305 h 189063"/>
                <a:gd name="connsiteX12" fmla="*/ 127618 w 128907"/>
                <a:gd name="connsiteY12" fmla="*/ 64024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8907" h="189063">
                  <a:moveTo>
                    <a:pt x="128478" y="64024"/>
                  </a:moveTo>
                  <a:lnTo>
                    <a:pt x="123321" y="64024"/>
                  </a:lnTo>
                  <a:cubicBezTo>
                    <a:pt x="116446" y="61446"/>
                    <a:pt x="108712" y="59727"/>
                    <a:pt x="98399" y="59727"/>
                  </a:cubicBezTo>
                  <a:cubicBezTo>
                    <a:pt x="82930" y="59727"/>
                    <a:pt x="72618" y="64024"/>
                    <a:pt x="63165" y="70040"/>
                  </a:cubicBezTo>
                  <a:lnTo>
                    <a:pt x="63165" y="190353"/>
                  </a:lnTo>
                  <a:lnTo>
                    <a:pt x="6445" y="190353"/>
                  </a:lnTo>
                  <a:lnTo>
                    <a:pt x="6445" y="7305"/>
                  </a:lnTo>
                  <a:lnTo>
                    <a:pt x="63165" y="7305"/>
                  </a:lnTo>
                  <a:lnTo>
                    <a:pt x="63165" y="33946"/>
                  </a:lnTo>
                  <a:cubicBezTo>
                    <a:pt x="68321" y="27070"/>
                    <a:pt x="81212" y="15898"/>
                    <a:pt x="89805" y="11602"/>
                  </a:cubicBezTo>
                  <a:cubicBezTo>
                    <a:pt x="98399" y="7305"/>
                    <a:pt x="106993" y="6445"/>
                    <a:pt x="114727" y="6445"/>
                  </a:cubicBezTo>
                  <a:cubicBezTo>
                    <a:pt x="120743" y="6445"/>
                    <a:pt x="125040" y="6445"/>
                    <a:pt x="127618" y="7305"/>
                  </a:cubicBezTo>
                  <a:lnTo>
                    <a:pt x="127618" y="64024"/>
                  </a:lnTo>
                </a:path>
              </a:pathLst>
            </a:custGeom>
            <a:solidFill>
              <a:schemeClr val="tx1"/>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B092FEF-97C8-4483-9C23-86E006777743}"/>
                </a:ext>
              </a:extLst>
            </p:cNvPr>
            <p:cNvSpPr/>
            <p:nvPr/>
          </p:nvSpPr>
          <p:spPr>
            <a:xfrm>
              <a:off x="4684365" y="3516206"/>
              <a:ext cx="275002" cy="249221"/>
            </a:xfrm>
            <a:custGeom>
              <a:avLst/>
              <a:gdLst>
                <a:gd name="connsiteX0" fmla="*/ 268557 w 275002"/>
                <a:gd name="connsiteY0" fmla="*/ 82930 h 249220"/>
                <a:gd name="connsiteX1" fmla="*/ 175744 w 275002"/>
                <a:gd name="connsiteY1" fmla="*/ 6445 h 249220"/>
                <a:gd name="connsiteX2" fmla="*/ 77774 w 275002"/>
                <a:gd name="connsiteY2" fmla="*/ 6445 h 249220"/>
                <a:gd name="connsiteX3" fmla="*/ 77774 w 275002"/>
                <a:gd name="connsiteY3" fmla="*/ 124181 h 249220"/>
                <a:gd name="connsiteX4" fmla="*/ 6445 w 275002"/>
                <a:gd name="connsiteY4" fmla="*/ 124181 h 249220"/>
                <a:gd name="connsiteX5" fmla="*/ 6445 w 275002"/>
                <a:gd name="connsiteY5" fmla="*/ 169728 h 249220"/>
                <a:gd name="connsiteX6" fmla="*/ 77774 w 275002"/>
                <a:gd name="connsiteY6" fmla="*/ 169728 h 249220"/>
                <a:gd name="connsiteX7" fmla="*/ 77774 w 275002"/>
                <a:gd name="connsiteY7" fmla="*/ 248791 h 249220"/>
                <a:gd name="connsiteX8" fmla="*/ 137931 w 275002"/>
                <a:gd name="connsiteY8" fmla="*/ 248791 h 249220"/>
                <a:gd name="connsiteX9" fmla="*/ 137931 w 275002"/>
                <a:gd name="connsiteY9" fmla="*/ 169728 h 249220"/>
                <a:gd name="connsiteX10" fmla="*/ 171447 w 275002"/>
                <a:gd name="connsiteY10" fmla="*/ 169728 h 249220"/>
                <a:gd name="connsiteX11" fmla="*/ 268557 w 275002"/>
                <a:gd name="connsiteY11" fmla="*/ 82930 h 249220"/>
                <a:gd name="connsiteX12" fmla="*/ 152540 w 275002"/>
                <a:gd name="connsiteY12" fmla="*/ 125040 h 249220"/>
                <a:gd name="connsiteX13" fmla="*/ 136212 w 275002"/>
                <a:gd name="connsiteY13" fmla="*/ 125040 h 249220"/>
                <a:gd name="connsiteX14" fmla="*/ 136212 w 275002"/>
                <a:gd name="connsiteY14" fmla="*/ 52852 h 249220"/>
                <a:gd name="connsiteX15" fmla="*/ 158556 w 275002"/>
                <a:gd name="connsiteY15" fmla="*/ 52852 h 249220"/>
                <a:gd name="connsiteX16" fmla="*/ 205822 w 275002"/>
                <a:gd name="connsiteY16" fmla="*/ 86368 h 249220"/>
                <a:gd name="connsiteX17" fmla="*/ 152540 w 275002"/>
                <a:gd name="connsiteY17" fmla="*/ 125040 h 24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5002" h="249220">
                  <a:moveTo>
                    <a:pt x="268557" y="82930"/>
                  </a:moveTo>
                  <a:cubicBezTo>
                    <a:pt x="266838" y="25352"/>
                    <a:pt x="227306" y="6445"/>
                    <a:pt x="175744" y="6445"/>
                  </a:cubicBezTo>
                  <a:lnTo>
                    <a:pt x="77774" y="6445"/>
                  </a:lnTo>
                  <a:lnTo>
                    <a:pt x="77774" y="124181"/>
                  </a:lnTo>
                  <a:lnTo>
                    <a:pt x="6445" y="124181"/>
                  </a:lnTo>
                  <a:lnTo>
                    <a:pt x="6445" y="169728"/>
                  </a:lnTo>
                  <a:lnTo>
                    <a:pt x="77774" y="169728"/>
                  </a:lnTo>
                  <a:lnTo>
                    <a:pt x="77774" y="248791"/>
                  </a:lnTo>
                  <a:lnTo>
                    <a:pt x="137931" y="248791"/>
                  </a:lnTo>
                  <a:lnTo>
                    <a:pt x="137931" y="169728"/>
                  </a:lnTo>
                  <a:lnTo>
                    <a:pt x="171447" y="169728"/>
                  </a:lnTo>
                  <a:cubicBezTo>
                    <a:pt x="241057" y="170587"/>
                    <a:pt x="269416" y="130196"/>
                    <a:pt x="268557" y="82930"/>
                  </a:cubicBezTo>
                  <a:moveTo>
                    <a:pt x="152540" y="125040"/>
                  </a:moveTo>
                  <a:lnTo>
                    <a:pt x="136212" y="125040"/>
                  </a:lnTo>
                  <a:lnTo>
                    <a:pt x="136212" y="52852"/>
                  </a:lnTo>
                  <a:lnTo>
                    <a:pt x="158556" y="52852"/>
                  </a:lnTo>
                  <a:cubicBezTo>
                    <a:pt x="186916" y="52852"/>
                    <a:pt x="205822" y="60586"/>
                    <a:pt x="205822" y="86368"/>
                  </a:cubicBezTo>
                  <a:cubicBezTo>
                    <a:pt x="206681" y="119024"/>
                    <a:pt x="181759" y="125040"/>
                    <a:pt x="152540" y="125040"/>
                  </a:cubicBezTo>
                </a:path>
              </a:pathLst>
            </a:custGeom>
            <a:solidFill>
              <a:schemeClr val="tx1"/>
            </a:solid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7631D95-BF62-4A2E-B22E-EBF527790BF8}"/>
                </a:ext>
              </a:extLst>
            </p:cNvPr>
            <p:cNvSpPr/>
            <p:nvPr/>
          </p:nvSpPr>
          <p:spPr>
            <a:xfrm>
              <a:off x="5141556" y="3569488"/>
              <a:ext cx="171876" cy="206252"/>
            </a:xfrm>
            <a:custGeom>
              <a:avLst/>
              <a:gdLst>
                <a:gd name="connsiteX0" fmla="*/ 110431 w 171876"/>
                <a:gd name="connsiteY0" fmla="*/ 200666 h 206251"/>
                <a:gd name="connsiteX1" fmla="*/ 6445 w 171876"/>
                <a:gd name="connsiteY1" fmla="*/ 104415 h 206251"/>
                <a:gd name="connsiteX2" fmla="*/ 108712 w 171876"/>
                <a:gd name="connsiteY2" fmla="*/ 6445 h 206251"/>
                <a:gd name="connsiteX3" fmla="*/ 169728 w 171876"/>
                <a:gd name="connsiteY3" fmla="*/ 21055 h 206251"/>
                <a:gd name="connsiteX4" fmla="*/ 169728 w 171876"/>
                <a:gd name="connsiteY4" fmla="*/ 70899 h 206251"/>
                <a:gd name="connsiteX5" fmla="*/ 161993 w 171876"/>
                <a:gd name="connsiteY5" fmla="*/ 70899 h 206251"/>
                <a:gd name="connsiteX6" fmla="*/ 111290 w 171876"/>
                <a:gd name="connsiteY6" fmla="*/ 48555 h 206251"/>
                <a:gd name="connsiteX7" fmla="*/ 64883 w 171876"/>
                <a:gd name="connsiteY7" fmla="*/ 104415 h 206251"/>
                <a:gd name="connsiteX8" fmla="*/ 112149 w 171876"/>
                <a:gd name="connsiteY8" fmla="*/ 158556 h 206251"/>
                <a:gd name="connsiteX9" fmla="*/ 161993 w 171876"/>
                <a:gd name="connsiteY9" fmla="*/ 136212 h 206251"/>
                <a:gd name="connsiteX10" fmla="*/ 169728 w 171876"/>
                <a:gd name="connsiteY10" fmla="*/ 136212 h 206251"/>
                <a:gd name="connsiteX11" fmla="*/ 169728 w 171876"/>
                <a:gd name="connsiteY11" fmla="*/ 186056 h 206251"/>
                <a:gd name="connsiteX12" fmla="*/ 110431 w 171876"/>
                <a:gd name="connsiteY12" fmla="*/ 200666 h 20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876" h="206251">
                  <a:moveTo>
                    <a:pt x="110431" y="200666"/>
                  </a:moveTo>
                  <a:cubicBezTo>
                    <a:pt x="49414" y="200666"/>
                    <a:pt x="6445" y="170587"/>
                    <a:pt x="6445" y="104415"/>
                  </a:cubicBezTo>
                  <a:cubicBezTo>
                    <a:pt x="6445" y="40821"/>
                    <a:pt x="47696" y="6445"/>
                    <a:pt x="108712" y="6445"/>
                  </a:cubicBezTo>
                  <a:cubicBezTo>
                    <a:pt x="134493" y="6445"/>
                    <a:pt x="154259" y="13320"/>
                    <a:pt x="169728" y="21055"/>
                  </a:cubicBezTo>
                  <a:lnTo>
                    <a:pt x="169728" y="70899"/>
                  </a:lnTo>
                  <a:lnTo>
                    <a:pt x="161993" y="70899"/>
                  </a:lnTo>
                  <a:cubicBezTo>
                    <a:pt x="146525" y="56290"/>
                    <a:pt x="132774" y="48555"/>
                    <a:pt x="111290" y="48555"/>
                  </a:cubicBezTo>
                  <a:cubicBezTo>
                    <a:pt x="82930" y="48555"/>
                    <a:pt x="64883" y="69180"/>
                    <a:pt x="64883" y="104415"/>
                  </a:cubicBezTo>
                  <a:cubicBezTo>
                    <a:pt x="64883" y="141368"/>
                    <a:pt x="82930" y="158556"/>
                    <a:pt x="112149" y="158556"/>
                  </a:cubicBezTo>
                  <a:cubicBezTo>
                    <a:pt x="135353" y="158556"/>
                    <a:pt x="148243" y="149962"/>
                    <a:pt x="161993" y="136212"/>
                  </a:cubicBezTo>
                  <a:lnTo>
                    <a:pt x="169728" y="136212"/>
                  </a:lnTo>
                  <a:lnTo>
                    <a:pt x="169728" y="186056"/>
                  </a:lnTo>
                  <a:cubicBezTo>
                    <a:pt x="150822" y="196369"/>
                    <a:pt x="132774" y="200666"/>
                    <a:pt x="110431" y="200666"/>
                  </a:cubicBezTo>
                </a:path>
              </a:pathLst>
            </a:custGeom>
            <a:solidFill>
              <a:schemeClr val="tx1"/>
            </a:solid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E6D8F7C6-3071-4F52-B74F-37B38FD588B4}"/>
                </a:ext>
              </a:extLst>
            </p:cNvPr>
            <p:cNvSpPr/>
            <p:nvPr/>
          </p:nvSpPr>
          <p:spPr>
            <a:xfrm>
              <a:off x="5334057" y="3505034"/>
              <a:ext cx="68751" cy="266408"/>
            </a:xfrm>
            <a:custGeom>
              <a:avLst/>
              <a:gdLst>
                <a:gd name="connsiteX0" fmla="*/ 62305 w 68750"/>
                <a:gd name="connsiteY0" fmla="*/ 260822 h 266408"/>
                <a:gd name="connsiteX1" fmla="*/ 6445 w 68750"/>
                <a:gd name="connsiteY1" fmla="*/ 260822 h 266408"/>
                <a:gd name="connsiteX2" fmla="*/ 6445 w 68750"/>
                <a:gd name="connsiteY2" fmla="*/ 77774 h 266408"/>
                <a:gd name="connsiteX3" fmla="*/ 62305 w 68750"/>
                <a:gd name="connsiteY3" fmla="*/ 77774 h 266408"/>
                <a:gd name="connsiteX4" fmla="*/ 62305 w 68750"/>
                <a:gd name="connsiteY4" fmla="*/ 260822 h 266408"/>
                <a:gd name="connsiteX5" fmla="*/ 62305 w 68750"/>
                <a:gd name="connsiteY5" fmla="*/ 51133 h 266408"/>
                <a:gd name="connsiteX6" fmla="*/ 6445 w 68750"/>
                <a:gd name="connsiteY6" fmla="*/ 51133 h 266408"/>
                <a:gd name="connsiteX7" fmla="*/ 6445 w 68750"/>
                <a:gd name="connsiteY7" fmla="*/ 6445 h 266408"/>
                <a:gd name="connsiteX8" fmla="*/ 62305 w 68750"/>
                <a:gd name="connsiteY8" fmla="*/ 6445 h 266408"/>
                <a:gd name="connsiteX9" fmla="*/ 62305 w 68750"/>
                <a:gd name="connsiteY9" fmla="*/ 51133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50" h="266408">
                  <a:moveTo>
                    <a:pt x="62305" y="260822"/>
                  </a:moveTo>
                  <a:lnTo>
                    <a:pt x="6445" y="260822"/>
                  </a:lnTo>
                  <a:lnTo>
                    <a:pt x="6445" y="77774"/>
                  </a:lnTo>
                  <a:lnTo>
                    <a:pt x="62305" y="77774"/>
                  </a:lnTo>
                  <a:lnTo>
                    <a:pt x="62305" y="260822"/>
                  </a:lnTo>
                  <a:close/>
                  <a:moveTo>
                    <a:pt x="62305" y="51133"/>
                  </a:moveTo>
                  <a:lnTo>
                    <a:pt x="6445" y="51133"/>
                  </a:lnTo>
                  <a:lnTo>
                    <a:pt x="6445" y="6445"/>
                  </a:lnTo>
                  <a:lnTo>
                    <a:pt x="62305" y="6445"/>
                  </a:lnTo>
                  <a:lnTo>
                    <a:pt x="62305" y="51133"/>
                  </a:lnTo>
                  <a:close/>
                </a:path>
              </a:pathLst>
            </a:custGeom>
            <a:solidFill>
              <a:schemeClr val="tx1"/>
            </a:solid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C36E03D2-2F29-464A-BF5D-790735908DCF}"/>
                </a:ext>
              </a:extLst>
            </p:cNvPr>
            <p:cNvSpPr/>
            <p:nvPr/>
          </p:nvSpPr>
          <p:spPr>
            <a:xfrm>
              <a:off x="5411402" y="3503316"/>
              <a:ext cx="137501" cy="266408"/>
            </a:xfrm>
            <a:custGeom>
              <a:avLst/>
              <a:gdLst>
                <a:gd name="connsiteX0" fmla="*/ 136212 w 137501"/>
                <a:gd name="connsiteY0" fmla="*/ 51993 h 266408"/>
                <a:gd name="connsiteX1" fmla="*/ 130196 w 137501"/>
                <a:gd name="connsiteY1" fmla="*/ 51993 h 266408"/>
                <a:gd name="connsiteX2" fmla="*/ 107852 w 137501"/>
                <a:gd name="connsiteY2" fmla="*/ 45977 h 266408"/>
                <a:gd name="connsiteX3" fmla="*/ 92384 w 137501"/>
                <a:gd name="connsiteY3" fmla="*/ 51993 h 266408"/>
                <a:gd name="connsiteX4" fmla="*/ 87227 w 137501"/>
                <a:gd name="connsiteY4" fmla="*/ 74336 h 266408"/>
                <a:gd name="connsiteX5" fmla="*/ 87227 w 137501"/>
                <a:gd name="connsiteY5" fmla="*/ 79493 h 266408"/>
                <a:gd name="connsiteX6" fmla="*/ 137071 w 137501"/>
                <a:gd name="connsiteY6" fmla="*/ 79493 h 266408"/>
                <a:gd name="connsiteX7" fmla="*/ 137071 w 137501"/>
                <a:gd name="connsiteY7" fmla="*/ 119024 h 266408"/>
                <a:gd name="connsiteX8" fmla="*/ 88946 w 137501"/>
                <a:gd name="connsiteY8" fmla="*/ 119024 h 266408"/>
                <a:gd name="connsiteX9" fmla="*/ 88946 w 137501"/>
                <a:gd name="connsiteY9" fmla="*/ 262541 h 266408"/>
                <a:gd name="connsiteX10" fmla="*/ 32227 w 137501"/>
                <a:gd name="connsiteY10" fmla="*/ 262541 h 266408"/>
                <a:gd name="connsiteX11" fmla="*/ 32227 w 137501"/>
                <a:gd name="connsiteY11" fmla="*/ 119024 h 266408"/>
                <a:gd name="connsiteX12" fmla="*/ 6445 w 137501"/>
                <a:gd name="connsiteY12" fmla="*/ 119024 h 266408"/>
                <a:gd name="connsiteX13" fmla="*/ 6445 w 137501"/>
                <a:gd name="connsiteY13" fmla="*/ 79493 h 266408"/>
                <a:gd name="connsiteX14" fmla="*/ 32227 w 137501"/>
                <a:gd name="connsiteY14" fmla="*/ 79493 h 266408"/>
                <a:gd name="connsiteX15" fmla="*/ 32227 w 137501"/>
                <a:gd name="connsiteY15" fmla="*/ 68321 h 266408"/>
                <a:gd name="connsiteX16" fmla="*/ 46836 w 137501"/>
                <a:gd name="connsiteY16" fmla="*/ 22774 h 266408"/>
                <a:gd name="connsiteX17" fmla="*/ 96680 w 137501"/>
                <a:gd name="connsiteY17" fmla="*/ 6445 h 266408"/>
                <a:gd name="connsiteX18" fmla="*/ 137071 w 137501"/>
                <a:gd name="connsiteY18" fmla="*/ 10742 h 266408"/>
                <a:gd name="connsiteX19" fmla="*/ 136212 w 137501"/>
                <a:gd name="connsiteY19" fmla="*/ 51993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501" h="266408">
                  <a:moveTo>
                    <a:pt x="136212" y="51993"/>
                  </a:moveTo>
                  <a:lnTo>
                    <a:pt x="130196" y="51993"/>
                  </a:lnTo>
                  <a:cubicBezTo>
                    <a:pt x="123321" y="48555"/>
                    <a:pt x="117306" y="45977"/>
                    <a:pt x="107852" y="45977"/>
                  </a:cubicBezTo>
                  <a:cubicBezTo>
                    <a:pt x="100977" y="45977"/>
                    <a:pt x="94962" y="48555"/>
                    <a:pt x="92384" y="51993"/>
                  </a:cubicBezTo>
                  <a:cubicBezTo>
                    <a:pt x="88946" y="56290"/>
                    <a:pt x="87227" y="62305"/>
                    <a:pt x="87227" y="74336"/>
                  </a:cubicBezTo>
                  <a:lnTo>
                    <a:pt x="87227" y="79493"/>
                  </a:lnTo>
                  <a:lnTo>
                    <a:pt x="137071" y="79493"/>
                  </a:lnTo>
                  <a:lnTo>
                    <a:pt x="137071" y="119024"/>
                  </a:lnTo>
                  <a:lnTo>
                    <a:pt x="88946" y="119024"/>
                  </a:lnTo>
                  <a:lnTo>
                    <a:pt x="88946" y="262541"/>
                  </a:lnTo>
                  <a:lnTo>
                    <a:pt x="32227" y="262541"/>
                  </a:lnTo>
                  <a:lnTo>
                    <a:pt x="32227" y="119024"/>
                  </a:lnTo>
                  <a:lnTo>
                    <a:pt x="6445" y="119024"/>
                  </a:lnTo>
                  <a:lnTo>
                    <a:pt x="6445" y="79493"/>
                  </a:lnTo>
                  <a:lnTo>
                    <a:pt x="32227" y="79493"/>
                  </a:lnTo>
                  <a:lnTo>
                    <a:pt x="32227" y="68321"/>
                  </a:lnTo>
                  <a:cubicBezTo>
                    <a:pt x="32227" y="47696"/>
                    <a:pt x="36524" y="33946"/>
                    <a:pt x="46836" y="22774"/>
                  </a:cubicBezTo>
                  <a:cubicBezTo>
                    <a:pt x="58008" y="10742"/>
                    <a:pt x="75196" y="6445"/>
                    <a:pt x="96680" y="6445"/>
                  </a:cubicBezTo>
                  <a:cubicBezTo>
                    <a:pt x="113009" y="6445"/>
                    <a:pt x="128478" y="8164"/>
                    <a:pt x="137071" y="10742"/>
                  </a:cubicBezTo>
                  <a:lnTo>
                    <a:pt x="136212" y="51993"/>
                  </a:lnTo>
                </a:path>
              </a:pathLst>
            </a:custGeom>
            <a:solidFill>
              <a:schemeClr val="tx1"/>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4BFB10F1-667D-4119-B669-9AA1F03A12A5}"/>
                </a:ext>
              </a:extLst>
            </p:cNvPr>
            <p:cNvSpPr/>
            <p:nvPr/>
          </p:nvSpPr>
          <p:spPr>
            <a:xfrm>
              <a:off x="5643435" y="3569488"/>
              <a:ext cx="171876" cy="206252"/>
            </a:xfrm>
            <a:custGeom>
              <a:avLst/>
              <a:gdLst>
                <a:gd name="connsiteX0" fmla="*/ 110431 w 171876"/>
                <a:gd name="connsiteY0" fmla="*/ 200666 h 206251"/>
                <a:gd name="connsiteX1" fmla="*/ 6445 w 171876"/>
                <a:gd name="connsiteY1" fmla="*/ 104415 h 206251"/>
                <a:gd name="connsiteX2" fmla="*/ 108712 w 171876"/>
                <a:gd name="connsiteY2" fmla="*/ 6445 h 206251"/>
                <a:gd name="connsiteX3" fmla="*/ 169728 w 171876"/>
                <a:gd name="connsiteY3" fmla="*/ 21055 h 206251"/>
                <a:gd name="connsiteX4" fmla="*/ 169728 w 171876"/>
                <a:gd name="connsiteY4" fmla="*/ 70899 h 206251"/>
                <a:gd name="connsiteX5" fmla="*/ 161993 w 171876"/>
                <a:gd name="connsiteY5" fmla="*/ 70899 h 206251"/>
                <a:gd name="connsiteX6" fmla="*/ 111290 w 171876"/>
                <a:gd name="connsiteY6" fmla="*/ 48555 h 206251"/>
                <a:gd name="connsiteX7" fmla="*/ 64883 w 171876"/>
                <a:gd name="connsiteY7" fmla="*/ 104415 h 206251"/>
                <a:gd name="connsiteX8" fmla="*/ 112149 w 171876"/>
                <a:gd name="connsiteY8" fmla="*/ 158556 h 206251"/>
                <a:gd name="connsiteX9" fmla="*/ 161993 w 171876"/>
                <a:gd name="connsiteY9" fmla="*/ 136212 h 206251"/>
                <a:gd name="connsiteX10" fmla="*/ 169728 w 171876"/>
                <a:gd name="connsiteY10" fmla="*/ 136212 h 206251"/>
                <a:gd name="connsiteX11" fmla="*/ 169728 w 171876"/>
                <a:gd name="connsiteY11" fmla="*/ 186056 h 206251"/>
                <a:gd name="connsiteX12" fmla="*/ 110431 w 171876"/>
                <a:gd name="connsiteY12" fmla="*/ 200666 h 20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876" h="206251">
                  <a:moveTo>
                    <a:pt x="110431" y="200666"/>
                  </a:moveTo>
                  <a:cubicBezTo>
                    <a:pt x="50274" y="200666"/>
                    <a:pt x="6445" y="170587"/>
                    <a:pt x="6445" y="104415"/>
                  </a:cubicBezTo>
                  <a:cubicBezTo>
                    <a:pt x="6445" y="40821"/>
                    <a:pt x="47696" y="6445"/>
                    <a:pt x="108712" y="6445"/>
                  </a:cubicBezTo>
                  <a:cubicBezTo>
                    <a:pt x="134493" y="6445"/>
                    <a:pt x="154259" y="13320"/>
                    <a:pt x="169728" y="21055"/>
                  </a:cubicBezTo>
                  <a:lnTo>
                    <a:pt x="169728" y="70899"/>
                  </a:lnTo>
                  <a:lnTo>
                    <a:pt x="161993" y="70899"/>
                  </a:lnTo>
                  <a:cubicBezTo>
                    <a:pt x="146524" y="56290"/>
                    <a:pt x="132774" y="48555"/>
                    <a:pt x="111290" y="48555"/>
                  </a:cubicBezTo>
                  <a:cubicBezTo>
                    <a:pt x="82930" y="48555"/>
                    <a:pt x="64883" y="69180"/>
                    <a:pt x="64883" y="104415"/>
                  </a:cubicBezTo>
                  <a:cubicBezTo>
                    <a:pt x="64883" y="141368"/>
                    <a:pt x="82930" y="158556"/>
                    <a:pt x="112149" y="158556"/>
                  </a:cubicBezTo>
                  <a:cubicBezTo>
                    <a:pt x="135353" y="158556"/>
                    <a:pt x="148243" y="149962"/>
                    <a:pt x="161993" y="136212"/>
                  </a:cubicBezTo>
                  <a:lnTo>
                    <a:pt x="169728" y="136212"/>
                  </a:lnTo>
                  <a:lnTo>
                    <a:pt x="169728" y="186056"/>
                  </a:lnTo>
                  <a:cubicBezTo>
                    <a:pt x="151681" y="196369"/>
                    <a:pt x="133634" y="200666"/>
                    <a:pt x="110431" y="200666"/>
                  </a:cubicBezTo>
                </a:path>
              </a:pathLst>
            </a:custGeom>
            <a:solidFill>
              <a:schemeClr val="tx1"/>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75D2A137-9EB1-49D2-A812-563530840B3D}"/>
                </a:ext>
              </a:extLst>
            </p:cNvPr>
            <p:cNvSpPr/>
            <p:nvPr/>
          </p:nvSpPr>
          <p:spPr>
            <a:xfrm>
              <a:off x="5564371" y="3505034"/>
              <a:ext cx="68751" cy="266408"/>
            </a:xfrm>
            <a:custGeom>
              <a:avLst/>
              <a:gdLst>
                <a:gd name="connsiteX0" fmla="*/ 63165 w 68750"/>
                <a:gd name="connsiteY0" fmla="*/ 260822 h 266408"/>
                <a:gd name="connsiteX1" fmla="*/ 6445 w 68750"/>
                <a:gd name="connsiteY1" fmla="*/ 260822 h 266408"/>
                <a:gd name="connsiteX2" fmla="*/ 6445 w 68750"/>
                <a:gd name="connsiteY2" fmla="*/ 77774 h 266408"/>
                <a:gd name="connsiteX3" fmla="*/ 63165 w 68750"/>
                <a:gd name="connsiteY3" fmla="*/ 77774 h 266408"/>
                <a:gd name="connsiteX4" fmla="*/ 63165 w 68750"/>
                <a:gd name="connsiteY4" fmla="*/ 260822 h 266408"/>
                <a:gd name="connsiteX5" fmla="*/ 63165 w 68750"/>
                <a:gd name="connsiteY5" fmla="*/ 51133 h 266408"/>
                <a:gd name="connsiteX6" fmla="*/ 6445 w 68750"/>
                <a:gd name="connsiteY6" fmla="*/ 51133 h 266408"/>
                <a:gd name="connsiteX7" fmla="*/ 6445 w 68750"/>
                <a:gd name="connsiteY7" fmla="*/ 6445 h 266408"/>
                <a:gd name="connsiteX8" fmla="*/ 63165 w 68750"/>
                <a:gd name="connsiteY8" fmla="*/ 6445 h 266408"/>
                <a:gd name="connsiteX9" fmla="*/ 63165 w 68750"/>
                <a:gd name="connsiteY9" fmla="*/ 51133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50" h="266408">
                  <a:moveTo>
                    <a:pt x="63165" y="260822"/>
                  </a:moveTo>
                  <a:lnTo>
                    <a:pt x="6445" y="260822"/>
                  </a:lnTo>
                  <a:lnTo>
                    <a:pt x="6445" y="77774"/>
                  </a:lnTo>
                  <a:lnTo>
                    <a:pt x="63165" y="77774"/>
                  </a:lnTo>
                  <a:lnTo>
                    <a:pt x="63165" y="260822"/>
                  </a:lnTo>
                  <a:close/>
                  <a:moveTo>
                    <a:pt x="63165" y="51133"/>
                  </a:moveTo>
                  <a:lnTo>
                    <a:pt x="6445" y="51133"/>
                  </a:lnTo>
                  <a:lnTo>
                    <a:pt x="6445" y="6445"/>
                  </a:lnTo>
                  <a:lnTo>
                    <a:pt x="63165" y="6445"/>
                  </a:lnTo>
                  <a:lnTo>
                    <a:pt x="63165" y="51133"/>
                  </a:lnTo>
                  <a:close/>
                </a:path>
              </a:pathLst>
            </a:custGeom>
            <a:solidFill>
              <a:schemeClr val="tx1"/>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4D9CDE47-5289-4B03-A97D-D2867719F82A}"/>
                </a:ext>
              </a:extLst>
            </p:cNvPr>
            <p:cNvSpPr/>
            <p:nvPr/>
          </p:nvSpPr>
          <p:spPr>
            <a:xfrm>
              <a:off x="4394753" y="3505034"/>
              <a:ext cx="68751" cy="266408"/>
            </a:xfrm>
            <a:custGeom>
              <a:avLst/>
              <a:gdLst>
                <a:gd name="connsiteX0" fmla="*/ 63165 w 68750"/>
                <a:gd name="connsiteY0" fmla="*/ 259963 h 266408"/>
                <a:gd name="connsiteX1" fmla="*/ 6445 w 68750"/>
                <a:gd name="connsiteY1" fmla="*/ 259963 h 266408"/>
                <a:gd name="connsiteX2" fmla="*/ 6445 w 68750"/>
                <a:gd name="connsiteY2" fmla="*/ 76915 h 266408"/>
                <a:gd name="connsiteX3" fmla="*/ 63165 w 68750"/>
                <a:gd name="connsiteY3" fmla="*/ 76915 h 266408"/>
                <a:gd name="connsiteX4" fmla="*/ 63165 w 68750"/>
                <a:gd name="connsiteY4" fmla="*/ 259963 h 266408"/>
                <a:gd name="connsiteX5" fmla="*/ 63165 w 68750"/>
                <a:gd name="connsiteY5" fmla="*/ 51133 h 266408"/>
                <a:gd name="connsiteX6" fmla="*/ 6445 w 68750"/>
                <a:gd name="connsiteY6" fmla="*/ 51133 h 266408"/>
                <a:gd name="connsiteX7" fmla="*/ 6445 w 68750"/>
                <a:gd name="connsiteY7" fmla="*/ 6445 h 266408"/>
                <a:gd name="connsiteX8" fmla="*/ 63165 w 68750"/>
                <a:gd name="connsiteY8" fmla="*/ 6445 h 266408"/>
                <a:gd name="connsiteX9" fmla="*/ 63165 w 68750"/>
                <a:gd name="connsiteY9" fmla="*/ 51133 h 266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50" h="266408">
                  <a:moveTo>
                    <a:pt x="63165" y="259963"/>
                  </a:moveTo>
                  <a:lnTo>
                    <a:pt x="6445" y="259963"/>
                  </a:lnTo>
                  <a:lnTo>
                    <a:pt x="6445" y="76915"/>
                  </a:lnTo>
                  <a:lnTo>
                    <a:pt x="63165" y="76915"/>
                  </a:lnTo>
                  <a:lnTo>
                    <a:pt x="63165" y="259963"/>
                  </a:lnTo>
                  <a:close/>
                  <a:moveTo>
                    <a:pt x="63165" y="51133"/>
                  </a:moveTo>
                  <a:lnTo>
                    <a:pt x="6445" y="51133"/>
                  </a:lnTo>
                  <a:lnTo>
                    <a:pt x="6445" y="6445"/>
                  </a:lnTo>
                  <a:lnTo>
                    <a:pt x="63165" y="6445"/>
                  </a:lnTo>
                  <a:lnTo>
                    <a:pt x="63165" y="51133"/>
                  </a:lnTo>
                  <a:close/>
                </a:path>
              </a:pathLst>
            </a:custGeom>
            <a:solidFill>
              <a:schemeClr val="tx1"/>
            </a:solid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5E34FC5C-3B64-4C3E-AD5F-7B8B8EE4DE94}"/>
                </a:ext>
              </a:extLst>
            </p:cNvPr>
            <p:cNvSpPr/>
            <p:nvPr/>
          </p:nvSpPr>
          <p:spPr>
            <a:xfrm>
              <a:off x="3621310" y="3571194"/>
              <a:ext cx="197658" cy="206252"/>
            </a:xfrm>
            <a:custGeom>
              <a:avLst/>
              <a:gdLst>
                <a:gd name="connsiteX0" fmla="*/ 191212 w 197657"/>
                <a:gd name="connsiteY0" fmla="*/ 105287 h 206251"/>
                <a:gd name="connsiteX1" fmla="*/ 174884 w 197657"/>
                <a:gd name="connsiteY1" fmla="*/ 40833 h 206251"/>
                <a:gd name="connsiteX2" fmla="*/ 104415 w 197657"/>
                <a:gd name="connsiteY2" fmla="*/ 6458 h 206251"/>
                <a:gd name="connsiteX3" fmla="*/ 6445 w 197657"/>
                <a:gd name="connsiteY3" fmla="*/ 106146 h 206251"/>
                <a:gd name="connsiteX4" fmla="*/ 114727 w 197657"/>
                <a:gd name="connsiteY4" fmla="*/ 200678 h 206251"/>
                <a:gd name="connsiteX5" fmla="*/ 187775 w 197657"/>
                <a:gd name="connsiteY5" fmla="*/ 182631 h 206251"/>
                <a:gd name="connsiteX6" fmla="*/ 187775 w 197657"/>
                <a:gd name="connsiteY6" fmla="*/ 138803 h 206251"/>
                <a:gd name="connsiteX7" fmla="*/ 181759 w 197657"/>
                <a:gd name="connsiteY7" fmla="*/ 138803 h 206251"/>
                <a:gd name="connsiteX8" fmla="*/ 119884 w 197657"/>
                <a:gd name="connsiteY8" fmla="*/ 161147 h 206251"/>
                <a:gd name="connsiteX9" fmla="*/ 64024 w 197657"/>
                <a:gd name="connsiteY9" fmla="*/ 119037 h 206251"/>
                <a:gd name="connsiteX10" fmla="*/ 191212 w 197657"/>
                <a:gd name="connsiteY10" fmla="*/ 119037 h 206251"/>
                <a:gd name="connsiteX11" fmla="*/ 191212 w 197657"/>
                <a:gd name="connsiteY11" fmla="*/ 105287 h 206251"/>
                <a:gd name="connsiteX12" fmla="*/ 64024 w 197657"/>
                <a:gd name="connsiteY12" fmla="*/ 82943 h 206251"/>
                <a:gd name="connsiteX13" fmla="*/ 71758 w 197657"/>
                <a:gd name="connsiteY13" fmla="*/ 58880 h 206251"/>
                <a:gd name="connsiteX14" fmla="*/ 102696 w 197657"/>
                <a:gd name="connsiteY14" fmla="*/ 44271 h 206251"/>
                <a:gd name="connsiteX15" fmla="*/ 136212 w 197657"/>
                <a:gd name="connsiteY15" fmla="*/ 82943 h 206251"/>
                <a:gd name="connsiteX16" fmla="*/ 64024 w 197657"/>
                <a:gd name="connsiteY16" fmla="*/ 82943 h 20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7657" h="206251">
                  <a:moveTo>
                    <a:pt x="191212" y="105287"/>
                  </a:moveTo>
                  <a:cubicBezTo>
                    <a:pt x="191212" y="82943"/>
                    <a:pt x="187775" y="58880"/>
                    <a:pt x="174884" y="40833"/>
                  </a:cubicBezTo>
                  <a:cubicBezTo>
                    <a:pt x="161134" y="21068"/>
                    <a:pt x="137931" y="6458"/>
                    <a:pt x="104415" y="6458"/>
                  </a:cubicBezTo>
                  <a:cubicBezTo>
                    <a:pt x="37383" y="5599"/>
                    <a:pt x="6445" y="48568"/>
                    <a:pt x="6445" y="106146"/>
                  </a:cubicBezTo>
                  <a:cubicBezTo>
                    <a:pt x="6445" y="168881"/>
                    <a:pt x="53711" y="200678"/>
                    <a:pt x="114727" y="200678"/>
                  </a:cubicBezTo>
                  <a:cubicBezTo>
                    <a:pt x="149103" y="200678"/>
                    <a:pt x="168869" y="192944"/>
                    <a:pt x="187775" y="182631"/>
                  </a:cubicBezTo>
                  <a:lnTo>
                    <a:pt x="187775" y="138803"/>
                  </a:lnTo>
                  <a:lnTo>
                    <a:pt x="181759" y="138803"/>
                  </a:lnTo>
                  <a:cubicBezTo>
                    <a:pt x="163712" y="152553"/>
                    <a:pt x="143087" y="161147"/>
                    <a:pt x="119884" y="161147"/>
                  </a:cubicBezTo>
                  <a:cubicBezTo>
                    <a:pt x="80352" y="161147"/>
                    <a:pt x="65743" y="140522"/>
                    <a:pt x="64024" y="119037"/>
                  </a:cubicBezTo>
                  <a:lnTo>
                    <a:pt x="191212" y="119037"/>
                  </a:lnTo>
                  <a:lnTo>
                    <a:pt x="191212" y="105287"/>
                  </a:lnTo>
                  <a:moveTo>
                    <a:pt x="64024" y="82943"/>
                  </a:moveTo>
                  <a:cubicBezTo>
                    <a:pt x="64024" y="74349"/>
                    <a:pt x="66602" y="65755"/>
                    <a:pt x="71758" y="58880"/>
                  </a:cubicBezTo>
                  <a:cubicBezTo>
                    <a:pt x="79493" y="48568"/>
                    <a:pt x="88087" y="44271"/>
                    <a:pt x="102696" y="44271"/>
                  </a:cubicBezTo>
                  <a:cubicBezTo>
                    <a:pt x="124181" y="44271"/>
                    <a:pt x="135353" y="59740"/>
                    <a:pt x="136212" y="82943"/>
                  </a:cubicBezTo>
                  <a:lnTo>
                    <a:pt x="64024" y="82943"/>
                  </a:lnTo>
                  <a:close/>
                </a:path>
              </a:pathLst>
            </a:custGeom>
            <a:solidFill>
              <a:schemeClr val="tx1"/>
            </a:solid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AEC52698-E602-4CD7-A002-C950FFE76FAB}"/>
                </a:ext>
              </a:extLst>
            </p:cNvPr>
            <p:cNvSpPr/>
            <p:nvPr/>
          </p:nvSpPr>
          <p:spPr>
            <a:xfrm>
              <a:off x="4943039" y="3571207"/>
              <a:ext cx="180470" cy="197658"/>
            </a:xfrm>
            <a:custGeom>
              <a:avLst/>
              <a:gdLst>
                <a:gd name="connsiteX0" fmla="*/ 94102 w 180470"/>
                <a:gd name="connsiteY0" fmla="*/ 159415 h 197657"/>
                <a:gd name="connsiteX1" fmla="*/ 64024 w 180470"/>
                <a:gd name="connsiteY1" fmla="*/ 138790 h 197657"/>
                <a:gd name="connsiteX2" fmla="*/ 101837 w 180470"/>
                <a:gd name="connsiteY2" fmla="*/ 110431 h 197657"/>
                <a:gd name="connsiteX3" fmla="*/ 126759 w 180470"/>
                <a:gd name="connsiteY3" fmla="*/ 107852 h 197657"/>
                <a:gd name="connsiteX4" fmla="*/ 126759 w 180470"/>
                <a:gd name="connsiteY4" fmla="*/ 145665 h 197657"/>
                <a:gd name="connsiteX5" fmla="*/ 94102 w 180470"/>
                <a:gd name="connsiteY5" fmla="*/ 159415 h 197657"/>
                <a:gd name="connsiteX6" fmla="*/ 126759 w 180470"/>
                <a:gd name="connsiteY6" fmla="*/ 194650 h 197657"/>
                <a:gd name="connsiteX7" fmla="*/ 181759 w 180470"/>
                <a:gd name="connsiteY7" fmla="*/ 194650 h 197657"/>
                <a:gd name="connsiteX8" fmla="*/ 181759 w 180470"/>
                <a:gd name="connsiteY8" fmla="*/ 70040 h 197657"/>
                <a:gd name="connsiteX9" fmla="*/ 160275 w 180470"/>
                <a:gd name="connsiteY9" fmla="*/ 21914 h 197657"/>
                <a:gd name="connsiteX10" fmla="*/ 94102 w 180470"/>
                <a:gd name="connsiteY10" fmla="*/ 6445 h 197657"/>
                <a:gd name="connsiteX11" fmla="*/ 27070 w 180470"/>
                <a:gd name="connsiteY11" fmla="*/ 15039 h 197657"/>
                <a:gd name="connsiteX12" fmla="*/ 27070 w 180470"/>
                <a:gd name="connsiteY12" fmla="*/ 58868 h 197657"/>
                <a:gd name="connsiteX13" fmla="*/ 32227 w 180470"/>
                <a:gd name="connsiteY13" fmla="*/ 58868 h 197657"/>
                <a:gd name="connsiteX14" fmla="*/ 82930 w 180470"/>
                <a:gd name="connsiteY14" fmla="*/ 44258 h 197657"/>
                <a:gd name="connsiteX15" fmla="*/ 113868 w 180470"/>
                <a:gd name="connsiteY15" fmla="*/ 48555 h 197657"/>
                <a:gd name="connsiteX16" fmla="*/ 125899 w 180470"/>
                <a:gd name="connsiteY16" fmla="*/ 72618 h 197657"/>
                <a:gd name="connsiteX17" fmla="*/ 125899 w 180470"/>
                <a:gd name="connsiteY17" fmla="*/ 73477 h 197657"/>
                <a:gd name="connsiteX18" fmla="*/ 77774 w 180470"/>
                <a:gd name="connsiteY18" fmla="*/ 77774 h 197657"/>
                <a:gd name="connsiteX19" fmla="*/ 6445 w 180470"/>
                <a:gd name="connsiteY19" fmla="*/ 141368 h 197657"/>
                <a:gd name="connsiteX20" fmla="*/ 64883 w 180470"/>
                <a:gd name="connsiteY20" fmla="*/ 198947 h 197657"/>
                <a:gd name="connsiteX21" fmla="*/ 125040 w 180470"/>
                <a:gd name="connsiteY21" fmla="*/ 178322 h 197657"/>
                <a:gd name="connsiteX22" fmla="*/ 125040 w 180470"/>
                <a:gd name="connsiteY22" fmla="*/ 194650 h 19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0470" h="197657">
                  <a:moveTo>
                    <a:pt x="94102" y="159415"/>
                  </a:moveTo>
                  <a:cubicBezTo>
                    <a:pt x="75196" y="161134"/>
                    <a:pt x="64883" y="155118"/>
                    <a:pt x="64024" y="138790"/>
                  </a:cubicBezTo>
                  <a:cubicBezTo>
                    <a:pt x="63164" y="120743"/>
                    <a:pt x="78633" y="113868"/>
                    <a:pt x="101837" y="110431"/>
                  </a:cubicBezTo>
                  <a:cubicBezTo>
                    <a:pt x="110430" y="109571"/>
                    <a:pt x="119024" y="107852"/>
                    <a:pt x="126759" y="107852"/>
                  </a:cubicBezTo>
                  <a:lnTo>
                    <a:pt x="126759" y="145665"/>
                  </a:lnTo>
                  <a:cubicBezTo>
                    <a:pt x="119884" y="152540"/>
                    <a:pt x="106134" y="158556"/>
                    <a:pt x="94102" y="159415"/>
                  </a:cubicBezTo>
                  <a:moveTo>
                    <a:pt x="126759" y="194650"/>
                  </a:moveTo>
                  <a:lnTo>
                    <a:pt x="181759" y="194650"/>
                  </a:lnTo>
                  <a:lnTo>
                    <a:pt x="181759" y="70040"/>
                  </a:lnTo>
                  <a:cubicBezTo>
                    <a:pt x="181759" y="47696"/>
                    <a:pt x="174884" y="32227"/>
                    <a:pt x="160275" y="21914"/>
                  </a:cubicBezTo>
                  <a:cubicBezTo>
                    <a:pt x="146524" y="11602"/>
                    <a:pt x="125899" y="6445"/>
                    <a:pt x="94102" y="6445"/>
                  </a:cubicBezTo>
                  <a:cubicBezTo>
                    <a:pt x="82930" y="6445"/>
                    <a:pt x="48555" y="9883"/>
                    <a:pt x="27070" y="15039"/>
                  </a:cubicBezTo>
                  <a:lnTo>
                    <a:pt x="27070" y="58868"/>
                  </a:lnTo>
                  <a:lnTo>
                    <a:pt x="32227" y="58868"/>
                  </a:lnTo>
                  <a:cubicBezTo>
                    <a:pt x="47696" y="50274"/>
                    <a:pt x="64024" y="45118"/>
                    <a:pt x="82930" y="44258"/>
                  </a:cubicBezTo>
                  <a:cubicBezTo>
                    <a:pt x="96680" y="44258"/>
                    <a:pt x="106993" y="45118"/>
                    <a:pt x="113868" y="48555"/>
                  </a:cubicBezTo>
                  <a:cubicBezTo>
                    <a:pt x="124181" y="54571"/>
                    <a:pt x="125899" y="62305"/>
                    <a:pt x="125899" y="72618"/>
                  </a:cubicBezTo>
                  <a:lnTo>
                    <a:pt x="125899" y="73477"/>
                  </a:lnTo>
                  <a:cubicBezTo>
                    <a:pt x="109571" y="74337"/>
                    <a:pt x="93243" y="76055"/>
                    <a:pt x="77774" y="77774"/>
                  </a:cubicBezTo>
                  <a:cubicBezTo>
                    <a:pt x="27070" y="84649"/>
                    <a:pt x="6445" y="106134"/>
                    <a:pt x="6445" y="141368"/>
                  </a:cubicBezTo>
                  <a:cubicBezTo>
                    <a:pt x="6445" y="175744"/>
                    <a:pt x="32227" y="197228"/>
                    <a:pt x="64883" y="198947"/>
                  </a:cubicBezTo>
                  <a:cubicBezTo>
                    <a:pt x="90665" y="199806"/>
                    <a:pt x="108712" y="193791"/>
                    <a:pt x="125040" y="178322"/>
                  </a:cubicBezTo>
                  <a:lnTo>
                    <a:pt x="125040" y="194650"/>
                  </a:lnTo>
                  <a:close/>
                </a:path>
              </a:pathLst>
            </a:custGeom>
            <a:solidFill>
              <a:schemeClr val="tx1"/>
            </a:solid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32995DB8-B519-43BF-AF2E-DAA78674E097}"/>
                </a:ext>
              </a:extLst>
            </p:cNvPr>
            <p:cNvSpPr/>
            <p:nvPr/>
          </p:nvSpPr>
          <p:spPr>
            <a:xfrm>
              <a:off x="4478973" y="3571207"/>
              <a:ext cx="180470" cy="206252"/>
            </a:xfrm>
            <a:custGeom>
              <a:avLst/>
              <a:gdLst>
                <a:gd name="connsiteX0" fmla="*/ 93243 w 180470"/>
                <a:gd name="connsiteY0" fmla="*/ 159415 h 206251"/>
                <a:gd name="connsiteX1" fmla="*/ 63164 w 180470"/>
                <a:gd name="connsiteY1" fmla="*/ 138790 h 206251"/>
                <a:gd name="connsiteX2" fmla="*/ 100118 w 180470"/>
                <a:gd name="connsiteY2" fmla="*/ 110431 h 206251"/>
                <a:gd name="connsiteX3" fmla="*/ 125040 w 180470"/>
                <a:gd name="connsiteY3" fmla="*/ 107852 h 206251"/>
                <a:gd name="connsiteX4" fmla="*/ 125040 w 180470"/>
                <a:gd name="connsiteY4" fmla="*/ 145665 h 206251"/>
                <a:gd name="connsiteX5" fmla="*/ 93243 w 180470"/>
                <a:gd name="connsiteY5" fmla="*/ 159415 h 206251"/>
                <a:gd name="connsiteX6" fmla="*/ 125899 w 180470"/>
                <a:gd name="connsiteY6" fmla="*/ 194650 h 206251"/>
                <a:gd name="connsiteX7" fmla="*/ 180900 w 180470"/>
                <a:gd name="connsiteY7" fmla="*/ 194650 h 206251"/>
                <a:gd name="connsiteX8" fmla="*/ 180900 w 180470"/>
                <a:gd name="connsiteY8" fmla="*/ 70040 h 206251"/>
                <a:gd name="connsiteX9" fmla="*/ 159415 w 180470"/>
                <a:gd name="connsiteY9" fmla="*/ 21914 h 206251"/>
                <a:gd name="connsiteX10" fmla="*/ 90665 w 180470"/>
                <a:gd name="connsiteY10" fmla="*/ 6445 h 206251"/>
                <a:gd name="connsiteX11" fmla="*/ 21914 w 180470"/>
                <a:gd name="connsiteY11" fmla="*/ 15899 h 206251"/>
                <a:gd name="connsiteX12" fmla="*/ 21914 w 180470"/>
                <a:gd name="connsiteY12" fmla="*/ 59727 h 206251"/>
                <a:gd name="connsiteX13" fmla="*/ 27070 w 180470"/>
                <a:gd name="connsiteY13" fmla="*/ 59727 h 206251"/>
                <a:gd name="connsiteX14" fmla="*/ 80352 w 180470"/>
                <a:gd name="connsiteY14" fmla="*/ 45118 h 206251"/>
                <a:gd name="connsiteX15" fmla="*/ 113868 w 180470"/>
                <a:gd name="connsiteY15" fmla="*/ 49414 h 206251"/>
                <a:gd name="connsiteX16" fmla="*/ 125899 w 180470"/>
                <a:gd name="connsiteY16" fmla="*/ 73477 h 206251"/>
                <a:gd name="connsiteX17" fmla="*/ 125899 w 180470"/>
                <a:gd name="connsiteY17" fmla="*/ 74337 h 206251"/>
                <a:gd name="connsiteX18" fmla="*/ 77774 w 180470"/>
                <a:gd name="connsiteY18" fmla="*/ 78633 h 206251"/>
                <a:gd name="connsiteX19" fmla="*/ 6445 w 180470"/>
                <a:gd name="connsiteY19" fmla="*/ 142228 h 206251"/>
                <a:gd name="connsiteX20" fmla="*/ 64883 w 180470"/>
                <a:gd name="connsiteY20" fmla="*/ 199806 h 206251"/>
                <a:gd name="connsiteX21" fmla="*/ 125040 w 180470"/>
                <a:gd name="connsiteY21" fmla="*/ 179181 h 206251"/>
                <a:gd name="connsiteX22" fmla="*/ 125040 w 180470"/>
                <a:gd name="connsiteY22" fmla="*/ 194650 h 20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0470" h="206251">
                  <a:moveTo>
                    <a:pt x="93243" y="159415"/>
                  </a:moveTo>
                  <a:cubicBezTo>
                    <a:pt x="74336" y="161134"/>
                    <a:pt x="64024" y="155118"/>
                    <a:pt x="63164" y="138790"/>
                  </a:cubicBezTo>
                  <a:cubicBezTo>
                    <a:pt x="62305" y="120743"/>
                    <a:pt x="77774" y="113868"/>
                    <a:pt x="100118" y="110431"/>
                  </a:cubicBezTo>
                  <a:cubicBezTo>
                    <a:pt x="108712" y="109571"/>
                    <a:pt x="117306" y="107852"/>
                    <a:pt x="125040" y="107852"/>
                  </a:cubicBezTo>
                  <a:lnTo>
                    <a:pt x="125040" y="145665"/>
                  </a:lnTo>
                  <a:cubicBezTo>
                    <a:pt x="119024" y="152540"/>
                    <a:pt x="105274" y="158556"/>
                    <a:pt x="93243" y="159415"/>
                  </a:cubicBezTo>
                  <a:moveTo>
                    <a:pt x="125899" y="194650"/>
                  </a:moveTo>
                  <a:lnTo>
                    <a:pt x="180900" y="194650"/>
                  </a:lnTo>
                  <a:lnTo>
                    <a:pt x="180900" y="70040"/>
                  </a:lnTo>
                  <a:cubicBezTo>
                    <a:pt x="180900" y="47696"/>
                    <a:pt x="174025" y="31368"/>
                    <a:pt x="159415" y="21914"/>
                  </a:cubicBezTo>
                  <a:cubicBezTo>
                    <a:pt x="145665" y="11602"/>
                    <a:pt x="122462" y="6445"/>
                    <a:pt x="90665" y="6445"/>
                  </a:cubicBezTo>
                  <a:cubicBezTo>
                    <a:pt x="79493" y="6445"/>
                    <a:pt x="42539" y="9883"/>
                    <a:pt x="21914" y="15899"/>
                  </a:cubicBezTo>
                  <a:lnTo>
                    <a:pt x="21914" y="59727"/>
                  </a:lnTo>
                  <a:lnTo>
                    <a:pt x="27070" y="59727"/>
                  </a:lnTo>
                  <a:cubicBezTo>
                    <a:pt x="41680" y="51133"/>
                    <a:pt x="60586" y="45977"/>
                    <a:pt x="80352" y="45118"/>
                  </a:cubicBezTo>
                  <a:cubicBezTo>
                    <a:pt x="94102" y="45118"/>
                    <a:pt x="106993" y="45977"/>
                    <a:pt x="113868" y="49414"/>
                  </a:cubicBezTo>
                  <a:cubicBezTo>
                    <a:pt x="124181" y="55430"/>
                    <a:pt x="125899" y="63165"/>
                    <a:pt x="125899" y="73477"/>
                  </a:cubicBezTo>
                  <a:lnTo>
                    <a:pt x="125899" y="74337"/>
                  </a:lnTo>
                  <a:cubicBezTo>
                    <a:pt x="109571" y="75196"/>
                    <a:pt x="93243" y="76915"/>
                    <a:pt x="77774" y="78633"/>
                  </a:cubicBezTo>
                  <a:cubicBezTo>
                    <a:pt x="27070" y="85509"/>
                    <a:pt x="6445" y="106993"/>
                    <a:pt x="6445" y="142228"/>
                  </a:cubicBezTo>
                  <a:cubicBezTo>
                    <a:pt x="6445" y="176603"/>
                    <a:pt x="32227" y="198087"/>
                    <a:pt x="64883" y="199806"/>
                  </a:cubicBezTo>
                  <a:cubicBezTo>
                    <a:pt x="90665" y="200666"/>
                    <a:pt x="108712" y="194650"/>
                    <a:pt x="125040" y="179181"/>
                  </a:cubicBezTo>
                  <a:lnTo>
                    <a:pt x="125040" y="194650"/>
                  </a:lnTo>
                  <a:close/>
                </a:path>
              </a:pathLst>
            </a:custGeom>
            <a:solidFill>
              <a:schemeClr val="tx1"/>
            </a:solidFill>
            <a:ln w="9525"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7CABB72A-EBDC-BE70-D57E-1C3CB971E0C0}"/>
              </a:ext>
            </a:extLst>
          </p:cNvPr>
          <p:cNvSpPr txBox="1"/>
          <p:nvPr userDrawn="1"/>
        </p:nvSpPr>
        <p:spPr bwMode="invGray">
          <a:xfrm>
            <a:off x="381000" y="-404414"/>
            <a:ext cx="4474430" cy="300082"/>
          </a:xfrm>
          <a:prstGeom prst="rect">
            <a:avLst/>
          </a:prstGeom>
          <a:noFill/>
        </p:spPr>
        <p:txBody>
          <a:bodyPr wrap="none" rtlCol="0">
            <a:spAutoFit/>
          </a:bodyPr>
          <a:lstStyle/>
          <a:p>
            <a:r>
              <a:rPr lang="en-US" sz="1350">
                <a:solidFill>
                  <a:schemeClr val="tx1">
                    <a:lumMod val="60000"/>
                    <a:lumOff val="40000"/>
                  </a:schemeClr>
                </a:solidFill>
              </a:rPr>
              <a:t>BANNER – LOGO ONLY – FIRST OR CLOSING SLIDE</a:t>
            </a:r>
          </a:p>
        </p:txBody>
      </p:sp>
      <p:sp>
        <p:nvSpPr>
          <p:cNvPr id="3" name="Footer Placeholder 4">
            <a:extLst>
              <a:ext uri="{FF2B5EF4-FFF2-40B4-BE49-F238E27FC236}">
                <a16:creationId xmlns:a16="http://schemas.microsoft.com/office/drawing/2014/main" id="{C1B9F27B-615D-2364-968A-1C6801CD7165}"/>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a:t>
            </a:r>
            <a:fld id="{322A16F2-9079-A941-99AF-AF10910C2AE4}" type="datetimeyyyy">
              <a:rPr lang="en-US" smtClean="0"/>
              <a:pPr/>
              <a:t>2025</a:t>
            </a:fld>
            <a:r>
              <a:rPr lang="en-US"/>
              <a:t> GP PRO. All rights reserved. Not to be copied, quoted, shared, or further distributed without prior written permission.</a:t>
            </a:r>
          </a:p>
        </p:txBody>
      </p:sp>
    </p:spTree>
    <p:extLst>
      <p:ext uri="{BB962C8B-B14F-4D97-AF65-F5344CB8AC3E}">
        <p14:creationId xmlns:p14="http://schemas.microsoft.com/office/powerpoint/2010/main" val="26838556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t. Pic: Title, Subhead, Content &amp; Background Imag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5C76FA0-59CD-1910-0D93-0E29D10B326D}"/>
              </a:ext>
            </a:extLst>
          </p:cNvPr>
          <p:cNvGrpSpPr/>
          <p:nvPr userDrawn="1"/>
        </p:nvGrpSpPr>
        <p:grpSpPr>
          <a:xfrm>
            <a:off x="-1114424" y="4943472"/>
            <a:ext cx="14582768" cy="1428752"/>
            <a:chOff x="-1114424" y="4943472"/>
            <a:chExt cx="14582768" cy="1428752"/>
          </a:xfrm>
        </p:grpSpPr>
        <p:grpSp>
          <p:nvGrpSpPr>
            <p:cNvPr id="5" name="Group 4">
              <a:extLst>
                <a:ext uri="{FF2B5EF4-FFF2-40B4-BE49-F238E27FC236}">
                  <a16:creationId xmlns:a16="http://schemas.microsoft.com/office/drawing/2014/main" id="{F554C6AF-AF20-61B6-7679-663456662626}"/>
                </a:ext>
              </a:extLst>
            </p:cNvPr>
            <p:cNvGrpSpPr/>
            <p:nvPr userDrawn="1"/>
          </p:nvGrpSpPr>
          <p:grpSpPr>
            <a:xfrm>
              <a:off x="-1114424" y="4943472"/>
              <a:ext cx="1123947" cy="1428752"/>
              <a:chOff x="-1114424" y="4972048"/>
              <a:chExt cx="1123947" cy="1428752"/>
            </a:xfrm>
          </p:grpSpPr>
          <p:cxnSp>
            <p:nvCxnSpPr>
              <p:cNvPr id="14" name="Straight Connector 13">
                <a:extLst>
                  <a:ext uri="{FF2B5EF4-FFF2-40B4-BE49-F238E27FC236}">
                    <a16:creationId xmlns:a16="http://schemas.microsoft.com/office/drawing/2014/main" id="{99C652FD-E000-E3E0-9E9A-7B7111C04209}"/>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B7FDDAB-B9D3-20F7-0A83-CC77D8981A57}"/>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9054483-9585-2E99-951D-C327F0CE1262}"/>
                  </a:ext>
                </a:extLst>
              </p:cNvPr>
              <p:cNvSpPr txBox="1"/>
              <p:nvPr userDrawn="1"/>
            </p:nvSpPr>
            <p:spPr>
              <a:xfrm>
                <a:off x="-1114424" y="4972048"/>
                <a:ext cx="1123947" cy="685800"/>
              </a:xfrm>
              <a:prstGeom prst="rect">
                <a:avLst/>
              </a:prstGeom>
              <a:noFill/>
            </p:spPr>
            <p:txBody>
              <a:bodyPr wrap="square" lIns="0" tIns="0" rIns="0" bIns="0" rtlCol="0">
                <a:noAutofit/>
              </a:bodyPr>
              <a:lstStyle/>
              <a:p>
                <a:pPr algn="l"/>
                <a:r>
                  <a:rPr lang="en-US"/>
                  <a:t>Content above line</a:t>
                </a:r>
              </a:p>
            </p:txBody>
          </p:sp>
        </p:grpSp>
        <p:grpSp>
          <p:nvGrpSpPr>
            <p:cNvPr id="9" name="Group 8">
              <a:extLst>
                <a:ext uri="{FF2B5EF4-FFF2-40B4-BE49-F238E27FC236}">
                  <a16:creationId xmlns:a16="http://schemas.microsoft.com/office/drawing/2014/main" id="{83743611-7E72-3F6C-D4D6-EC9706B8355F}"/>
                </a:ext>
              </a:extLst>
            </p:cNvPr>
            <p:cNvGrpSpPr/>
            <p:nvPr userDrawn="1"/>
          </p:nvGrpSpPr>
          <p:grpSpPr>
            <a:xfrm>
              <a:off x="12344397" y="4943472"/>
              <a:ext cx="1123947" cy="1428752"/>
              <a:chOff x="-952500" y="4972048"/>
              <a:chExt cx="1123947" cy="1428752"/>
            </a:xfrm>
          </p:grpSpPr>
          <p:cxnSp>
            <p:nvCxnSpPr>
              <p:cNvPr id="10" name="Straight Connector 9">
                <a:extLst>
                  <a:ext uri="{FF2B5EF4-FFF2-40B4-BE49-F238E27FC236}">
                    <a16:creationId xmlns:a16="http://schemas.microsoft.com/office/drawing/2014/main" id="{8DE7D050-541B-AADC-4B1B-44FE4DBDD369}"/>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6C2B077-F55D-C69F-1066-5F364FAAC7CD}"/>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6A48456-5803-031A-BEB4-1D432842322F}"/>
                  </a:ext>
                </a:extLst>
              </p:cNvPr>
              <p:cNvSpPr txBox="1"/>
              <p:nvPr userDrawn="1"/>
            </p:nvSpPr>
            <p:spPr>
              <a:xfrm>
                <a:off x="-952500" y="4972048"/>
                <a:ext cx="1123947" cy="685800"/>
              </a:xfrm>
              <a:prstGeom prst="rect">
                <a:avLst/>
              </a:prstGeom>
              <a:noFill/>
            </p:spPr>
            <p:txBody>
              <a:bodyPr wrap="square" lIns="0" tIns="0" rIns="0" bIns="0" rtlCol="0">
                <a:noAutofit/>
              </a:bodyPr>
              <a:lstStyle/>
              <a:p>
                <a:pPr algn="l"/>
                <a:r>
                  <a:rPr lang="en-US"/>
                  <a:t>Content above line</a:t>
                </a:r>
              </a:p>
            </p:txBody>
          </p:sp>
        </p:grpSp>
      </p:grpSp>
      <p:sp>
        <p:nvSpPr>
          <p:cNvPr id="55" name="Picture Placeholder 54">
            <a:extLst>
              <a:ext uri="{FF2B5EF4-FFF2-40B4-BE49-F238E27FC236}">
                <a16:creationId xmlns:a16="http://schemas.microsoft.com/office/drawing/2014/main" id="{84E9C715-7E00-41D7-8953-929D9C471F94}"/>
              </a:ext>
            </a:extLst>
          </p:cNvPr>
          <p:cNvSpPr>
            <a:spLocks noGrp="1"/>
          </p:cNvSpPr>
          <p:nvPr>
            <p:ph type="pic" sz="quarter" idx="15" hasCustomPrompt="1"/>
          </p:nvPr>
        </p:nvSpPr>
        <p:spPr bwMode="gray">
          <a:xfrm>
            <a:off x="2" y="0"/>
            <a:ext cx="5952813" cy="6286500"/>
          </a:xfrm>
          <a:prstGeom prst="rect">
            <a:avLst/>
          </a:prstGeom>
          <a:solidFill>
            <a:schemeClr val="bg1">
              <a:lumMod val="90000"/>
            </a:schemeClr>
          </a:solidFill>
        </p:spPr>
        <p:txBody>
          <a:bodyPr wrap="square">
            <a:noAutofit/>
          </a:bodyPr>
          <a:lstStyle>
            <a:lvl1pPr marL="0" indent="0">
              <a:buNone/>
              <a:defRPr sz="1200" baseline="0">
                <a:solidFill>
                  <a:schemeClr val="accent4"/>
                </a:solidFill>
              </a:defRPr>
            </a:lvl1pPr>
          </a:lstStyle>
          <a:p>
            <a:r>
              <a:rPr lang="en-US"/>
              <a:t>Click icon to add background image |  Send to back as needed</a:t>
            </a:r>
          </a:p>
        </p:txBody>
      </p:sp>
      <p:sp>
        <p:nvSpPr>
          <p:cNvPr id="3" name="Content Placeholder 2"/>
          <p:cNvSpPr>
            <a:spLocks noGrp="1"/>
          </p:cNvSpPr>
          <p:nvPr>
            <p:ph idx="1"/>
          </p:nvPr>
        </p:nvSpPr>
        <p:spPr bwMode="gray">
          <a:xfrm>
            <a:off x="6238874" y="2362200"/>
            <a:ext cx="5495925" cy="33510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24D36ECA-4051-405B-B41E-4E30460C04C1}"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6238874" y="1112686"/>
            <a:ext cx="5495925" cy="1129357"/>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38" name="Rectangle 37"/>
          <p:cNvSpPr/>
          <p:nvPr/>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1050" b="0" noProof="0"/>
              <a:t>Click the picture icon</a:t>
            </a:r>
            <a:r>
              <a:rPr lang="en-US" sz="1050" b="0" baseline="0" noProof="0"/>
              <a:t> to add your own picture. </a:t>
            </a:r>
          </a:p>
          <a:p>
            <a:pPr marL="0" marR="0" lvl="0" indent="0" algn="l" defTabSz="914400" rtl="0" eaLnBrk="1" fontAlgn="auto" latinLnBrk="0" hangingPunct="1">
              <a:lnSpc>
                <a:spcPct val="90000"/>
              </a:lnSpc>
              <a:spcBef>
                <a:spcPts val="900"/>
              </a:spcBef>
              <a:spcAft>
                <a:spcPts val="0"/>
              </a:spcAft>
              <a:buClrTx/>
              <a:buSzTx/>
              <a:buFontTx/>
              <a:buNone/>
              <a:tabLst/>
              <a:defRPr/>
            </a:pPr>
            <a:r>
              <a:rPr lang="en-US" sz="1050" b="0" baseline="0" noProof="0"/>
              <a:t>To change a picture, delete the existing picture then click the icon to add another.</a:t>
            </a:r>
            <a:br>
              <a:rPr lang="en-US" sz="1050" b="0" baseline="0" noProof="0"/>
            </a:br>
            <a:r>
              <a:rPr lang="en-US" sz="1050" b="0" baseline="0" noProof="0"/>
              <a:t>BE SURE PICTURE HAS GRADIENT WHITE ON THE RIGHT.</a:t>
            </a:r>
          </a:p>
          <a:p>
            <a:pPr algn="l">
              <a:lnSpc>
                <a:spcPct val="90000"/>
              </a:lnSpc>
              <a:spcBef>
                <a:spcPts val="900"/>
              </a:spcBef>
            </a:pPr>
            <a:endParaRPr lang="en-US" sz="1050" b="0" baseline="0" noProof="0"/>
          </a:p>
          <a:p>
            <a:pPr algn="l">
              <a:lnSpc>
                <a:spcPct val="90000"/>
              </a:lnSpc>
              <a:spcBef>
                <a:spcPts val="900"/>
              </a:spcBef>
            </a:pPr>
            <a:r>
              <a:rPr lang="en-US" sz="1050" b="0" baseline="0" noProof="0"/>
              <a:t>To enter text, start typing at the first line. To change the format of the bulleted text, hit Enter, then Tab.</a:t>
            </a:r>
          </a:p>
          <a:p>
            <a:pPr algn="l">
              <a:lnSpc>
                <a:spcPct val="90000"/>
              </a:lnSpc>
              <a:spcBef>
                <a:spcPts val="900"/>
              </a:spcBef>
            </a:pPr>
            <a:r>
              <a:rPr lang="en-US" sz="1050" b="0" noProof="0"/>
              <a:t>After making adjustments, you may need to hit the RESET button in the Slides group on the Home tab to</a:t>
            </a:r>
            <a:r>
              <a:rPr lang="en-US" sz="1050" b="0" baseline="0" noProof="0"/>
              <a:t> move the placeholders into the correct stacking order</a:t>
            </a:r>
            <a:r>
              <a:rPr lang="en-US" sz="1050" b="0" noProof="0"/>
              <a:t> and to</a:t>
            </a:r>
            <a:r>
              <a:rPr lang="en-US" sz="1050" b="0" baseline="0" noProof="0"/>
              <a:t> reveal headlines, body copy and logo.</a:t>
            </a:r>
            <a:endParaRPr lang="en-US" sz="1050" b="0" noProof="0"/>
          </a:p>
        </p:txBody>
      </p:sp>
      <p:sp>
        <p:nvSpPr>
          <p:cNvPr id="83" name="Text Placeholder 82">
            <a:extLst>
              <a:ext uri="{FF2B5EF4-FFF2-40B4-BE49-F238E27FC236}">
                <a16:creationId xmlns:a16="http://schemas.microsoft.com/office/drawing/2014/main" id="{F471DA52-E4B8-4C97-9F59-746FEEF3CF2E}"/>
              </a:ext>
            </a:extLst>
          </p:cNvPr>
          <p:cNvSpPr>
            <a:spLocks noGrp="1"/>
          </p:cNvSpPr>
          <p:nvPr>
            <p:ph type="body" sz="quarter" idx="16" hasCustomPrompt="1"/>
          </p:nvPr>
        </p:nvSpPr>
        <p:spPr bwMode="gray">
          <a:xfrm>
            <a:off x="6238874" y="5797550"/>
            <a:ext cx="5495925" cy="4889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11" name="Date Placeholder 3">
            <a:extLst>
              <a:ext uri="{FF2B5EF4-FFF2-40B4-BE49-F238E27FC236}">
                <a16:creationId xmlns:a16="http://schemas.microsoft.com/office/drawing/2014/main" id="{8EE9D991-7DD4-05BF-5E20-A8C7EB383C1D}"/>
              </a:ext>
            </a:extLst>
          </p:cNvPr>
          <p:cNvSpPr>
            <a:spLocks noGrp="1"/>
          </p:cNvSpPr>
          <p:nvPr>
            <p:ph type="dt" sz="half" idx="10"/>
          </p:nvPr>
        </p:nvSpPr>
        <p:spPr bwMode="gray">
          <a:xfrm>
            <a:off x="495300" y="7050011"/>
            <a:ext cx="2743200" cy="365125"/>
          </a:xfrm>
        </p:spPr>
        <p:txBody>
          <a:bodyPr/>
          <a:lstStyle/>
          <a:p>
            <a:fld id="{F822BCB4-2BDD-41E6-BC65-B542E4BA4D68}" type="datetime1">
              <a:rPr lang="en-US" smtClean="0"/>
              <a:t>8/21/2025</a:t>
            </a:fld>
            <a:endParaRPr lang="en-US"/>
          </a:p>
        </p:txBody>
      </p:sp>
      <p:sp>
        <p:nvSpPr>
          <p:cNvPr id="16" name="Rectangle 15">
            <a:extLst>
              <a:ext uri="{FF2B5EF4-FFF2-40B4-BE49-F238E27FC236}">
                <a16:creationId xmlns:a16="http://schemas.microsoft.com/office/drawing/2014/main" id="{5140A30E-BA3B-D7D2-E42D-47ADAE7AD3AE}"/>
              </a:ext>
            </a:extLst>
          </p:cNvPr>
          <p:cNvSpPr/>
          <p:nvPr userDrawn="1"/>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1050" b="0" noProof="0"/>
              <a:t>Click the picture icon</a:t>
            </a:r>
            <a:r>
              <a:rPr lang="en-US" sz="1050" b="0" baseline="0" noProof="0"/>
              <a:t> to add your own picture. </a:t>
            </a:r>
          </a:p>
          <a:p>
            <a:pPr marL="0" marR="0" lvl="0" indent="0" algn="l" defTabSz="914400" rtl="0" eaLnBrk="1" fontAlgn="auto" latinLnBrk="0" hangingPunct="1">
              <a:lnSpc>
                <a:spcPct val="90000"/>
              </a:lnSpc>
              <a:spcBef>
                <a:spcPts val="900"/>
              </a:spcBef>
              <a:spcAft>
                <a:spcPts val="0"/>
              </a:spcAft>
              <a:buClrTx/>
              <a:buSzTx/>
              <a:buFontTx/>
              <a:buNone/>
              <a:tabLst/>
              <a:defRPr/>
            </a:pPr>
            <a:r>
              <a:rPr lang="en-US" sz="1050" b="0" baseline="0" noProof="0"/>
              <a:t>To change a picture, delete the existing picture then click the icon to add another.</a:t>
            </a:r>
            <a:br>
              <a:rPr lang="en-US" sz="1050" b="0" baseline="0" noProof="0"/>
            </a:br>
            <a:r>
              <a:rPr lang="en-US" sz="1050" b="0" baseline="0" noProof="0"/>
              <a:t>BE SURE PICTURE HAS GRADIENT WHITE ON THE RIGHT.</a:t>
            </a:r>
          </a:p>
          <a:p>
            <a:pPr algn="l">
              <a:lnSpc>
                <a:spcPct val="90000"/>
              </a:lnSpc>
              <a:spcBef>
                <a:spcPts val="900"/>
              </a:spcBef>
            </a:pPr>
            <a:endParaRPr lang="en-US" sz="1050" b="0" baseline="0" noProof="0"/>
          </a:p>
          <a:p>
            <a:pPr algn="l">
              <a:lnSpc>
                <a:spcPct val="90000"/>
              </a:lnSpc>
              <a:spcBef>
                <a:spcPts val="900"/>
              </a:spcBef>
            </a:pPr>
            <a:r>
              <a:rPr lang="en-US" sz="1050" b="0" baseline="0" noProof="0"/>
              <a:t>To enter text, start typing at the first line. To change the format of the bulleted text, hit Enter, then Tab.</a:t>
            </a:r>
          </a:p>
          <a:p>
            <a:pPr algn="l">
              <a:lnSpc>
                <a:spcPct val="90000"/>
              </a:lnSpc>
              <a:spcBef>
                <a:spcPts val="900"/>
              </a:spcBef>
            </a:pPr>
            <a:r>
              <a:rPr lang="en-US" sz="1050" b="0" noProof="0"/>
              <a:t>After making adjustments, you may need to hit the RESET button in the Slides group on the Home tab to</a:t>
            </a:r>
            <a:r>
              <a:rPr lang="en-US" sz="1050" b="0" baseline="0" noProof="0"/>
              <a:t> move the placeholders into the correct stacking order</a:t>
            </a:r>
            <a:r>
              <a:rPr lang="en-US" sz="1050" b="0" noProof="0"/>
              <a:t> and to</a:t>
            </a:r>
            <a:r>
              <a:rPr lang="en-US" sz="1050" b="0" baseline="0" noProof="0"/>
              <a:t> reveal headlines, body copy and logo.</a:t>
            </a:r>
            <a:endParaRPr lang="en-US" sz="1050" b="0" noProof="0"/>
          </a:p>
        </p:txBody>
      </p:sp>
      <p:sp>
        <p:nvSpPr>
          <p:cNvPr id="19" name="Title 18">
            <a:extLst>
              <a:ext uri="{FF2B5EF4-FFF2-40B4-BE49-F238E27FC236}">
                <a16:creationId xmlns:a16="http://schemas.microsoft.com/office/drawing/2014/main" id="{81D38F44-2DAA-7982-2660-B04917B15C37}"/>
              </a:ext>
            </a:extLst>
          </p:cNvPr>
          <p:cNvSpPr>
            <a:spLocks noGrp="1"/>
          </p:cNvSpPr>
          <p:nvPr>
            <p:ph type="title" hasCustomPrompt="1"/>
          </p:nvPr>
        </p:nvSpPr>
        <p:spPr>
          <a:xfrm>
            <a:off x="6238874" y="457202"/>
            <a:ext cx="5495925" cy="590105"/>
          </a:xfrm>
        </p:spPr>
        <p:txBody>
          <a:bodyPr/>
          <a:lstStyle>
            <a:lvl1pPr>
              <a:defRPr/>
            </a:lvl1pPr>
          </a:lstStyle>
          <a:p>
            <a:r>
              <a:rPr lang="en-US"/>
              <a:t>Type short headline here</a:t>
            </a:r>
          </a:p>
        </p:txBody>
      </p:sp>
      <p:sp>
        <p:nvSpPr>
          <p:cNvPr id="22" name="TextBox 21">
            <a:extLst>
              <a:ext uri="{FF2B5EF4-FFF2-40B4-BE49-F238E27FC236}">
                <a16:creationId xmlns:a16="http://schemas.microsoft.com/office/drawing/2014/main" id="{5EB6B4BF-F5B0-C791-1056-77033DDF448B}"/>
              </a:ext>
            </a:extLst>
          </p:cNvPr>
          <p:cNvSpPr txBox="1"/>
          <p:nvPr userDrawn="1"/>
        </p:nvSpPr>
        <p:spPr bwMode="gray">
          <a:xfrm>
            <a:off x="381000" y="-404414"/>
            <a:ext cx="3807709"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TEXT and LT 1/2 PICTURE</a:t>
            </a:r>
            <a:endParaRPr lang="en-US" sz="1350">
              <a:solidFill>
                <a:schemeClr val="bg1">
                  <a:lumMod val="75000"/>
                </a:schemeClr>
              </a:solidFill>
            </a:endParaRPr>
          </a:p>
        </p:txBody>
      </p:sp>
      <p:sp>
        <p:nvSpPr>
          <p:cNvPr id="23" name="Footer Placeholder 4">
            <a:extLst>
              <a:ext uri="{FF2B5EF4-FFF2-40B4-BE49-F238E27FC236}">
                <a16:creationId xmlns:a16="http://schemas.microsoft.com/office/drawing/2014/main" id="{14E8BBFC-6D12-F244-5195-0F43BB0A6ED5}"/>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F1CEEFE8-06D1-6CC1-E693-3BAB47BE8F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168163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T. PIC: Title, Subhead, Content &amp; Background Imag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1F98056-8048-12D0-DA06-F0227BEA82FD}"/>
              </a:ext>
            </a:extLst>
          </p:cNvPr>
          <p:cNvGrpSpPr/>
          <p:nvPr userDrawn="1"/>
        </p:nvGrpSpPr>
        <p:grpSpPr>
          <a:xfrm>
            <a:off x="-1114424" y="4943472"/>
            <a:ext cx="14582768" cy="1428752"/>
            <a:chOff x="-1114424" y="4943472"/>
            <a:chExt cx="14582768" cy="1428752"/>
          </a:xfrm>
        </p:grpSpPr>
        <p:grpSp>
          <p:nvGrpSpPr>
            <p:cNvPr id="9" name="Group 8">
              <a:extLst>
                <a:ext uri="{FF2B5EF4-FFF2-40B4-BE49-F238E27FC236}">
                  <a16:creationId xmlns:a16="http://schemas.microsoft.com/office/drawing/2014/main" id="{37A4EA08-FCA5-4341-7A11-4C3B938B5D41}"/>
                </a:ext>
              </a:extLst>
            </p:cNvPr>
            <p:cNvGrpSpPr/>
            <p:nvPr userDrawn="1"/>
          </p:nvGrpSpPr>
          <p:grpSpPr>
            <a:xfrm>
              <a:off x="-1114424" y="4943472"/>
              <a:ext cx="1123947" cy="1428752"/>
              <a:chOff x="-1114424" y="4972048"/>
              <a:chExt cx="1123947" cy="1428752"/>
            </a:xfrm>
          </p:grpSpPr>
          <p:cxnSp>
            <p:nvCxnSpPr>
              <p:cNvPr id="17" name="Straight Connector 16">
                <a:extLst>
                  <a:ext uri="{FF2B5EF4-FFF2-40B4-BE49-F238E27FC236}">
                    <a16:creationId xmlns:a16="http://schemas.microsoft.com/office/drawing/2014/main" id="{20B56A73-3EF6-DD0D-7EFF-604E324E7550}"/>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A1230BB-0DC7-8A35-A143-7E2465C7275A}"/>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1026C35-B4AF-A121-9F32-752C10BD7373}"/>
                  </a:ext>
                </a:extLst>
              </p:cNvPr>
              <p:cNvSpPr txBox="1"/>
              <p:nvPr userDrawn="1"/>
            </p:nvSpPr>
            <p:spPr>
              <a:xfrm>
                <a:off x="-1114424" y="4972048"/>
                <a:ext cx="1123947" cy="685800"/>
              </a:xfrm>
              <a:prstGeom prst="rect">
                <a:avLst/>
              </a:prstGeom>
              <a:noFill/>
            </p:spPr>
            <p:txBody>
              <a:bodyPr wrap="square" lIns="0" tIns="0" rIns="0" bIns="0" rtlCol="0">
                <a:noAutofit/>
              </a:bodyPr>
              <a:lstStyle/>
              <a:p>
                <a:pPr algn="l"/>
                <a:r>
                  <a:rPr lang="en-US"/>
                  <a:t>Content above line</a:t>
                </a:r>
              </a:p>
            </p:txBody>
          </p:sp>
        </p:grpSp>
        <p:grpSp>
          <p:nvGrpSpPr>
            <p:cNvPr id="10" name="Group 9">
              <a:extLst>
                <a:ext uri="{FF2B5EF4-FFF2-40B4-BE49-F238E27FC236}">
                  <a16:creationId xmlns:a16="http://schemas.microsoft.com/office/drawing/2014/main" id="{63BA41E3-FE54-B5DC-9FE3-873A794927D7}"/>
                </a:ext>
              </a:extLst>
            </p:cNvPr>
            <p:cNvGrpSpPr/>
            <p:nvPr userDrawn="1"/>
          </p:nvGrpSpPr>
          <p:grpSpPr>
            <a:xfrm>
              <a:off x="12344397" y="4943472"/>
              <a:ext cx="1123947" cy="1428752"/>
              <a:chOff x="-952500" y="4972048"/>
              <a:chExt cx="1123947" cy="1428752"/>
            </a:xfrm>
          </p:grpSpPr>
          <p:cxnSp>
            <p:nvCxnSpPr>
              <p:cNvPr id="12" name="Straight Connector 11">
                <a:extLst>
                  <a:ext uri="{FF2B5EF4-FFF2-40B4-BE49-F238E27FC236}">
                    <a16:creationId xmlns:a16="http://schemas.microsoft.com/office/drawing/2014/main" id="{F92BD857-EAA2-5EBA-1954-73B95CF94080}"/>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DC2F6C9-3F53-2E0E-EA79-515B5BB51147}"/>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1C06617-4961-E721-C15D-7689CD59FE65}"/>
                  </a:ext>
                </a:extLst>
              </p:cNvPr>
              <p:cNvSpPr txBox="1"/>
              <p:nvPr userDrawn="1"/>
            </p:nvSpPr>
            <p:spPr>
              <a:xfrm>
                <a:off x="-952500" y="4972048"/>
                <a:ext cx="1123947" cy="685800"/>
              </a:xfrm>
              <a:prstGeom prst="rect">
                <a:avLst/>
              </a:prstGeom>
              <a:noFill/>
            </p:spPr>
            <p:txBody>
              <a:bodyPr wrap="square" lIns="0" tIns="0" rIns="0" bIns="0" rtlCol="0">
                <a:noAutofit/>
              </a:bodyPr>
              <a:lstStyle/>
              <a:p>
                <a:pPr algn="l"/>
                <a:r>
                  <a:rPr lang="en-US"/>
                  <a:t>Content above line</a:t>
                </a:r>
              </a:p>
            </p:txBody>
          </p:sp>
        </p:grpSp>
      </p:grpSp>
      <p:sp>
        <p:nvSpPr>
          <p:cNvPr id="3" name="Content Placeholder 2"/>
          <p:cNvSpPr>
            <a:spLocks noGrp="1"/>
          </p:cNvSpPr>
          <p:nvPr>
            <p:ph idx="1"/>
          </p:nvPr>
        </p:nvSpPr>
        <p:spPr bwMode="gray">
          <a:xfrm>
            <a:off x="456890" y="1971675"/>
            <a:ext cx="5495925" cy="374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p:cNvSpPr>
            <a:spLocks noGrp="1"/>
          </p:cNvSpPr>
          <p:nvPr>
            <p:ph type="subTitle" idx="13" hasCustomPrompt="1"/>
          </p:nvPr>
        </p:nvSpPr>
        <p:spPr bwMode="gray">
          <a:xfrm>
            <a:off x="456890" y="1112686"/>
            <a:ext cx="5495925" cy="744689"/>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83" name="Text Placeholder 82">
            <a:extLst>
              <a:ext uri="{FF2B5EF4-FFF2-40B4-BE49-F238E27FC236}">
                <a16:creationId xmlns:a16="http://schemas.microsoft.com/office/drawing/2014/main" id="{F471DA52-E4B8-4C97-9F59-746FEEF3CF2E}"/>
              </a:ext>
            </a:extLst>
          </p:cNvPr>
          <p:cNvSpPr>
            <a:spLocks noGrp="1"/>
          </p:cNvSpPr>
          <p:nvPr>
            <p:ph type="body" sz="quarter" idx="16" hasCustomPrompt="1"/>
          </p:nvPr>
        </p:nvSpPr>
        <p:spPr bwMode="gray">
          <a:xfrm>
            <a:off x="456890" y="5797549"/>
            <a:ext cx="5495925" cy="457199"/>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19" name="Title 18">
            <a:extLst>
              <a:ext uri="{FF2B5EF4-FFF2-40B4-BE49-F238E27FC236}">
                <a16:creationId xmlns:a16="http://schemas.microsoft.com/office/drawing/2014/main" id="{81D38F44-2DAA-7982-2660-B04917B15C37}"/>
              </a:ext>
            </a:extLst>
          </p:cNvPr>
          <p:cNvSpPr>
            <a:spLocks noGrp="1"/>
          </p:cNvSpPr>
          <p:nvPr>
            <p:ph type="title" hasCustomPrompt="1"/>
          </p:nvPr>
        </p:nvSpPr>
        <p:spPr>
          <a:xfrm>
            <a:off x="456890" y="457202"/>
            <a:ext cx="5495925" cy="590105"/>
          </a:xfrm>
        </p:spPr>
        <p:txBody>
          <a:bodyPr/>
          <a:lstStyle>
            <a:lvl1pPr>
              <a:defRPr/>
            </a:lvl1pPr>
          </a:lstStyle>
          <a:p>
            <a:r>
              <a:rPr lang="en-US"/>
              <a:t>Type short headline here</a:t>
            </a:r>
          </a:p>
        </p:txBody>
      </p:sp>
      <p:sp>
        <p:nvSpPr>
          <p:cNvPr id="55" name="Picture Placeholder 54">
            <a:extLst>
              <a:ext uri="{FF2B5EF4-FFF2-40B4-BE49-F238E27FC236}">
                <a16:creationId xmlns:a16="http://schemas.microsoft.com/office/drawing/2014/main" id="{84E9C715-7E00-41D7-8953-929D9C471F94}"/>
              </a:ext>
            </a:extLst>
          </p:cNvPr>
          <p:cNvSpPr>
            <a:spLocks noGrp="1"/>
          </p:cNvSpPr>
          <p:nvPr>
            <p:ph type="pic" sz="quarter" idx="15" hasCustomPrompt="1"/>
          </p:nvPr>
        </p:nvSpPr>
        <p:spPr bwMode="gray">
          <a:xfrm>
            <a:off x="6239187" y="-1"/>
            <a:ext cx="5952813" cy="6254749"/>
          </a:xfrm>
          <a:prstGeom prst="rect">
            <a:avLst/>
          </a:prstGeom>
          <a:solidFill>
            <a:schemeClr val="bg1">
              <a:lumMod val="90000"/>
            </a:schemeClr>
          </a:solidFill>
        </p:spPr>
        <p:txBody>
          <a:bodyPr wrap="square">
            <a:noAutofit/>
          </a:bodyPr>
          <a:lstStyle>
            <a:lvl1pPr marL="0" indent="0">
              <a:buNone/>
              <a:defRPr sz="1200" baseline="0">
                <a:solidFill>
                  <a:schemeClr val="accent4"/>
                </a:solidFill>
              </a:defRPr>
            </a:lvl1pPr>
          </a:lstStyle>
          <a:p>
            <a:r>
              <a:rPr lang="en-US"/>
              <a:t>Click icon to add background image |  Send to back as needed</a:t>
            </a:r>
          </a:p>
        </p:txBody>
      </p:sp>
      <p:sp>
        <p:nvSpPr>
          <p:cNvPr id="4" name="Date Placeholder 3"/>
          <p:cNvSpPr>
            <a:spLocks noGrp="1"/>
          </p:cNvSpPr>
          <p:nvPr>
            <p:ph type="dt" sz="half" idx="10"/>
          </p:nvPr>
        </p:nvSpPr>
        <p:spPr bwMode="gray"/>
        <p:txBody>
          <a:bodyPr/>
          <a:lstStyle/>
          <a:p>
            <a:fld id="{3594FFA6-EDF3-4E1F-80BE-C3E795C93578}"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lvl1pPr>
              <a:defRPr>
                <a:solidFill>
                  <a:schemeClr val="tx1">
                    <a:lumMod val="75000"/>
                  </a:schemeClr>
                </a:solidFill>
              </a:defRPr>
            </a:lvl1pPr>
          </a:lstStyle>
          <a:p>
            <a:fld id="{710079E8-2902-4896-88E7-CC5A0D35033D}" type="slidenum">
              <a:rPr lang="en-US" smtClean="0"/>
              <a:pPr/>
              <a:t>‹#›</a:t>
            </a:fld>
            <a:endParaRPr lang="en-US"/>
          </a:p>
        </p:txBody>
      </p:sp>
      <p:sp>
        <p:nvSpPr>
          <p:cNvPr id="38" name="Rectangle 37"/>
          <p:cNvSpPr/>
          <p:nvPr/>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1050" b="0" noProof="0"/>
              <a:t>Click the picture icon</a:t>
            </a:r>
            <a:r>
              <a:rPr lang="en-US" sz="1050" b="0" baseline="0" noProof="0"/>
              <a:t> to add your own picture. </a:t>
            </a:r>
          </a:p>
          <a:p>
            <a:pPr marL="0" marR="0" lvl="0" indent="0" algn="l" defTabSz="914400" rtl="0" eaLnBrk="1" fontAlgn="auto" latinLnBrk="0" hangingPunct="1">
              <a:lnSpc>
                <a:spcPct val="90000"/>
              </a:lnSpc>
              <a:spcBef>
                <a:spcPts val="900"/>
              </a:spcBef>
              <a:spcAft>
                <a:spcPts val="0"/>
              </a:spcAft>
              <a:buClrTx/>
              <a:buSzTx/>
              <a:buFontTx/>
              <a:buNone/>
              <a:tabLst/>
              <a:defRPr/>
            </a:pPr>
            <a:r>
              <a:rPr lang="en-US" sz="1050" b="0" baseline="0" noProof="0"/>
              <a:t>To change a picture, delete the existing picture then click the icon to add another.</a:t>
            </a:r>
            <a:br>
              <a:rPr lang="en-US" sz="1050" b="0" baseline="0" noProof="0"/>
            </a:br>
            <a:r>
              <a:rPr lang="en-US" sz="1050" b="0" baseline="0" noProof="0"/>
              <a:t>BE SURE PICTURE HAS GRADIENT WHITE ON THE RIGHT.</a:t>
            </a:r>
          </a:p>
          <a:p>
            <a:pPr algn="l">
              <a:lnSpc>
                <a:spcPct val="90000"/>
              </a:lnSpc>
              <a:spcBef>
                <a:spcPts val="900"/>
              </a:spcBef>
            </a:pPr>
            <a:endParaRPr lang="en-US" sz="1050" b="0" baseline="0" noProof="0"/>
          </a:p>
          <a:p>
            <a:pPr algn="l">
              <a:lnSpc>
                <a:spcPct val="90000"/>
              </a:lnSpc>
              <a:spcBef>
                <a:spcPts val="900"/>
              </a:spcBef>
            </a:pPr>
            <a:r>
              <a:rPr lang="en-US" sz="1050" b="0" baseline="0" noProof="0"/>
              <a:t>To enter text, start typing at the first line. To change the format of the bulleted text, hit Enter, then Tab.</a:t>
            </a:r>
          </a:p>
          <a:p>
            <a:pPr algn="l">
              <a:lnSpc>
                <a:spcPct val="90000"/>
              </a:lnSpc>
              <a:spcBef>
                <a:spcPts val="900"/>
              </a:spcBef>
            </a:pPr>
            <a:r>
              <a:rPr lang="en-US" sz="1050" b="0" noProof="0"/>
              <a:t>After making adjustments, you may need to hit the RESET button in the Slides group on the Home tab to</a:t>
            </a:r>
            <a:r>
              <a:rPr lang="en-US" sz="1050" b="0" baseline="0" noProof="0"/>
              <a:t> move the placeholders into the correct stacking order</a:t>
            </a:r>
            <a:r>
              <a:rPr lang="en-US" sz="1050" b="0" noProof="0"/>
              <a:t> and to</a:t>
            </a:r>
            <a:r>
              <a:rPr lang="en-US" sz="1050" b="0" baseline="0" noProof="0"/>
              <a:t> reveal headlines, body copy and logo.</a:t>
            </a:r>
            <a:endParaRPr lang="en-US" sz="1050" b="0" noProof="0"/>
          </a:p>
        </p:txBody>
      </p:sp>
      <p:sp>
        <p:nvSpPr>
          <p:cNvPr id="11" name="Date Placeholder 3">
            <a:extLst>
              <a:ext uri="{FF2B5EF4-FFF2-40B4-BE49-F238E27FC236}">
                <a16:creationId xmlns:a16="http://schemas.microsoft.com/office/drawing/2014/main" id="{8EE9D991-7DD4-05BF-5E20-A8C7EB383C1D}"/>
              </a:ext>
            </a:extLst>
          </p:cNvPr>
          <p:cNvSpPr>
            <a:spLocks noGrp="1"/>
          </p:cNvSpPr>
          <p:nvPr>
            <p:ph type="dt" sz="half" idx="10"/>
          </p:nvPr>
        </p:nvSpPr>
        <p:spPr bwMode="gray">
          <a:xfrm>
            <a:off x="495300" y="7050011"/>
            <a:ext cx="2743200" cy="365125"/>
          </a:xfrm>
        </p:spPr>
        <p:txBody>
          <a:bodyPr/>
          <a:lstStyle/>
          <a:p>
            <a:fld id="{F822BCB4-2BDD-41E6-BC65-B542E4BA4D68}" type="datetime1">
              <a:rPr lang="en-US" smtClean="0"/>
              <a:t>8/21/2025</a:t>
            </a:fld>
            <a:endParaRPr lang="en-US"/>
          </a:p>
        </p:txBody>
      </p:sp>
      <p:sp>
        <p:nvSpPr>
          <p:cNvPr id="16" name="Rectangle 15">
            <a:extLst>
              <a:ext uri="{FF2B5EF4-FFF2-40B4-BE49-F238E27FC236}">
                <a16:creationId xmlns:a16="http://schemas.microsoft.com/office/drawing/2014/main" id="{5140A30E-BA3B-D7D2-E42D-47ADAE7AD3AE}"/>
              </a:ext>
            </a:extLst>
          </p:cNvPr>
          <p:cNvSpPr/>
          <p:nvPr userDrawn="1"/>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1050" b="0" noProof="0"/>
              <a:t>Click the picture icon</a:t>
            </a:r>
            <a:r>
              <a:rPr lang="en-US" sz="1050" b="0" baseline="0" noProof="0"/>
              <a:t> to add your own picture. </a:t>
            </a:r>
          </a:p>
          <a:p>
            <a:pPr marL="0" marR="0" lvl="0" indent="0" algn="l" defTabSz="914400" rtl="0" eaLnBrk="1" fontAlgn="auto" latinLnBrk="0" hangingPunct="1">
              <a:lnSpc>
                <a:spcPct val="90000"/>
              </a:lnSpc>
              <a:spcBef>
                <a:spcPts val="900"/>
              </a:spcBef>
              <a:spcAft>
                <a:spcPts val="0"/>
              </a:spcAft>
              <a:buClrTx/>
              <a:buSzTx/>
              <a:buFontTx/>
              <a:buNone/>
              <a:tabLst/>
              <a:defRPr/>
            </a:pPr>
            <a:r>
              <a:rPr lang="en-US" sz="1050" b="0" baseline="0" noProof="0"/>
              <a:t>To change a picture, delete the existing picture then click the icon to add another.</a:t>
            </a:r>
            <a:br>
              <a:rPr lang="en-US" sz="1050" b="0" baseline="0" noProof="0"/>
            </a:br>
            <a:r>
              <a:rPr lang="en-US" sz="1050" b="0" baseline="0" noProof="0"/>
              <a:t>BE SURE PICTURE HAS GRADIENT WHITE ON THE RIGHT.</a:t>
            </a:r>
          </a:p>
          <a:p>
            <a:pPr algn="l">
              <a:lnSpc>
                <a:spcPct val="90000"/>
              </a:lnSpc>
              <a:spcBef>
                <a:spcPts val="900"/>
              </a:spcBef>
            </a:pPr>
            <a:endParaRPr lang="en-US" sz="1050" b="0" baseline="0" noProof="0"/>
          </a:p>
          <a:p>
            <a:pPr algn="l">
              <a:lnSpc>
                <a:spcPct val="90000"/>
              </a:lnSpc>
              <a:spcBef>
                <a:spcPts val="900"/>
              </a:spcBef>
            </a:pPr>
            <a:r>
              <a:rPr lang="en-US" sz="1050" b="0" baseline="0" noProof="0"/>
              <a:t>To enter text, start typing at the first line. To change the format of the bulleted text, hit Enter, then Tab.</a:t>
            </a:r>
          </a:p>
          <a:p>
            <a:pPr algn="l">
              <a:lnSpc>
                <a:spcPct val="90000"/>
              </a:lnSpc>
              <a:spcBef>
                <a:spcPts val="900"/>
              </a:spcBef>
            </a:pPr>
            <a:r>
              <a:rPr lang="en-US" sz="1050" b="0" noProof="0"/>
              <a:t>After making adjustments, you may need to hit the RESET button in the Slides group on the Home tab to</a:t>
            </a:r>
            <a:r>
              <a:rPr lang="en-US" sz="1050" b="0" baseline="0" noProof="0"/>
              <a:t> move the placeholders into the correct stacking order</a:t>
            </a:r>
            <a:r>
              <a:rPr lang="en-US" sz="1050" b="0" noProof="0"/>
              <a:t> and to</a:t>
            </a:r>
            <a:r>
              <a:rPr lang="en-US" sz="1050" b="0" baseline="0" noProof="0"/>
              <a:t> reveal headlines, body copy and logo.</a:t>
            </a:r>
            <a:endParaRPr lang="en-US" sz="1050" b="0" noProof="0"/>
          </a:p>
        </p:txBody>
      </p:sp>
      <p:sp>
        <p:nvSpPr>
          <p:cNvPr id="22" name="TextBox 21">
            <a:extLst>
              <a:ext uri="{FF2B5EF4-FFF2-40B4-BE49-F238E27FC236}">
                <a16:creationId xmlns:a16="http://schemas.microsoft.com/office/drawing/2014/main" id="{0FADAD68-1EF0-C754-9002-2E90E8650BFF}"/>
              </a:ext>
            </a:extLst>
          </p:cNvPr>
          <p:cNvSpPr txBox="1"/>
          <p:nvPr userDrawn="1"/>
        </p:nvSpPr>
        <p:spPr bwMode="gray">
          <a:xfrm>
            <a:off x="381000" y="-404414"/>
            <a:ext cx="3807709"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TEXT and RT 1/2 PICTURE</a:t>
            </a:r>
            <a:endParaRPr lang="en-US" sz="1350">
              <a:solidFill>
                <a:schemeClr val="bg1">
                  <a:lumMod val="75000"/>
                </a:schemeClr>
              </a:solidFill>
            </a:endParaRPr>
          </a:p>
        </p:txBody>
      </p:sp>
      <p:sp>
        <p:nvSpPr>
          <p:cNvPr id="27" name="Footer Placeholder 4">
            <a:extLst>
              <a:ext uri="{FF2B5EF4-FFF2-40B4-BE49-F238E27FC236}">
                <a16:creationId xmlns:a16="http://schemas.microsoft.com/office/drawing/2014/main" id="{12E571D6-9114-D5D0-3B01-BD90487CBF44}"/>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2" name="Graphic 1">
            <a:extLst>
              <a:ext uri="{FF2B5EF4-FFF2-40B4-BE49-F238E27FC236}">
                <a16:creationId xmlns:a16="http://schemas.microsoft.com/office/drawing/2014/main" id="{90B193C0-1F76-9D63-9C15-DD020A784D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60775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head, Content &amp; Pictur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57200" y="1971675"/>
            <a:ext cx="5569889" cy="374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ECAF5A41-F18B-4269-8332-9D6472EE9621}"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457200" y="1112685"/>
            <a:ext cx="11277600" cy="744690"/>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8" name="TextBox 7"/>
          <p:cNvSpPr txBox="1"/>
          <p:nvPr/>
        </p:nvSpPr>
        <p:spPr bwMode="gray">
          <a:xfrm>
            <a:off x="381001" y="-404414"/>
            <a:ext cx="3762697"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CONTENT, AND PICTURE</a:t>
            </a:r>
            <a:endParaRPr lang="en-US" sz="1350">
              <a:solidFill>
                <a:schemeClr val="bg1">
                  <a:lumMod val="75000"/>
                </a:schemeClr>
              </a:solidFill>
            </a:endParaRPr>
          </a:p>
        </p:txBody>
      </p:sp>
      <p:sp>
        <p:nvSpPr>
          <p:cNvPr id="10" name="Picture Placeholder 9"/>
          <p:cNvSpPr>
            <a:spLocks noGrp="1"/>
          </p:cNvSpPr>
          <p:nvPr>
            <p:ph type="pic" sz="quarter" idx="14"/>
          </p:nvPr>
        </p:nvSpPr>
        <p:spPr bwMode="gray">
          <a:xfrm>
            <a:off x="6170213" y="1971675"/>
            <a:ext cx="5535168" cy="4213225"/>
          </a:xfrm>
          <a:solidFill>
            <a:schemeClr val="bg1">
              <a:lumMod val="90000"/>
            </a:schemeClr>
          </a:solidFill>
        </p:spPr>
        <p:txBody>
          <a:bodyPr>
            <a:normAutofit/>
          </a:bodyPr>
          <a:lstStyle>
            <a:lvl1pPr marL="0" indent="0">
              <a:buNone/>
              <a:defRPr sz="1350" baseline="0"/>
            </a:lvl1pPr>
          </a:lstStyle>
          <a:p>
            <a:r>
              <a:rPr lang="en-US"/>
              <a:t>Click icon to add picture</a:t>
            </a:r>
          </a:p>
        </p:txBody>
      </p:sp>
      <p:sp>
        <p:nvSpPr>
          <p:cNvPr id="45" name="Text Placeholder 44">
            <a:extLst>
              <a:ext uri="{FF2B5EF4-FFF2-40B4-BE49-F238E27FC236}">
                <a16:creationId xmlns:a16="http://schemas.microsoft.com/office/drawing/2014/main" id="{BCA02F5E-DFFF-44CE-A1A8-406D277076FB}"/>
              </a:ext>
            </a:extLst>
          </p:cNvPr>
          <p:cNvSpPr>
            <a:spLocks noGrp="1"/>
          </p:cNvSpPr>
          <p:nvPr>
            <p:ph type="body" sz="quarter" idx="15" hasCustomPrompt="1"/>
          </p:nvPr>
        </p:nvSpPr>
        <p:spPr bwMode="gray">
          <a:xfrm>
            <a:off x="457201" y="5797550"/>
            <a:ext cx="5569888"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9" name="TextBox 8">
            <a:extLst>
              <a:ext uri="{FF2B5EF4-FFF2-40B4-BE49-F238E27FC236}">
                <a16:creationId xmlns:a16="http://schemas.microsoft.com/office/drawing/2014/main" id="{C91A348A-131E-761E-A460-3F2A0F7B00C6}"/>
              </a:ext>
            </a:extLst>
          </p:cNvPr>
          <p:cNvSpPr txBox="1"/>
          <p:nvPr userDrawn="1"/>
        </p:nvSpPr>
        <p:spPr bwMode="gray">
          <a:xfrm>
            <a:off x="381001" y="-404414"/>
            <a:ext cx="3762697"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CONTENT, AND PICTURE</a:t>
            </a:r>
            <a:endParaRPr lang="en-US" sz="1350">
              <a:solidFill>
                <a:schemeClr val="bg1">
                  <a:lumMod val="75000"/>
                </a:schemeClr>
              </a:solidFill>
            </a:endParaRPr>
          </a:p>
        </p:txBody>
      </p:sp>
      <p:sp>
        <p:nvSpPr>
          <p:cNvPr id="12" name="Title 11">
            <a:extLst>
              <a:ext uri="{FF2B5EF4-FFF2-40B4-BE49-F238E27FC236}">
                <a16:creationId xmlns:a16="http://schemas.microsoft.com/office/drawing/2014/main" id="{7275908A-AF29-EEB4-9317-E8D7A5E367F3}"/>
              </a:ext>
            </a:extLst>
          </p:cNvPr>
          <p:cNvSpPr>
            <a:spLocks noGrp="1"/>
          </p:cNvSpPr>
          <p:nvPr>
            <p:ph type="title" hasCustomPrompt="1"/>
          </p:nvPr>
        </p:nvSpPr>
        <p:spPr>
          <a:xfrm>
            <a:off x="457200" y="457202"/>
            <a:ext cx="11277599" cy="590105"/>
          </a:xfrm>
        </p:spPr>
        <p:txBody>
          <a:bodyPr/>
          <a:lstStyle/>
          <a:p>
            <a:r>
              <a:rPr lang="en-US"/>
              <a:t>Type insightful headline for this slide</a:t>
            </a:r>
          </a:p>
        </p:txBody>
      </p:sp>
      <p:sp>
        <p:nvSpPr>
          <p:cNvPr id="2" name="Footer Placeholder 4">
            <a:extLst>
              <a:ext uri="{FF2B5EF4-FFF2-40B4-BE49-F238E27FC236}">
                <a16:creationId xmlns:a16="http://schemas.microsoft.com/office/drawing/2014/main" id="{5BC9836A-95F6-A56C-EA96-412B7BC1B91E}"/>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5" name="Graphic 4">
            <a:extLst>
              <a:ext uri="{FF2B5EF4-FFF2-40B4-BE49-F238E27FC236}">
                <a16:creationId xmlns:a16="http://schemas.microsoft.com/office/drawing/2014/main" id="{77470BBF-A884-1479-30A7-550D779EB1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161812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 Title, Subhead, Content &amp; Background Image">
    <p:spTree>
      <p:nvGrpSpPr>
        <p:cNvPr id="1" name=""/>
        <p:cNvGrpSpPr/>
        <p:nvPr/>
      </p:nvGrpSpPr>
      <p:grpSpPr>
        <a:xfrm>
          <a:off x="0" y="0"/>
          <a:ext cx="0" cy="0"/>
          <a:chOff x="0" y="0"/>
          <a:chExt cx="0" cy="0"/>
        </a:xfrm>
      </p:grpSpPr>
      <p:sp>
        <p:nvSpPr>
          <p:cNvPr id="49" name="Picture Placeholder 48">
            <a:extLst>
              <a:ext uri="{FF2B5EF4-FFF2-40B4-BE49-F238E27FC236}">
                <a16:creationId xmlns:a16="http://schemas.microsoft.com/office/drawing/2014/main" id="{0FFCB008-E71A-4E6D-946B-5DDB50C3DA10}"/>
              </a:ext>
            </a:extLst>
          </p:cNvPr>
          <p:cNvSpPr>
            <a:spLocks noGrp="1"/>
          </p:cNvSpPr>
          <p:nvPr>
            <p:ph type="pic" sz="quarter" idx="15" hasCustomPrompt="1"/>
          </p:nvPr>
        </p:nvSpPr>
        <p:spPr bwMode="gray">
          <a:xfrm>
            <a:off x="1" y="0"/>
            <a:ext cx="12179911" cy="6286500"/>
          </a:xfrm>
          <a:prstGeom prst="rect">
            <a:avLst/>
          </a:prstGeom>
          <a:solidFill>
            <a:schemeClr val="bg1">
              <a:lumMod val="95000"/>
            </a:schemeClr>
          </a:solidFill>
        </p:spPr>
        <p:txBody>
          <a:bodyPr wrap="square" rIns="1097280" anchor="ctr">
            <a:noAutofit/>
          </a:bodyPr>
          <a:lstStyle>
            <a:lvl1pPr marL="0" indent="0" algn="r">
              <a:buNone/>
              <a:defRPr sz="1200" baseline="0">
                <a:solidFill>
                  <a:schemeClr val="tx1">
                    <a:lumMod val="75000"/>
                  </a:schemeClr>
                </a:solidFill>
              </a:defRPr>
            </a:lvl1pPr>
          </a:lstStyle>
          <a:p>
            <a:r>
              <a:rPr lang="en-US"/>
              <a:t>Click icon to add background image |  Send to back as needed</a:t>
            </a:r>
          </a:p>
        </p:txBody>
      </p:sp>
      <p:sp>
        <p:nvSpPr>
          <p:cNvPr id="2" name="Title 1"/>
          <p:cNvSpPr>
            <a:spLocks noGrp="1"/>
          </p:cNvSpPr>
          <p:nvPr>
            <p:ph type="title" hasCustomPrompt="1"/>
          </p:nvPr>
        </p:nvSpPr>
        <p:spPr bwMode="gray">
          <a:xfrm>
            <a:off x="457201" y="457202"/>
            <a:ext cx="5524502" cy="590105"/>
          </a:xfrm>
        </p:spPr>
        <p:txBody>
          <a:bodyPr/>
          <a:lstStyle>
            <a:lvl1pPr>
              <a:defRPr baseline="0"/>
            </a:lvl1pPr>
          </a:lstStyle>
          <a:p>
            <a:r>
              <a:rPr lang="en-US"/>
              <a:t>1 LINE Headline</a:t>
            </a:r>
          </a:p>
        </p:txBody>
      </p:sp>
      <p:sp>
        <p:nvSpPr>
          <p:cNvPr id="3" name="Content Placeholder 2"/>
          <p:cNvSpPr>
            <a:spLocks noGrp="1"/>
          </p:cNvSpPr>
          <p:nvPr>
            <p:ph idx="1"/>
          </p:nvPr>
        </p:nvSpPr>
        <p:spPr bwMode="gray">
          <a:xfrm>
            <a:off x="457201" y="2362200"/>
            <a:ext cx="5524502" cy="33510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22CA7336-5688-44EE-810A-D6BAC5321435}"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457201" y="1112685"/>
            <a:ext cx="5524502" cy="1127596"/>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Move and recolor text to ensure contrast over image (using top line of theme colors) | Delete extra placeholders</a:t>
            </a:r>
          </a:p>
        </p:txBody>
      </p:sp>
      <p:sp>
        <p:nvSpPr>
          <p:cNvPr id="8" name="TextBox 7"/>
          <p:cNvSpPr txBox="1"/>
          <p:nvPr/>
        </p:nvSpPr>
        <p:spPr bwMode="gray">
          <a:xfrm>
            <a:off x="381001" y="-404414"/>
            <a:ext cx="4798237" cy="300082"/>
          </a:xfrm>
          <a:prstGeom prst="rect">
            <a:avLst/>
          </a:prstGeom>
          <a:noFill/>
        </p:spPr>
        <p:txBody>
          <a:bodyPr wrap="none" rtlCol="0">
            <a:spAutoFit/>
          </a:bodyPr>
          <a:lstStyle/>
          <a:p>
            <a:r>
              <a:rPr lang="en-US" sz="1350">
                <a:solidFill>
                  <a:schemeClr val="bg1">
                    <a:lumMod val="75000"/>
                  </a:schemeClr>
                </a:solidFill>
              </a:rPr>
              <a:t>L.</a:t>
            </a:r>
            <a:r>
              <a:rPr lang="en-US" sz="1350" baseline="0">
                <a:solidFill>
                  <a:schemeClr val="bg1">
                    <a:lumMod val="75000"/>
                  </a:schemeClr>
                </a:solidFill>
              </a:rPr>
              <a:t> </a:t>
            </a:r>
            <a:r>
              <a:rPr lang="en-US" sz="1350">
                <a:solidFill>
                  <a:schemeClr val="bg1">
                    <a:lumMod val="75000"/>
                  </a:schemeClr>
                </a:solidFill>
              </a:rPr>
              <a:t>TITLE,</a:t>
            </a:r>
            <a:r>
              <a:rPr lang="en-US" sz="1350" baseline="0">
                <a:solidFill>
                  <a:schemeClr val="bg1">
                    <a:lumMod val="75000"/>
                  </a:schemeClr>
                </a:solidFill>
              </a:rPr>
              <a:t> SUBHEAD, CONTENT, &amp; BACKGROUND IMAGE</a:t>
            </a:r>
            <a:endParaRPr lang="en-US" sz="1350">
              <a:solidFill>
                <a:schemeClr val="bg1">
                  <a:lumMod val="75000"/>
                </a:schemeClr>
              </a:solidFill>
            </a:endParaRPr>
          </a:p>
        </p:txBody>
      </p:sp>
      <p:sp>
        <p:nvSpPr>
          <p:cNvPr id="38" name="Rectangle 37"/>
          <p:cNvSpPr/>
          <p:nvPr/>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900" b="0" noProof="0"/>
              <a:t>Click the picture icon</a:t>
            </a:r>
            <a:r>
              <a:rPr lang="en-US" sz="900" b="0" baseline="0" noProof="0"/>
              <a:t> to add your own picture. </a:t>
            </a:r>
          </a:p>
          <a:p>
            <a:pPr algn="l">
              <a:lnSpc>
                <a:spcPct val="90000"/>
              </a:lnSpc>
              <a:spcBef>
                <a:spcPts val="900"/>
              </a:spcBef>
            </a:pPr>
            <a:r>
              <a:rPr lang="en-US" sz="900" b="0" baseline="0" noProof="0"/>
              <a:t>To change a picture, delete the existing picture then click the icon to add another. </a:t>
            </a:r>
            <a:br>
              <a:rPr lang="en-US" sz="900" b="0" baseline="0" noProof="0"/>
            </a:br>
            <a:r>
              <a:rPr lang="en-US" sz="900" b="0" baseline="0" noProof="0"/>
              <a:t>BE SURE PICTURE HAS GRADIENT WHITE ON THE LEFT.</a:t>
            </a:r>
          </a:p>
          <a:p>
            <a:pPr algn="l">
              <a:lnSpc>
                <a:spcPct val="90000"/>
              </a:lnSpc>
              <a:spcBef>
                <a:spcPts val="900"/>
              </a:spcBef>
            </a:pPr>
            <a:r>
              <a:rPr lang="en-US" sz="900" b="0" baseline="0" noProof="0"/>
              <a:t>To enter text, start typing at the first line. To change the format of the bulleted text, hit Enter, then Tab.</a:t>
            </a:r>
          </a:p>
          <a:p>
            <a:pPr algn="l">
              <a:lnSpc>
                <a:spcPct val="90000"/>
              </a:lnSpc>
              <a:spcBef>
                <a:spcPts val="900"/>
              </a:spcBef>
            </a:pPr>
            <a:r>
              <a:rPr lang="en-US" sz="900" b="0" noProof="0"/>
              <a:t>After making adjustments, you may need to hit the RESET button in the Slides group on the Home tab to</a:t>
            </a:r>
            <a:r>
              <a:rPr lang="en-US" sz="900" b="0" baseline="0" noProof="0"/>
              <a:t> move the placeholders into the correct stacking order</a:t>
            </a:r>
            <a:r>
              <a:rPr lang="en-US" sz="900" b="0" noProof="0"/>
              <a:t> and to</a:t>
            </a:r>
            <a:r>
              <a:rPr lang="en-US" sz="900" b="0" baseline="0" noProof="0"/>
              <a:t> reveal headlines, body copy and logo.</a:t>
            </a:r>
            <a:endParaRPr lang="en-US" sz="900" b="0" noProof="0"/>
          </a:p>
        </p:txBody>
      </p:sp>
      <p:sp>
        <p:nvSpPr>
          <p:cNvPr id="48" name="Text Placeholder 47">
            <a:extLst>
              <a:ext uri="{FF2B5EF4-FFF2-40B4-BE49-F238E27FC236}">
                <a16:creationId xmlns:a16="http://schemas.microsoft.com/office/drawing/2014/main" id="{EB4A262F-2B3D-483C-B773-746948F4A45B}"/>
              </a:ext>
            </a:extLst>
          </p:cNvPr>
          <p:cNvSpPr>
            <a:spLocks noGrp="1"/>
          </p:cNvSpPr>
          <p:nvPr>
            <p:ph type="body" sz="quarter" idx="16" hasCustomPrompt="1"/>
          </p:nvPr>
        </p:nvSpPr>
        <p:spPr bwMode="gray">
          <a:xfrm>
            <a:off x="474345" y="5797550"/>
            <a:ext cx="11260455"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9" name="TextBox 8">
            <a:extLst>
              <a:ext uri="{FF2B5EF4-FFF2-40B4-BE49-F238E27FC236}">
                <a16:creationId xmlns:a16="http://schemas.microsoft.com/office/drawing/2014/main" id="{AC126C7B-A550-7DAE-D67D-7CB2760B942D}"/>
              </a:ext>
            </a:extLst>
          </p:cNvPr>
          <p:cNvSpPr txBox="1"/>
          <p:nvPr userDrawn="1"/>
        </p:nvSpPr>
        <p:spPr bwMode="gray">
          <a:xfrm>
            <a:off x="381001" y="-404414"/>
            <a:ext cx="4798237" cy="300082"/>
          </a:xfrm>
          <a:prstGeom prst="rect">
            <a:avLst/>
          </a:prstGeom>
          <a:noFill/>
        </p:spPr>
        <p:txBody>
          <a:bodyPr wrap="none" rtlCol="0">
            <a:spAutoFit/>
          </a:bodyPr>
          <a:lstStyle/>
          <a:p>
            <a:r>
              <a:rPr lang="en-US" sz="1350">
                <a:solidFill>
                  <a:schemeClr val="bg1">
                    <a:lumMod val="75000"/>
                  </a:schemeClr>
                </a:solidFill>
              </a:rPr>
              <a:t>L.</a:t>
            </a:r>
            <a:r>
              <a:rPr lang="en-US" sz="1350" baseline="0">
                <a:solidFill>
                  <a:schemeClr val="bg1">
                    <a:lumMod val="75000"/>
                  </a:schemeClr>
                </a:solidFill>
              </a:rPr>
              <a:t> </a:t>
            </a:r>
            <a:r>
              <a:rPr lang="en-US" sz="1350">
                <a:solidFill>
                  <a:schemeClr val="bg1">
                    <a:lumMod val="75000"/>
                  </a:schemeClr>
                </a:solidFill>
              </a:rPr>
              <a:t>TITLE,</a:t>
            </a:r>
            <a:r>
              <a:rPr lang="en-US" sz="1350" baseline="0">
                <a:solidFill>
                  <a:schemeClr val="bg1">
                    <a:lumMod val="75000"/>
                  </a:schemeClr>
                </a:solidFill>
              </a:rPr>
              <a:t> SUBHEAD, CONTENT, &amp; BACKGROUND IMAGE</a:t>
            </a:r>
            <a:endParaRPr lang="en-US" sz="1350">
              <a:solidFill>
                <a:schemeClr val="bg1">
                  <a:lumMod val="75000"/>
                </a:schemeClr>
              </a:solidFill>
            </a:endParaRPr>
          </a:p>
        </p:txBody>
      </p:sp>
      <p:sp>
        <p:nvSpPr>
          <p:cNvPr id="10" name="Rectangle 9">
            <a:extLst>
              <a:ext uri="{FF2B5EF4-FFF2-40B4-BE49-F238E27FC236}">
                <a16:creationId xmlns:a16="http://schemas.microsoft.com/office/drawing/2014/main" id="{99DE7D56-BAC0-0A56-A85D-3689F63DCAED}"/>
              </a:ext>
            </a:extLst>
          </p:cNvPr>
          <p:cNvSpPr/>
          <p:nvPr userDrawn="1"/>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900" b="0" noProof="0"/>
              <a:t>Click the picture icon</a:t>
            </a:r>
            <a:r>
              <a:rPr lang="en-US" sz="900" b="0" baseline="0" noProof="0"/>
              <a:t> to add your own picture. </a:t>
            </a:r>
          </a:p>
          <a:p>
            <a:pPr algn="l">
              <a:lnSpc>
                <a:spcPct val="90000"/>
              </a:lnSpc>
              <a:spcBef>
                <a:spcPts val="900"/>
              </a:spcBef>
            </a:pPr>
            <a:r>
              <a:rPr lang="en-US" sz="900" b="0" baseline="0" noProof="0"/>
              <a:t>To change a picture, delete the existing picture then click the icon to add another. </a:t>
            </a:r>
            <a:br>
              <a:rPr lang="en-US" sz="900" b="0" baseline="0" noProof="0"/>
            </a:br>
            <a:r>
              <a:rPr lang="en-US" sz="900" b="0" baseline="0" noProof="0"/>
              <a:t>BE SURE PICTURE HAS GRADIENT WHITE ON THE LEFT.</a:t>
            </a:r>
          </a:p>
          <a:p>
            <a:pPr algn="l">
              <a:lnSpc>
                <a:spcPct val="90000"/>
              </a:lnSpc>
              <a:spcBef>
                <a:spcPts val="900"/>
              </a:spcBef>
            </a:pPr>
            <a:r>
              <a:rPr lang="en-US" sz="900" b="0" baseline="0" noProof="0"/>
              <a:t>To enter text, start typing at the first line. To change the format of the bulleted text, hit Enter, then Tab.</a:t>
            </a:r>
          </a:p>
          <a:p>
            <a:pPr algn="l">
              <a:lnSpc>
                <a:spcPct val="90000"/>
              </a:lnSpc>
              <a:spcBef>
                <a:spcPts val="900"/>
              </a:spcBef>
            </a:pPr>
            <a:r>
              <a:rPr lang="en-US" sz="900" b="0" noProof="0"/>
              <a:t>After making adjustments, you may need to hit the RESET button in the Slides group on the Home tab to</a:t>
            </a:r>
            <a:r>
              <a:rPr lang="en-US" sz="900" b="0" baseline="0" noProof="0"/>
              <a:t> move the placeholders into the correct stacking order</a:t>
            </a:r>
            <a:r>
              <a:rPr lang="en-US" sz="900" b="0" noProof="0"/>
              <a:t> and to</a:t>
            </a:r>
            <a:r>
              <a:rPr lang="en-US" sz="900" b="0" baseline="0" noProof="0"/>
              <a:t> reveal headlines, body copy and logo.</a:t>
            </a:r>
            <a:endParaRPr lang="en-US" sz="900" b="0" noProof="0"/>
          </a:p>
        </p:txBody>
      </p:sp>
      <p:sp>
        <p:nvSpPr>
          <p:cNvPr id="5" name="Footer Placeholder 4">
            <a:extLst>
              <a:ext uri="{FF2B5EF4-FFF2-40B4-BE49-F238E27FC236}">
                <a16:creationId xmlns:a16="http://schemas.microsoft.com/office/drawing/2014/main" id="{90EDF309-D588-7D17-0983-A8E7CB167047}"/>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11" name="Graphic 10">
            <a:extLst>
              <a:ext uri="{FF2B5EF4-FFF2-40B4-BE49-F238E27FC236}">
                <a16:creationId xmlns:a16="http://schemas.microsoft.com/office/drawing/2014/main" id="{4705E739-26CE-0864-4E94-F36FEDFC5E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231234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Video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8A7D20BE-BDDD-48BA-9D85-221AB9C48851}"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495300" y="1555968"/>
            <a:ext cx="7046686" cy="3631763"/>
          </a:xfrm>
          <a:prstGeom prst="rect">
            <a:avLst/>
          </a:prstGeom>
          <a:noFill/>
        </p:spPr>
        <p:txBody>
          <a:bodyPr wrap="square">
            <a:spAutoFit/>
          </a:bodyPr>
          <a:lstStyle/>
          <a:p>
            <a:pPr algn="l"/>
            <a:r>
              <a:rPr lang="en-US" sz="11500"/>
              <a:t>VIDEO LAYOUTS</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4550" y="1356284"/>
            <a:ext cx="4339771" cy="4031131"/>
          </a:xfrm>
          <a:prstGeom prst="rect">
            <a:avLst/>
          </a:prstGeom>
        </p:spPr>
      </p:pic>
    </p:spTree>
    <p:extLst>
      <p:ext uri="{BB962C8B-B14F-4D97-AF65-F5344CB8AC3E}">
        <p14:creationId xmlns:p14="http://schemas.microsoft.com/office/powerpoint/2010/main" val="13587587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VIDEO: Title, Subhead &amp; Video">
    <p:spTree>
      <p:nvGrpSpPr>
        <p:cNvPr id="1" name=""/>
        <p:cNvGrpSpPr/>
        <p:nvPr/>
      </p:nvGrpSpPr>
      <p:grpSpPr>
        <a:xfrm>
          <a:off x="0" y="0"/>
          <a:ext cx="0" cy="0"/>
          <a:chOff x="0" y="0"/>
          <a:chExt cx="0" cy="0"/>
        </a:xfrm>
      </p:grpSpPr>
      <p:sp>
        <p:nvSpPr>
          <p:cNvPr id="9" name="Media Placeholder 8"/>
          <p:cNvSpPr>
            <a:spLocks noGrp="1"/>
          </p:cNvSpPr>
          <p:nvPr>
            <p:ph type="media" sz="quarter" idx="16" hasCustomPrompt="1"/>
          </p:nvPr>
        </p:nvSpPr>
        <p:spPr>
          <a:xfrm>
            <a:off x="5515428" y="457202"/>
            <a:ext cx="6219371" cy="5727698"/>
          </a:xfrm>
          <a:solidFill>
            <a:schemeClr val="accent1">
              <a:lumMod val="20000"/>
              <a:lumOff val="80000"/>
            </a:schemeClr>
          </a:solidFill>
        </p:spPr>
        <p:txBody>
          <a:bodyPr anchor="ctr"/>
          <a:lstStyle>
            <a:lvl1pPr marL="0" indent="0" algn="ctr">
              <a:buNone/>
              <a:defRPr sz="1100" baseline="0"/>
            </a:lvl1pPr>
          </a:lstStyle>
          <a:p>
            <a:r>
              <a:rPr lang="en-US"/>
              <a:t>Click icon to add video</a:t>
            </a:r>
          </a:p>
        </p:txBody>
      </p:sp>
      <p:sp>
        <p:nvSpPr>
          <p:cNvPr id="2" name="Title 1"/>
          <p:cNvSpPr>
            <a:spLocks noGrp="1"/>
          </p:cNvSpPr>
          <p:nvPr>
            <p:ph type="title" hasCustomPrompt="1"/>
          </p:nvPr>
        </p:nvSpPr>
        <p:spPr bwMode="gray">
          <a:xfrm>
            <a:off x="457201" y="457200"/>
            <a:ext cx="4767264" cy="1212574"/>
          </a:xfrm>
        </p:spPr>
        <p:txBody>
          <a:bodyPr/>
          <a:lstStyle>
            <a:lvl1pPr>
              <a:defRPr/>
            </a:lvl1pPr>
          </a:lstStyle>
          <a:p>
            <a:r>
              <a:rPr lang="en-US"/>
              <a:t>Type SHORT insightful headline for this slide</a:t>
            </a:r>
          </a:p>
        </p:txBody>
      </p:sp>
      <p:sp>
        <p:nvSpPr>
          <p:cNvPr id="3" name="Date Placeholder 2"/>
          <p:cNvSpPr>
            <a:spLocks noGrp="1"/>
          </p:cNvSpPr>
          <p:nvPr>
            <p:ph type="dt" sz="half" idx="10"/>
          </p:nvPr>
        </p:nvSpPr>
        <p:spPr bwMode="gray"/>
        <p:txBody>
          <a:bodyPr/>
          <a:lstStyle/>
          <a:p>
            <a:fld id="{E7671E62-DC58-402F-9A0D-3F5B0FE5152D}" type="datetime1">
              <a:rPr lang="en-US" smtClean="0"/>
              <a:t>8/21/2025</a:t>
            </a:fld>
            <a:endParaRPr lang="en-US"/>
          </a:p>
        </p:txBody>
      </p:sp>
      <p:sp>
        <p:nvSpPr>
          <p:cNvPr id="5" name="Slide Number Placeholder 4"/>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6" name="Subtitle 2"/>
          <p:cNvSpPr>
            <a:spLocks noGrp="1"/>
          </p:cNvSpPr>
          <p:nvPr>
            <p:ph type="subTitle" idx="13" hasCustomPrompt="1"/>
          </p:nvPr>
        </p:nvSpPr>
        <p:spPr bwMode="gray">
          <a:xfrm>
            <a:off x="457199" y="1834587"/>
            <a:ext cx="4767265" cy="1127596"/>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7" name="TextBox 6"/>
          <p:cNvSpPr txBox="1"/>
          <p:nvPr/>
        </p:nvSpPr>
        <p:spPr bwMode="gray">
          <a:xfrm>
            <a:off x="381000" y="-404414"/>
            <a:ext cx="2659831"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&amp;  RT VIDEO</a:t>
            </a:r>
            <a:endParaRPr lang="en-US" sz="1350">
              <a:solidFill>
                <a:schemeClr val="bg1">
                  <a:lumMod val="75000"/>
                </a:schemeClr>
              </a:solidFill>
            </a:endParaRPr>
          </a:p>
        </p:txBody>
      </p:sp>
      <p:sp>
        <p:nvSpPr>
          <p:cNvPr id="44" name="Text Placeholder 43">
            <a:extLst>
              <a:ext uri="{FF2B5EF4-FFF2-40B4-BE49-F238E27FC236}">
                <a16:creationId xmlns:a16="http://schemas.microsoft.com/office/drawing/2014/main" id="{C89363C3-AC69-4E0A-A411-F4FF06EB7471}"/>
              </a:ext>
            </a:extLst>
          </p:cNvPr>
          <p:cNvSpPr>
            <a:spLocks noGrp="1"/>
          </p:cNvSpPr>
          <p:nvPr>
            <p:ph type="body" sz="quarter" idx="15" hasCustomPrompt="1"/>
          </p:nvPr>
        </p:nvSpPr>
        <p:spPr bwMode="gray">
          <a:xfrm>
            <a:off x="457200" y="5797550"/>
            <a:ext cx="4767263"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4" name="Footer Placeholder 4">
            <a:extLst>
              <a:ext uri="{FF2B5EF4-FFF2-40B4-BE49-F238E27FC236}">
                <a16:creationId xmlns:a16="http://schemas.microsoft.com/office/drawing/2014/main" id="{1A22471F-97FE-AA11-B554-5E6EB0775D44}"/>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8" name="Graphic 7">
            <a:extLst>
              <a:ext uri="{FF2B5EF4-FFF2-40B4-BE49-F238E27FC236}">
                <a16:creationId xmlns:a16="http://schemas.microsoft.com/office/drawing/2014/main" id="{6B09D706-08A6-6037-F189-61006A7544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90713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Title, Subhead, Content Over Video">
    <p:spTree>
      <p:nvGrpSpPr>
        <p:cNvPr id="1" name=""/>
        <p:cNvGrpSpPr/>
        <p:nvPr/>
      </p:nvGrpSpPr>
      <p:grpSpPr>
        <a:xfrm>
          <a:off x="0" y="0"/>
          <a:ext cx="0" cy="0"/>
          <a:chOff x="0" y="0"/>
          <a:chExt cx="0" cy="0"/>
        </a:xfrm>
      </p:grpSpPr>
      <p:sp>
        <p:nvSpPr>
          <p:cNvPr id="10" name="Media Placeholder 9">
            <a:extLst>
              <a:ext uri="{FF2B5EF4-FFF2-40B4-BE49-F238E27FC236}">
                <a16:creationId xmlns:a16="http://schemas.microsoft.com/office/drawing/2014/main" id="{DA137E57-1B1D-E8CA-1A5E-915CCADA9B73}"/>
              </a:ext>
            </a:extLst>
          </p:cNvPr>
          <p:cNvSpPr>
            <a:spLocks noGrp="1"/>
          </p:cNvSpPr>
          <p:nvPr>
            <p:ph type="media" sz="quarter" idx="17" hasCustomPrompt="1"/>
          </p:nvPr>
        </p:nvSpPr>
        <p:spPr>
          <a:xfrm>
            <a:off x="0" y="0"/>
            <a:ext cx="12192000" cy="6286500"/>
          </a:xfrm>
          <a:solidFill>
            <a:schemeClr val="accent1">
              <a:lumMod val="20000"/>
              <a:lumOff val="80000"/>
            </a:schemeClr>
          </a:solidFill>
        </p:spPr>
        <p:txBody>
          <a:bodyPr vert="horz" lIns="0" tIns="0" rIns="4023360" bIns="0" rtlCol="0" anchor="ctr" anchorCtr="0">
            <a:noAutofit/>
          </a:bodyPr>
          <a:lstStyle>
            <a:lvl1pPr algn="r" defTabSz="688975">
              <a:defRPr lang="en-US" sz="1200" baseline="0"/>
            </a:lvl1pPr>
          </a:lstStyle>
          <a:p>
            <a:pPr marL="0" lvl="0" indent="0">
              <a:buNone/>
            </a:pPr>
            <a:r>
              <a:rPr lang="en-US"/>
              <a:t>&lt;Click icon to add video</a:t>
            </a:r>
          </a:p>
        </p:txBody>
      </p:sp>
      <p:sp>
        <p:nvSpPr>
          <p:cNvPr id="2" name="Title 1"/>
          <p:cNvSpPr>
            <a:spLocks noGrp="1"/>
          </p:cNvSpPr>
          <p:nvPr>
            <p:ph type="title" hasCustomPrompt="1"/>
          </p:nvPr>
        </p:nvSpPr>
        <p:spPr bwMode="gray">
          <a:xfrm>
            <a:off x="457201" y="457202"/>
            <a:ext cx="5524502" cy="590105"/>
          </a:xfrm>
        </p:spPr>
        <p:txBody>
          <a:bodyPr/>
          <a:lstStyle>
            <a:lvl1pPr>
              <a:defRPr baseline="0"/>
            </a:lvl1pPr>
          </a:lstStyle>
          <a:p>
            <a:r>
              <a:rPr lang="en-US"/>
              <a:t>1 LINE Headline</a:t>
            </a:r>
          </a:p>
        </p:txBody>
      </p:sp>
      <p:sp>
        <p:nvSpPr>
          <p:cNvPr id="3" name="Content Placeholder 2"/>
          <p:cNvSpPr>
            <a:spLocks noGrp="1"/>
          </p:cNvSpPr>
          <p:nvPr>
            <p:ph idx="1"/>
          </p:nvPr>
        </p:nvSpPr>
        <p:spPr bwMode="gray">
          <a:xfrm>
            <a:off x="457201" y="2362200"/>
            <a:ext cx="5524502" cy="33510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F6DF156F-D9FF-4313-A2D3-47CB504D518B}"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457201" y="1112685"/>
            <a:ext cx="5524502" cy="1127596"/>
          </a:xfrm>
        </p:spPr>
        <p:txBody>
          <a:bodyPr>
            <a:noAutofit/>
          </a:bodyPr>
          <a:lstStyle>
            <a:lvl1pPr marL="0" indent="0" algn="l">
              <a:buNone/>
              <a:tabLst>
                <a:tab pos="2225675" algn="l"/>
              </a:tabLst>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Move and recolor text to ensure contrast over image (using top line of theme colors) | Delete extra placeholders</a:t>
            </a:r>
          </a:p>
        </p:txBody>
      </p:sp>
      <p:sp>
        <p:nvSpPr>
          <p:cNvPr id="8" name="TextBox 7"/>
          <p:cNvSpPr txBox="1"/>
          <p:nvPr/>
        </p:nvSpPr>
        <p:spPr bwMode="gray">
          <a:xfrm>
            <a:off x="381001" y="-404414"/>
            <a:ext cx="4827091" cy="300082"/>
          </a:xfrm>
          <a:prstGeom prst="rect">
            <a:avLst/>
          </a:prstGeom>
          <a:noFill/>
        </p:spPr>
        <p:txBody>
          <a:bodyPr wrap="none" rtlCol="0">
            <a:spAutoFit/>
          </a:bodyPr>
          <a:lstStyle/>
          <a:p>
            <a:r>
              <a:rPr lang="en-US" sz="1350">
                <a:solidFill>
                  <a:schemeClr val="bg1">
                    <a:lumMod val="75000"/>
                  </a:schemeClr>
                </a:solidFill>
              </a:rPr>
              <a:t>L.</a:t>
            </a:r>
            <a:r>
              <a:rPr lang="en-US" sz="1350" baseline="0">
                <a:solidFill>
                  <a:schemeClr val="bg1">
                    <a:lumMod val="75000"/>
                  </a:schemeClr>
                </a:solidFill>
              </a:rPr>
              <a:t> </a:t>
            </a:r>
            <a:r>
              <a:rPr lang="en-US" sz="1350">
                <a:solidFill>
                  <a:schemeClr val="bg1">
                    <a:lumMod val="75000"/>
                  </a:schemeClr>
                </a:solidFill>
              </a:rPr>
              <a:t>TITLE,</a:t>
            </a:r>
            <a:r>
              <a:rPr lang="en-US" sz="1350" baseline="0">
                <a:solidFill>
                  <a:schemeClr val="bg1">
                    <a:lumMod val="75000"/>
                  </a:schemeClr>
                </a:solidFill>
              </a:rPr>
              <a:t> SUBHEAD, CONTENT, &amp; BACKGROUND  VIDEO</a:t>
            </a:r>
            <a:endParaRPr lang="en-US" sz="1350">
              <a:solidFill>
                <a:schemeClr val="bg1">
                  <a:lumMod val="75000"/>
                </a:schemeClr>
              </a:solidFill>
            </a:endParaRPr>
          </a:p>
        </p:txBody>
      </p:sp>
      <p:sp>
        <p:nvSpPr>
          <p:cNvPr id="38" name="Rectangle 37"/>
          <p:cNvSpPr/>
          <p:nvPr/>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900" b="0" noProof="0"/>
              <a:t>Click the picture icon</a:t>
            </a:r>
            <a:r>
              <a:rPr lang="en-US" sz="900" b="0" baseline="0" noProof="0"/>
              <a:t> to add your own picture. </a:t>
            </a:r>
          </a:p>
          <a:p>
            <a:pPr algn="l">
              <a:lnSpc>
                <a:spcPct val="90000"/>
              </a:lnSpc>
              <a:spcBef>
                <a:spcPts val="900"/>
              </a:spcBef>
            </a:pPr>
            <a:r>
              <a:rPr lang="en-US" sz="900" b="0" baseline="0" noProof="0"/>
              <a:t>To change a picture, delete the existing picture then click the icon to add another. </a:t>
            </a:r>
            <a:br>
              <a:rPr lang="en-US" sz="900" b="0" baseline="0" noProof="0"/>
            </a:br>
            <a:r>
              <a:rPr lang="en-US" sz="900" b="0" baseline="0" noProof="0"/>
              <a:t>BE SURE PICTURE HAS GRADIENT WHITE ON THE LEFT.</a:t>
            </a:r>
          </a:p>
          <a:p>
            <a:pPr algn="l">
              <a:lnSpc>
                <a:spcPct val="90000"/>
              </a:lnSpc>
              <a:spcBef>
                <a:spcPts val="900"/>
              </a:spcBef>
            </a:pPr>
            <a:r>
              <a:rPr lang="en-US" sz="900" b="0" baseline="0" noProof="0"/>
              <a:t>To enter text, start typing at the first line. To change the format of the bulleted text, hit Enter, then Tab.</a:t>
            </a:r>
          </a:p>
          <a:p>
            <a:pPr algn="l">
              <a:lnSpc>
                <a:spcPct val="90000"/>
              </a:lnSpc>
              <a:spcBef>
                <a:spcPts val="900"/>
              </a:spcBef>
            </a:pPr>
            <a:r>
              <a:rPr lang="en-US" sz="900" b="0" noProof="0"/>
              <a:t>After making adjustments, you may need to hit the RESET button in the Slides group on the Home tab to</a:t>
            </a:r>
            <a:r>
              <a:rPr lang="en-US" sz="900" b="0" baseline="0" noProof="0"/>
              <a:t> move the placeholders into the correct stacking order</a:t>
            </a:r>
            <a:r>
              <a:rPr lang="en-US" sz="900" b="0" noProof="0"/>
              <a:t> and to</a:t>
            </a:r>
            <a:r>
              <a:rPr lang="en-US" sz="900" b="0" baseline="0" noProof="0"/>
              <a:t> reveal headlines, body copy and logo.</a:t>
            </a:r>
            <a:endParaRPr lang="en-US" sz="900" b="0" noProof="0"/>
          </a:p>
        </p:txBody>
      </p:sp>
      <p:sp>
        <p:nvSpPr>
          <p:cNvPr id="48" name="Text Placeholder 47">
            <a:extLst>
              <a:ext uri="{FF2B5EF4-FFF2-40B4-BE49-F238E27FC236}">
                <a16:creationId xmlns:a16="http://schemas.microsoft.com/office/drawing/2014/main" id="{EB4A262F-2B3D-483C-B773-746948F4A45B}"/>
              </a:ext>
            </a:extLst>
          </p:cNvPr>
          <p:cNvSpPr>
            <a:spLocks noGrp="1"/>
          </p:cNvSpPr>
          <p:nvPr>
            <p:ph type="body" sz="quarter" idx="16" hasCustomPrompt="1"/>
          </p:nvPr>
        </p:nvSpPr>
        <p:spPr bwMode="gray">
          <a:xfrm>
            <a:off x="457201" y="5797550"/>
            <a:ext cx="11277600"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11" name="Rectangle 10">
            <a:extLst>
              <a:ext uri="{FF2B5EF4-FFF2-40B4-BE49-F238E27FC236}">
                <a16:creationId xmlns:a16="http://schemas.microsoft.com/office/drawing/2014/main" id="{CCC7050D-1F3E-46FF-2029-09390AA3206F}"/>
              </a:ext>
            </a:extLst>
          </p:cNvPr>
          <p:cNvSpPr/>
          <p:nvPr userDrawn="1"/>
        </p:nvSpPr>
        <p:spPr bwMode="gray">
          <a:xfrm>
            <a:off x="12287001" y="0"/>
            <a:ext cx="1371600" cy="68995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68580" bIns="68580" rtlCol="0" anchor="t"/>
          <a:lstStyle/>
          <a:p>
            <a:pPr algn="l">
              <a:lnSpc>
                <a:spcPct val="90000"/>
              </a:lnSpc>
              <a:spcBef>
                <a:spcPts val="900"/>
              </a:spcBef>
            </a:pPr>
            <a:r>
              <a:rPr lang="en-US" sz="900" b="0" noProof="0"/>
              <a:t>Click the picture icon</a:t>
            </a:r>
            <a:r>
              <a:rPr lang="en-US" sz="900" b="0" baseline="0" noProof="0"/>
              <a:t> to add your own picture. </a:t>
            </a:r>
          </a:p>
          <a:p>
            <a:pPr algn="l">
              <a:lnSpc>
                <a:spcPct val="90000"/>
              </a:lnSpc>
              <a:spcBef>
                <a:spcPts val="900"/>
              </a:spcBef>
            </a:pPr>
            <a:r>
              <a:rPr lang="en-US" sz="900" b="0" baseline="0" noProof="0"/>
              <a:t>To change a picture, delete the existing picture then click the icon to add another. </a:t>
            </a:r>
            <a:br>
              <a:rPr lang="en-US" sz="900" b="0" baseline="0" noProof="0"/>
            </a:br>
            <a:r>
              <a:rPr lang="en-US" sz="900" b="0" baseline="0" noProof="0"/>
              <a:t>BE SURE PICTURE HAS GRADIENT WHITE ON THE LEFT.</a:t>
            </a:r>
          </a:p>
          <a:p>
            <a:pPr algn="l">
              <a:lnSpc>
                <a:spcPct val="90000"/>
              </a:lnSpc>
              <a:spcBef>
                <a:spcPts val="900"/>
              </a:spcBef>
            </a:pPr>
            <a:r>
              <a:rPr lang="en-US" sz="900" b="0" baseline="0" noProof="0"/>
              <a:t>To enter text, start typing at the first line. To change the format of the bulleted text, hit Enter, then Tab.</a:t>
            </a:r>
          </a:p>
          <a:p>
            <a:pPr algn="l">
              <a:lnSpc>
                <a:spcPct val="90000"/>
              </a:lnSpc>
              <a:spcBef>
                <a:spcPts val="900"/>
              </a:spcBef>
            </a:pPr>
            <a:r>
              <a:rPr lang="en-US" sz="900" b="0" noProof="0"/>
              <a:t>After making adjustments, you may need to hit the RESET button in the Slides group on the Home tab to</a:t>
            </a:r>
            <a:r>
              <a:rPr lang="en-US" sz="900" b="0" baseline="0" noProof="0"/>
              <a:t> move the placeholders into the correct stacking order</a:t>
            </a:r>
            <a:r>
              <a:rPr lang="en-US" sz="900" b="0" noProof="0"/>
              <a:t> and to</a:t>
            </a:r>
            <a:r>
              <a:rPr lang="en-US" sz="900" b="0" baseline="0" noProof="0"/>
              <a:t> reveal headlines, body copy and logo.</a:t>
            </a:r>
            <a:endParaRPr lang="en-US" sz="900" b="0" noProof="0"/>
          </a:p>
        </p:txBody>
      </p:sp>
      <p:sp>
        <p:nvSpPr>
          <p:cNvPr id="5" name="Footer Placeholder 4">
            <a:extLst>
              <a:ext uri="{FF2B5EF4-FFF2-40B4-BE49-F238E27FC236}">
                <a16:creationId xmlns:a16="http://schemas.microsoft.com/office/drawing/2014/main" id="{54145861-CFFC-098B-B883-7AA165A0FB3B}"/>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7B088230-E9B2-C382-028C-2B3DB37660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210678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O NOT USE FOLLOWING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9733BEE5-0853-4E0F-A16A-F85F5B4A16C0}"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355600" y="2094577"/>
            <a:ext cx="7046686" cy="2893100"/>
          </a:xfrm>
          <a:prstGeom prst="rect">
            <a:avLst/>
          </a:prstGeom>
          <a:noFill/>
        </p:spPr>
        <p:txBody>
          <a:bodyPr wrap="square">
            <a:spAutoFit/>
          </a:bodyPr>
          <a:lstStyle/>
          <a:p>
            <a:pPr algn="l"/>
            <a:r>
              <a:rPr lang="en-US" sz="5400"/>
              <a:t>DO NOT USE </a:t>
            </a:r>
            <a:r>
              <a:rPr lang="en-US" sz="3200"/>
              <a:t>LAYOUTS THAT APPEAR AFTER THIS  MARKER. INSTEAD REASSIGN SLIDE(S) TO THE APPROPRIATE LAYOUT ABOVE.</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37400" y="1356284"/>
            <a:ext cx="4339771" cy="4031131"/>
          </a:xfrm>
          <a:prstGeom prst="rect">
            <a:avLst/>
          </a:prstGeom>
        </p:spPr>
      </p:pic>
    </p:spTree>
    <p:extLst>
      <p:ext uri="{BB962C8B-B14F-4D97-AF65-F5344CB8AC3E}">
        <p14:creationId xmlns:p14="http://schemas.microsoft.com/office/powerpoint/2010/main" val="31532732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E3A83-EFD5-F7EC-B43B-39264DA6A8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A7556D-4088-6634-8C43-3AEB416C3B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A81652-FDCB-2665-7073-ED94325B1369}"/>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49E0E763-5A78-7A2F-060B-EF243868AB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2CE36E-D479-A8FE-BDB0-47E512B7E139}"/>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17740824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6E3CF-D647-10B9-BC21-975CA0B55B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B53DE3-F87E-F4EF-4FFC-040EEFA1E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3FB6B8-41D7-5C8B-E0CE-35D3AB70E6E6}"/>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331CA5DD-7AAF-F1F5-E25C-C3370A3743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8D40-C2A9-EF1E-123D-42930E14F67A}"/>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223999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gnature (Las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bwMode="gray"/>
        <p:txBody>
          <a:bodyPr/>
          <a:lstStyle/>
          <a:p>
            <a:fld id="{872A3DB2-1BC5-4C87-AD3E-161372FBE548}" type="datetime1">
              <a:rPr lang="en-US" smtClean="0"/>
              <a:t>8/21/2025</a:t>
            </a:fld>
            <a:endParaRPr lang="en-US"/>
          </a:p>
        </p:txBody>
      </p:sp>
      <p:sp>
        <p:nvSpPr>
          <p:cNvPr id="6" name="Slide Number Placeholder 5"/>
          <p:cNvSpPr>
            <a:spLocks noGrp="1"/>
          </p:cNvSpPr>
          <p:nvPr>
            <p:ph type="sldNum" sz="quarter" idx="12"/>
          </p:nvPr>
        </p:nvSpPr>
        <p:spPr bwMode="gray">
          <a:xfrm>
            <a:off x="10980420" y="7135201"/>
            <a:ext cx="754380" cy="194743"/>
          </a:xfrm>
        </p:spPr>
        <p:txBody>
          <a:bodyPr/>
          <a:lstStyle>
            <a:lvl1pPr>
              <a:defRPr>
                <a:solidFill>
                  <a:schemeClr val="tx1">
                    <a:lumMod val="75000"/>
                  </a:schemeClr>
                </a:solidFill>
              </a:defRPr>
            </a:lvl1pPr>
          </a:lstStyle>
          <a:p>
            <a:fld id="{710079E8-2902-4896-88E7-CC5A0D35033D}" type="slidenum">
              <a:rPr lang="en-US" smtClean="0"/>
              <a:pPr/>
              <a:t>‹#›</a:t>
            </a:fld>
            <a:endParaRPr lang="en-US"/>
          </a:p>
        </p:txBody>
      </p:sp>
      <p:sp>
        <p:nvSpPr>
          <p:cNvPr id="7" name="TextBox 6"/>
          <p:cNvSpPr txBox="1"/>
          <p:nvPr/>
        </p:nvSpPr>
        <p:spPr bwMode="gray">
          <a:xfrm>
            <a:off x="381000" y="-404414"/>
            <a:ext cx="2900218" cy="300082"/>
          </a:xfrm>
          <a:prstGeom prst="rect">
            <a:avLst/>
          </a:prstGeom>
          <a:noFill/>
        </p:spPr>
        <p:txBody>
          <a:bodyPr wrap="none" rtlCol="0">
            <a:spAutoFit/>
          </a:bodyPr>
          <a:lstStyle/>
          <a:p>
            <a:r>
              <a:rPr lang="en-US" sz="1350">
                <a:solidFill>
                  <a:schemeClr val="tx1">
                    <a:lumMod val="60000"/>
                    <a:lumOff val="40000"/>
                  </a:schemeClr>
                </a:solidFill>
              </a:rPr>
              <a:t>SIGNATURE SLIDE – LAST SLIDE</a:t>
            </a:r>
          </a:p>
        </p:txBody>
      </p:sp>
      <p:sp>
        <p:nvSpPr>
          <p:cNvPr id="12" name="Text Placeholder 11"/>
          <p:cNvSpPr>
            <a:spLocks noGrp="1"/>
          </p:cNvSpPr>
          <p:nvPr>
            <p:ph type="body" sz="quarter" idx="13" hasCustomPrompt="1"/>
          </p:nvPr>
        </p:nvSpPr>
        <p:spPr bwMode="gray">
          <a:xfrm>
            <a:off x="2084388" y="3429002"/>
            <a:ext cx="3754437" cy="1247775"/>
          </a:xfrm>
        </p:spPr>
        <p:txBody>
          <a:bodyPr/>
          <a:lstStyle>
            <a:lvl1pPr marL="0" indent="0" algn="r">
              <a:spcBef>
                <a:spcPts val="75"/>
              </a:spcBef>
              <a:spcAft>
                <a:spcPts val="75"/>
              </a:spcAft>
              <a:buNone/>
              <a:defRPr baseline="0"/>
            </a:lvl1pPr>
            <a:lvl2pPr algn="r">
              <a:defRPr/>
            </a:lvl2pPr>
            <a:lvl3pPr algn="r">
              <a:defRPr/>
            </a:lvl3pPr>
            <a:lvl4pPr algn="r">
              <a:defRPr/>
            </a:lvl4pPr>
            <a:lvl5pPr algn="r">
              <a:defRPr/>
            </a:lvl5pPr>
          </a:lstStyle>
          <a:p>
            <a:pPr lvl="0"/>
            <a:r>
              <a:rPr lang="en-US"/>
              <a:t>First and Last Name</a:t>
            </a:r>
          </a:p>
          <a:p>
            <a:pPr lvl="0"/>
            <a:r>
              <a:rPr lang="en-US"/>
              <a:t>Contact information</a:t>
            </a:r>
          </a:p>
        </p:txBody>
      </p:sp>
      <p:sp>
        <p:nvSpPr>
          <p:cNvPr id="15" name="TextBox 14"/>
          <p:cNvSpPr txBox="1"/>
          <p:nvPr/>
        </p:nvSpPr>
        <p:spPr bwMode="gray">
          <a:xfrm>
            <a:off x="3530418" y="2665910"/>
            <a:ext cx="2421945" cy="553998"/>
          </a:xfrm>
          <a:prstGeom prst="rect">
            <a:avLst/>
          </a:prstGeom>
          <a:noFill/>
        </p:spPr>
        <p:txBody>
          <a:bodyPr wrap="none" rtlCol="0">
            <a:spAutoFit/>
          </a:bodyPr>
          <a:lstStyle/>
          <a:p>
            <a:pPr algn="r"/>
            <a:r>
              <a:rPr lang="en-US" sz="3000">
                <a:solidFill>
                  <a:schemeClr val="tx2"/>
                </a:solidFill>
              </a:rPr>
              <a:t>THANK YOU</a:t>
            </a:r>
          </a:p>
        </p:txBody>
      </p:sp>
      <p:sp>
        <p:nvSpPr>
          <p:cNvPr id="2" name="TextBox 1">
            <a:extLst>
              <a:ext uri="{FF2B5EF4-FFF2-40B4-BE49-F238E27FC236}">
                <a16:creationId xmlns:a16="http://schemas.microsoft.com/office/drawing/2014/main" id="{895B5F4D-29C6-BF67-BB69-005E2A686686}"/>
              </a:ext>
            </a:extLst>
          </p:cNvPr>
          <p:cNvSpPr txBox="1"/>
          <p:nvPr userDrawn="1"/>
        </p:nvSpPr>
        <p:spPr bwMode="gray">
          <a:xfrm>
            <a:off x="381000" y="-404414"/>
            <a:ext cx="2900218" cy="300082"/>
          </a:xfrm>
          <a:prstGeom prst="rect">
            <a:avLst/>
          </a:prstGeom>
          <a:noFill/>
        </p:spPr>
        <p:txBody>
          <a:bodyPr wrap="none" rtlCol="0">
            <a:spAutoFit/>
          </a:bodyPr>
          <a:lstStyle/>
          <a:p>
            <a:r>
              <a:rPr lang="en-US" sz="1350">
                <a:solidFill>
                  <a:schemeClr val="tx1">
                    <a:lumMod val="60000"/>
                    <a:lumOff val="40000"/>
                  </a:schemeClr>
                </a:solidFill>
              </a:rPr>
              <a:t>SIGNATURE SLIDE – LAST SLIDE</a:t>
            </a:r>
          </a:p>
        </p:txBody>
      </p:sp>
      <p:sp>
        <p:nvSpPr>
          <p:cNvPr id="5" name="Footer Placeholder 4">
            <a:extLst>
              <a:ext uri="{FF2B5EF4-FFF2-40B4-BE49-F238E27FC236}">
                <a16:creationId xmlns:a16="http://schemas.microsoft.com/office/drawing/2014/main" id="{AD41CFFB-F87B-E18E-08B7-5FCE9D9DA4A5}"/>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9BA3F7F0-0145-28FA-3A10-A0D6DEF4E9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3176" y="2781662"/>
            <a:ext cx="1919808" cy="1180376"/>
          </a:xfrm>
          <a:prstGeom prst="rect">
            <a:avLst/>
          </a:prstGeom>
        </p:spPr>
      </p:pic>
      <p:cxnSp>
        <p:nvCxnSpPr>
          <p:cNvPr id="11" name="Straight Connector 10">
            <a:extLst>
              <a:ext uri="{FF2B5EF4-FFF2-40B4-BE49-F238E27FC236}">
                <a16:creationId xmlns:a16="http://schemas.microsoft.com/office/drawing/2014/main" id="{5EF1EBAB-D6F4-9EBD-7667-40FF9BECE3BC}"/>
              </a:ext>
            </a:extLst>
          </p:cNvPr>
          <p:cNvCxnSpPr>
            <a:cxnSpLocks/>
          </p:cNvCxnSpPr>
          <p:nvPr userDrawn="1"/>
        </p:nvCxnSpPr>
        <p:spPr>
          <a:xfrm>
            <a:off x="6096000" y="1971675"/>
            <a:ext cx="0" cy="29146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98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84E78-2B73-79A6-54CB-5E8E2123CF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489011-20A7-A04C-3935-CBDC17E956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BD9715-E418-70AB-5841-DC505AE88A10}"/>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5B6BC6F5-1C11-EE1D-F516-BBEB0A01DC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374DF3-0C96-20B4-69E8-F7BF110201BF}"/>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1946264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365F-25A1-8371-933C-DF3AC010A1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6927F8-0E94-D8E3-5134-8878957D30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2C8066-6F71-4E48-B837-E4550201D7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965469-1F05-84BD-2365-54905C7CBC26}"/>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6" name="Footer Placeholder 5">
            <a:extLst>
              <a:ext uri="{FF2B5EF4-FFF2-40B4-BE49-F238E27FC236}">
                <a16:creationId xmlns:a16="http://schemas.microsoft.com/office/drawing/2014/main" id="{5D4CAED2-7166-D736-CF96-B03C342688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280D31-208A-3EA7-BB96-1C8B670A653F}"/>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36660339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E2BA9-7BB0-9801-F226-544D550BAF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F15BB2-C5DA-B24B-B89D-83A46E7F8C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C6AB02-C4DE-BE6A-D35D-35F3DE3EDB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3423B5-0491-F8DF-6B17-DC52B21F19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E2D892-992B-AA03-8F4A-EA915599D0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C6D24B-B753-4EBC-0036-57E6C13382DB}"/>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8" name="Footer Placeholder 7">
            <a:extLst>
              <a:ext uri="{FF2B5EF4-FFF2-40B4-BE49-F238E27FC236}">
                <a16:creationId xmlns:a16="http://schemas.microsoft.com/office/drawing/2014/main" id="{624CD047-75A1-1887-2628-34C045182F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D38B07-323D-75A2-4D2D-7F746CB77360}"/>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2223837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601C1-552E-E681-4C53-F5A75F6A97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2D93EB-FAD7-5A2E-A5A9-14B9602F13FF}"/>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4" name="Footer Placeholder 3">
            <a:extLst>
              <a:ext uri="{FF2B5EF4-FFF2-40B4-BE49-F238E27FC236}">
                <a16:creationId xmlns:a16="http://schemas.microsoft.com/office/drawing/2014/main" id="{B2C173D0-AF27-29F2-42F6-D9124FB645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F14962-E06B-3229-278D-340DB9429085}"/>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17893361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11C537-D5B8-CB25-3618-9FA157A80FEA}"/>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3" name="Footer Placeholder 2">
            <a:extLst>
              <a:ext uri="{FF2B5EF4-FFF2-40B4-BE49-F238E27FC236}">
                <a16:creationId xmlns:a16="http://schemas.microsoft.com/office/drawing/2014/main" id="{8FBD0318-A0D3-B030-8E72-186AFD5E30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AA6B32-AE0B-E278-55B5-CDDBEDBC963D}"/>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22361971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E7F0-DF27-D5B3-1F59-95027D3509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38563-F490-54D4-E255-4E01B23C50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9237E1-ECD1-23E3-C268-786DEE87F3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BF8D24-1C5E-E958-A4B5-A61D43B742B4}"/>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6" name="Footer Placeholder 5">
            <a:extLst>
              <a:ext uri="{FF2B5EF4-FFF2-40B4-BE49-F238E27FC236}">
                <a16:creationId xmlns:a16="http://schemas.microsoft.com/office/drawing/2014/main" id="{96EADF76-41A9-9CA2-375C-8854627A0F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720160-1628-6837-A3F7-21ED2C3286FA}"/>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2480965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5DF19-404C-6B1B-B77D-C8172F547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00A0A2-1051-CDDC-88BE-5778411DD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3C6872-6682-22A4-9437-645DBC372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7CE1C1-0592-87D2-6D89-7C6E2C30B15C}"/>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6" name="Footer Placeholder 5">
            <a:extLst>
              <a:ext uri="{FF2B5EF4-FFF2-40B4-BE49-F238E27FC236}">
                <a16:creationId xmlns:a16="http://schemas.microsoft.com/office/drawing/2014/main" id="{3772D2EC-733C-24BD-9A89-CAE9AFA544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ECCB72-4542-5885-96FC-2154EA2CB68F}"/>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25415792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D98AD-8091-F442-7052-0D977DB555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B1A554-CEEA-207F-FA88-90F6B3929E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2A13C-C3CE-583A-3714-73C0A731F3BC}"/>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2810FB8E-53EF-257F-4011-27CD06897C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E2A5E-3731-6F74-8BBA-D7F9842AE0DB}"/>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39934521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933EC-4B74-0035-1FF0-BAAE620F90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2B0418-E2D5-D6E3-464F-F77D555A88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20194-DD87-8874-EDB5-B65F74E85DBA}"/>
              </a:ext>
            </a:extLst>
          </p:cNvPr>
          <p:cNvSpPr>
            <a:spLocks noGrp="1"/>
          </p:cNvSpPr>
          <p:nvPr>
            <p:ph type="dt" sz="half" idx="10"/>
          </p:nvPr>
        </p:nvSpPr>
        <p:spPr/>
        <p:txBody>
          <a:body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78222846-9FB6-0F2C-B925-E53A75C0B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2BF0B8-0C8B-21FC-BEB5-F73087E107E1}"/>
              </a:ext>
            </a:extLst>
          </p:cNvPr>
          <p:cNvSpPr>
            <a:spLocks noGrp="1"/>
          </p:cNvSpPr>
          <p:nvPr>
            <p:ph type="sldNum" sz="quarter" idx="12"/>
          </p:nvPr>
        </p:nvSpPr>
        <p:spPr/>
        <p:txBody>
          <a:bodyPr/>
          <a:lstStyle/>
          <a:p>
            <a:fld id="{DDA8EDFE-4A69-48C7-BA2C-48B0C2518C22}" type="slidenum">
              <a:rPr lang="en-US" smtClean="0"/>
              <a:t>‹#›</a:t>
            </a:fld>
            <a:endParaRPr lang="en-US"/>
          </a:p>
        </p:txBody>
      </p:sp>
    </p:spTree>
    <p:extLst>
      <p:ext uri="{BB962C8B-B14F-4D97-AF65-F5344CB8AC3E}">
        <p14:creationId xmlns:p14="http://schemas.microsoft.com/office/powerpoint/2010/main" val="37175116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Title, Subhead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7200" y="457202"/>
            <a:ext cx="11277600" cy="590105"/>
          </a:xfrm>
        </p:spPr>
        <p:txBody>
          <a:bodyPr/>
          <a:lstStyle>
            <a:lvl1pPr algn="l">
              <a:defRPr baseline="0"/>
            </a:lvl1pPr>
          </a:lstStyle>
          <a:p>
            <a:r>
              <a:rPr lang="en-US"/>
              <a:t>Type insightful headline for this slide</a:t>
            </a:r>
          </a:p>
        </p:txBody>
      </p:sp>
      <p:sp>
        <p:nvSpPr>
          <p:cNvPr id="3" name="Content Placeholder 2"/>
          <p:cNvSpPr>
            <a:spLocks noGrp="1"/>
          </p:cNvSpPr>
          <p:nvPr>
            <p:ph idx="1"/>
          </p:nvPr>
        </p:nvSpPr>
        <p:spPr bwMode="gray">
          <a:xfrm>
            <a:off x="457200" y="1971675"/>
            <a:ext cx="11277600" cy="374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fld id="{248D7FC1-2391-49ED-98FF-DD5C11DF2FC5}" type="datetime1">
              <a:rPr lang="en-US" smtClean="0"/>
              <a:t>8/21/2025</a:t>
            </a:fld>
            <a:endParaRPr lang="en-US"/>
          </a:p>
        </p:txBody>
      </p:sp>
      <p:sp>
        <p:nvSpPr>
          <p:cNvPr id="6" name="Slide Number Placeholder 5"/>
          <p:cNvSpPr>
            <a:spLocks noGrp="1"/>
          </p:cNvSpPr>
          <p:nvPr>
            <p:ph type="sldNum" sz="quarter" idx="12"/>
          </p:nvPr>
        </p:nvSpPr>
        <p:spPr bwMode="gray">
          <a:xfrm>
            <a:off x="5718810" y="6487884"/>
            <a:ext cx="754380" cy="194743"/>
          </a:xfrm>
        </p:spPr>
        <p:txBody>
          <a:bodyPr/>
          <a:lstStyle/>
          <a:p>
            <a:fld id="{710079E8-2902-4896-88E7-CC5A0D35033D}" type="slidenum">
              <a:rPr lang="en-US" smtClean="0"/>
              <a:t>‹#›</a:t>
            </a:fld>
            <a:endParaRPr lang="en-US"/>
          </a:p>
        </p:txBody>
      </p:sp>
      <p:sp>
        <p:nvSpPr>
          <p:cNvPr id="7" name="Subtitle 2"/>
          <p:cNvSpPr>
            <a:spLocks noGrp="1"/>
          </p:cNvSpPr>
          <p:nvPr>
            <p:ph type="subTitle" idx="13" hasCustomPrompt="1"/>
          </p:nvPr>
        </p:nvSpPr>
        <p:spPr bwMode="gray">
          <a:xfrm>
            <a:off x="457200" y="1112685"/>
            <a:ext cx="11277599" cy="744690"/>
          </a:xfrm>
        </p:spPr>
        <p:txBody>
          <a:bodyPr>
            <a:noAutofit/>
          </a:bodyPr>
          <a:lstStyle>
            <a:lvl1pPr marL="0" indent="0" algn="l">
              <a:buNone/>
              <a:defRPr sz="2400" cap="none"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One line subhead, if needed, in sentence case</a:t>
            </a:r>
          </a:p>
        </p:txBody>
      </p:sp>
      <p:sp>
        <p:nvSpPr>
          <p:cNvPr id="8" name="TextBox 7"/>
          <p:cNvSpPr txBox="1"/>
          <p:nvPr/>
        </p:nvSpPr>
        <p:spPr bwMode="gray">
          <a:xfrm>
            <a:off x="381000" y="-404414"/>
            <a:ext cx="4852932" cy="300082"/>
          </a:xfrm>
          <a:prstGeom prst="rect">
            <a:avLst/>
          </a:prstGeom>
          <a:noFill/>
        </p:spPr>
        <p:txBody>
          <a:bodyPr wrap="none" rtlCol="0">
            <a:spAutoFit/>
          </a:bodyPr>
          <a:lstStyle/>
          <a:p>
            <a:r>
              <a:rPr lang="en-US" sz="1350">
                <a:solidFill>
                  <a:schemeClr val="bg1">
                    <a:lumMod val="75000"/>
                  </a:schemeClr>
                </a:solidFill>
              </a:rPr>
              <a:t>TITLE,</a:t>
            </a:r>
            <a:r>
              <a:rPr lang="en-US" sz="1350" baseline="0">
                <a:solidFill>
                  <a:schemeClr val="bg1">
                    <a:lumMod val="75000"/>
                  </a:schemeClr>
                </a:solidFill>
              </a:rPr>
              <a:t> SUBHEAD, and CONTENT (TEXT, CHART or TABLE</a:t>
            </a:r>
            <a:endParaRPr lang="en-US" sz="1350">
              <a:solidFill>
                <a:schemeClr val="bg1">
                  <a:lumMod val="75000"/>
                </a:schemeClr>
              </a:solidFill>
            </a:endParaRPr>
          </a:p>
        </p:txBody>
      </p:sp>
      <p:sp>
        <p:nvSpPr>
          <p:cNvPr id="44" name="Text Placeholder 43">
            <a:extLst>
              <a:ext uri="{FF2B5EF4-FFF2-40B4-BE49-F238E27FC236}">
                <a16:creationId xmlns:a16="http://schemas.microsoft.com/office/drawing/2014/main" id="{939D5EF0-967A-44E1-A4C7-C6E1A05E5ACA}"/>
              </a:ext>
            </a:extLst>
          </p:cNvPr>
          <p:cNvSpPr>
            <a:spLocks noGrp="1"/>
          </p:cNvSpPr>
          <p:nvPr>
            <p:ph type="body" sz="quarter" idx="15" hasCustomPrompt="1"/>
          </p:nvPr>
        </p:nvSpPr>
        <p:spPr bwMode="gray">
          <a:xfrm>
            <a:off x="457200" y="5797550"/>
            <a:ext cx="11277600" cy="387350"/>
          </a:xfrm>
          <a:prstGeom prst="rect">
            <a:avLst/>
          </a:prstGeom>
        </p:spPr>
        <p:txBody>
          <a:bodyPr wrap="square">
            <a:noAutofit/>
          </a:bodyPr>
          <a:lstStyle>
            <a:lvl1pPr marL="0" indent="0" algn="l">
              <a:lnSpc>
                <a:spcPct val="80000"/>
              </a:lnSpc>
              <a:spcBef>
                <a:spcPts val="225"/>
              </a:spcBef>
              <a:spcAft>
                <a:spcPts val="225"/>
              </a:spcAft>
              <a:buNone/>
              <a:defRPr sz="1000" baseline="0"/>
            </a:lvl1pPr>
          </a:lstStyle>
          <a:p>
            <a:pPr lvl="0"/>
            <a:r>
              <a:rPr lang="en-US"/>
              <a:t>Type source information here</a:t>
            </a:r>
          </a:p>
        </p:txBody>
      </p:sp>
      <p:sp>
        <p:nvSpPr>
          <p:cNvPr id="5" name="Footer Placeholder 4">
            <a:extLst>
              <a:ext uri="{FF2B5EF4-FFF2-40B4-BE49-F238E27FC236}">
                <a16:creationId xmlns:a16="http://schemas.microsoft.com/office/drawing/2014/main" id="{EEFAE491-BC91-D101-5F45-A9DDC643C8CA}"/>
              </a:ext>
            </a:extLst>
          </p:cNvPr>
          <p:cNvSpPr>
            <a:spLocks noGrp="1"/>
          </p:cNvSpPr>
          <p:nvPr>
            <p:ph type="ftr" sz="quarter" idx="3"/>
          </p:nvPr>
        </p:nvSpPr>
        <p:spPr bwMode="gray">
          <a:xfrm>
            <a:off x="8593139"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70D84C90-EAAD-E6A4-FA59-C74E08B48E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199" y="6329198"/>
            <a:ext cx="1475079" cy="422109"/>
          </a:xfrm>
          <a:prstGeom prst="rect">
            <a:avLst/>
          </a:prstGeom>
        </p:spPr>
      </p:pic>
    </p:spTree>
    <p:extLst>
      <p:ext uri="{BB962C8B-B14F-4D97-AF65-F5344CB8AC3E}">
        <p14:creationId xmlns:p14="http://schemas.microsoft.com/office/powerpoint/2010/main" val="61438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ontent Layou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BE7E59A-DE02-4061-B208-C725F499504B}"/>
              </a:ext>
            </a:extLst>
          </p:cNvPr>
          <p:cNvSpPr>
            <a:spLocks noGrp="1"/>
          </p:cNvSpPr>
          <p:nvPr>
            <p:ph type="dt" sz="half" idx="10"/>
          </p:nvPr>
        </p:nvSpPr>
        <p:spPr/>
        <p:txBody>
          <a:bodyPr/>
          <a:lstStyle/>
          <a:p>
            <a:fld id="{E5B7A648-9C54-4AEA-8E6C-6B07EA7CEC06}" type="datetime1">
              <a:rPr lang="en-US" smtClean="0"/>
              <a:t>8/21/2025</a:t>
            </a:fld>
            <a:endParaRPr lang="en-US"/>
          </a:p>
        </p:txBody>
      </p:sp>
      <p:sp>
        <p:nvSpPr>
          <p:cNvPr id="5" name="TextBox 4">
            <a:extLst>
              <a:ext uri="{FF2B5EF4-FFF2-40B4-BE49-F238E27FC236}">
                <a16:creationId xmlns:a16="http://schemas.microsoft.com/office/drawing/2014/main" id="{127C71D0-BCB3-4439-9CB9-C4635E0FAC47}"/>
              </a:ext>
            </a:extLst>
          </p:cNvPr>
          <p:cNvSpPr txBox="1"/>
          <p:nvPr userDrawn="1"/>
        </p:nvSpPr>
        <p:spPr>
          <a:xfrm>
            <a:off x="457200" y="457200"/>
            <a:ext cx="7334250" cy="5401479"/>
          </a:xfrm>
          <a:prstGeom prst="rect">
            <a:avLst/>
          </a:prstGeom>
          <a:noFill/>
        </p:spPr>
        <p:txBody>
          <a:bodyPr wrap="square">
            <a:spAutoFit/>
          </a:bodyPr>
          <a:lstStyle/>
          <a:p>
            <a:pPr algn="l"/>
            <a:r>
              <a:rPr lang="en-US" sz="11500"/>
              <a:t>TITLE SLIDE</a:t>
            </a:r>
            <a:br>
              <a:rPr lang="en-US" sz="11500"/>
            </a:br>
            <a:r>
              <a:rPr lang="en-US" sz="11500"/>
              <a:t>LAYOUTS</a:t>
            </a:r>
          </a:p>
        </p:txBody>
      </p:sp>
      <p:pic>
        <p:nvPicPr>
          <p:cNvPr id="8" name="Graphic 7" descr="Arrow Right with solid fill">
            <a:extLst>
              <a:ext uri="{FF2B5EF4-FFF2-40B4-BE49-F238E27FC236}">
                <a16:creationId xmlns:a16="http://schemas.microsoft.com/office/drawing/2014/main" id="{28E8AF6B-502A-45B7-2769-A1D6F1F2B3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94550" y="1356284"/>
            <a:ext cx="4339771" cy="4031131"/>
          </a:xfrm>
          <a:prstGeom prst="rect">
            <a:avLst/>
          </a:prstGeom>
        </p:spPr>
      </p:pic>
    </p:spTree>
    <p:extLst>
      <p:ext uri="{BB962C8B-B14F-4D97-AF65-F5344CB8AC3E}">
        <p14:creationId xmlns:p14="http://schemas.microsoft.com/office/powerpoint/2010/main" val="31889609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 No Photography">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457201" y="2147168"/>
            <a:ext cx="8021638" cy="1224682"/>
          </a:xfrm>
        </p:spPr>
        <p:txBody>
          <a:bodyPr anchor="b"/>
          <a:lstStyle>
            <a:lvl1pPr algn="l">
              <a:defRPr sz="3200" baseline="0"/>
            </a:lvl1pPr>
          </a:lstStyle>
          <a:p>
            <a:r>
              <a:rPr lang="en-US"/>
              <a:t>Type insightful headline | max 2 lines</a:t>
            </a:r>
          </a:p>
        </p:txBody>
      </p:sp>
      <p:sp>
        <p:nvSpPr>
          <p:cNvPr id="3" name="Subtitle 2"/>
          <p:cNvSpPr>
            <a:spLocks noGrp="1"/>
          </p:cNvSpPr>
          <p:nvPr>
            <p:ph type="subTitle" idx="1" hasCustomPrompt="1"/>
          </p:nvPr>
        </p:nvSpPr>
        <p:spPr bwMode="gray">
          <a:xfrm>
            <a:off x="457201" y="3486151"/>
            <a:ext cx="8021638" cy="1023235"/>
          </a:xfrm>
        </p:spPr>
        <p:txBody>
          <a:bodyPr>
            <a:noAutofit/>
          </a:bodyPr>
          <a:lstStyle>
            <a:lvl1pPr marL="0" indent="0" algn="l">
              <a:buNone/>
              <a:defRPr sz="2400" cap="none"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in sentence case, if needed | placeholder will not show if not used | Max two lines</a:t>
            </a:r>
          </a:p>
        </p:txBody>
      </p:sp>
      <p:sp>
        <p:nvSpPr>
          <p:cNvPr id="4" name="Date Placeholder 3"/>
          <p:cNvSpPr>
            <a:spLocks noGrp="1"/>
          </p:cNvSpPr>
          <p:nvPr>
            <p:ph type="dt" sz="half" idx="10"/>
          </p:nvPr>
        </p:nvSpPr>
        <p:spPr bwMode="gray"/>
        <p:txBody>
          <a:bodyPr/>
          <a:lstStyle/>
          <a:p>
            <a:fld id="{1AFB367C-BF8B-400D-8ED0-98309C547083}" type="datetime1">
              <a:rPr lang="en-US" smtClean="0"/>
              <a:t>8/21/2025</a:t>
            </a:fld>
            <a:endParaRPr lang="en-US"/>
          </a:p>
        </p:txBody>
      </p:sp>
      <p:sp>
        <p:nvSpPr>
          <p:cNvPr id="7" name="TextBox 6"/>
          <p:cNvSpPr txBox="1"/>
          <p:nvPr/>
        </p:nvSpPr>
        <p:spPr bwMode="gray">
          <a:xfrm>
            <a:off x="381000" y="-404414"/>
            <a:ext cx="3653629" cy="300082"/>
          </a:xfrm>
          <a:prstGeom prst="rect">
            <a:avLst/>
          </a:prstGeom>
          <a:noFill/>
        </p:spPr>
        <p:txBody>
          <a:bodyPr wrap="none" rtlCol="0">
            <a:spAutoFit/>
          </a:bodyPr>
          <a:lstStyle/>
          <a:p>
            <a:r>
              <a:rPr lang="en-US" sz="1350">
                <a:solidFill>
                  <a:schemeClr val="tx1">
                    <a:lumMod val="60000"/>
                    <a:lumOff val="40000"/>
                  </a:schemeClr>
                </a:solidFill>
              </a:rPr>
              <a:t>TITLE SLIDE (WHITE) – NO PHOTOGRAHY</a:t>
            </a:r>
          </a:p>
        </p:txBody>
      </p:sp>
      <p:sp>
        <p:nvSpPr>
          <p:cNvPr id="10" name="Text Placeholder 9"/>
          <p:cNvSpPr>
            <a:spLocks noGrp="1"/>
          </p:cNvSpPr>
          <p:nvPr>
            <p:ph type="body" sz="quarter" idx="13" hasCustomPrompt="1"/>
          </p:nvPr>
        </p:nvSpPr>
        <p:spPr bwMode="gray">
          <a:xfrm>
            <a:off x="457202" y="5000625"/>
            <a:ext cx="8021637" cy="295275"/>
          </a:xfrm>
        </p:spPr>
        <p:txBody>
          <a:bodyPr/>
          <a:lstStyle>
            <a:lvl1pPr marL="0" indent="0">
              <a:buNone/>
              <a:defRPr baseline="0">
                <a:solidFill>
                  <a:schemeClr val="tx2"/>
                </a:solidFill>
              </a:defRPr>
            </a:lvl1pPr>
            <a:lvl2pPr marL="175022" indent="0">
              <a:buNone/>
              <a:defRPr/>
            </a:lvl2pPr>
          </a:lstStyle>
          <a:p>
            <a:pPr lvl="0"/>
            <a:r>
              <a:rPr lang="en-US"/>
              <a:t>Type date: Month DD, YYYY</a:t>
            </a:r>
          </a:p>
        </p:txBody>
      </p:sp>
      <p:sp>
        <p:nvSpPr>
          <p:cNvPr id="5" name="Footer Placeholder 4">
            <a:extLst>
              <a:ext uri="{FF2B5EF4-FFF2-40B4-BE49-F238E27FC236}">
                <a16:creationId xmlns:a16="http://schemas.microsoft.com/office/drawing/2014/main" id="{20A99AEF-BC71-AA85-56D6-7E320EF9493C}"/>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a:t>
            </a:r>
            <a:fld id="{1E17369E-FA61-4CEC-B59B-62A8EC26820F}" type="datetimeyyyy">
              <a:rPr lang="en-US" smtClean="0"/>
              <a:pPr/>
              <a:t>2025</a:t>
            </a:fld>
            <a:r>
              <a:rPr lang="en-US"/>
              <a:t>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40DAC6E9-0CE5-D62B-F094-366AF5DCD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3378424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invGray">
          <a:xfrm>
            <a:off x="457201" y="2362200"/>
            <a:ext cx="8021638" cy="1066800"/>
          </a:xfrm>
        </p:spPr>
        <p:txBody>
          <a:bodyPr anchor="b">
            <a:noAutofit/>
          </a:bodyPr>
          <a:lstStyle>
            <a:lvl1pPr>
              <a:defRPr sz="3200" baseline="0">
                <a:solidFill>
                  <a:schemeClr val="bg2">
                    <a:lumMod val="20000"/>
                    <a:lumOff val="80000"/>
                  </a:schemeClr>
                </a:solidFill>
              </a:defRPr>
            </a:lvl1pPr>
          </a:lstStyle>
          <a:p>
            <a:r>
              <a:rPr lang="en-US"/>
              <a:t>Type insightful PRESENTATION headline | max 2 lines</a:t>
            </a:r>
          </a:p>
        </p:txBody>
      </p:sp>
      <p:sp>
        <p:nvSpPr>
          <p:cNvPr id="3" name="Text Placeholder 2"/>
          <p:cNvSpPr>
            <a:spLocks noGrp="1"/>
          </p:cNvSpPr>
          <p:nvPr>
            <p:ph type="body" idx="1" hasCustomPrompt="1"/>
          </p:nvPr>
        </p:nvSpPr>
        <p:spPr bwMode="invGray">
          <a:xfrm>
            <a:off x="457201" y="3522429"/>
            <a:ext cx="8021638" cy="935272"/>
          </a:xfrm>
        </p:spPr>
        <p:txBody>
          <a:bodyPr>
            <a:noAutofit/>
          </a:bodyPr>
          <a:lstStyle>
            <a:lvl1pPr marL="0" indent="0">
              <a:buNone/>
              <a:defRPr sz="2400" cap="none" baseline="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Type subhead in sentence case, if needed | placeholder will not show if not used | Max two lines</a:t>
            </a:r>
          </a:p>
        </p:txBody>
      </p:sp>
      <p:sp>
        <p:nvSpPr>
          <p:cNvPr id="13" name="TextBox 12"/>
          <p:cNvSpPr txBox="1"/>
          <p:nvPr/>
        </p:nvSpPr>
        <p:spPr bwMode="invGray">
          <a:xfrm>
            <a:off x="381001" y="-404414"/>
            <a:ext cx="3682483" cy="300082"/>
          </a:xfrm>
          <a:prstGeom prst="rect">
            <a:avLst/>
          </a:prstGeom>
          <a:noFill/>
        </p:spPr>
        <p:txBody>
          <a:bodyPr wrap="none" rtlCol="0">
            <a:spAutoFit/>
          </a:bodyPr>
          <a:lstStyle/>
          <a:p>
            <a:r>
              <a:rPr lang="en-US" sz="1350">
                <a:solidFill>
                  <a:schemeClr val="bg1">
                    <a:lumMod val="60000"/>
                    <a:lumOff val="40000"/>
                  </a:schemeClr>
                </a:solidFill>
              </a:rPr>
              <a:t>BLUE TITLE SLIDE (BLUE) (no photography)</a:t>
            </a:r>
          </a:p>
        </p:txBody>
      </p:sp>
      <p:sp>
        <p:nvSpPr>
          <p:cNvPr id="14" name="Slide Number Placeholder 13"/>
          <p:cNvSpPr>
            <a:spLocks noGrp="1"/>
          </p:cNvSpPr>
          <p:nvPr>
            <p:ph type="sldNum" sz="quarter" idx="12"/>
          </p:nvPr>
        </p:nvSpPr>
        <p:spPr bwMode="invGray">
          <a:xfrm>
            <a:off x="10980420" y="7050011"/>
            <a:ext cx="754380" cy="194743"/>
          </a:xfrm>
        </p:spPr>
        <p:txBody>
          <a:bodyPr/>
          <a:lstStyle>
            <a:lvl1pPr>
              <a:defRPr>
                <a:solidFill>
                  <a:schemeClr val="tx1"/>
                </a:solidFill>
              </a:defRPr>
            </a:lvl1pPr>
          </a:lstStyle>
          <a:p>
            <a:fld id="{710079E8-2902-4896-88E7-CC5A0D35033D}" type="slidenum">
              <a:rPr lang="en-US" smtClean="0"/>
              <a:pPr/>
              <a:t>‹#›</a:t>
            </a:fld>
            <a:endParaRPr lang="en-US"/>
          </a:p>
        </p:txBody>
      </p:sp>
      <p:sp>
        <p:nvSpPr>
          <p:cNvPr id="125" name="Text Placeholder 9">
            <a:extLst>
              <a:ext uri="{FF2B5EF4-FFF2-40B4-BE49-F238E27FC236}">
                <a16:creationId xmlns:a16="http://schemas.microsoft.com/office/drawing/2014/main" id="{8B5C4F49-79FC-48F7-B2F7-3E0B0100A3C0}"/>
              </a:ext>
            </a:extLst>
          </p:cNvPr>
          <p:cNvSpPr>
            <a:spLocks noGrp="1"/>
          </p:cNvSpPr>
          <p:nvPr>
            <p:ph type="body" sz="quarter" idx="13" hasCustomPrompt="1"/>
          </p:nvPr>
        </p:nvSpPr>
        <p:spPr bwMode="invGray">
          <a:xfrm>
            <a:off x="457202" y="5050383"/>
            <a:ext cx="8021637" cy="486839"/>
          </a:xfrm>
        </p:spPr>
        <p:txBody>
          <a:bodyPr/>
          <a:lstStyle>
            <a:lvl1pPr marL="0" indent="0">
              <a:buNone/>
              <a:defRPr baseline="0">
                <a:solidFill>
                  <a:schemeClr val="tx2"/>
                </a:solidFill>
              </a:defRPr>
            </a:lvl1pPr>
            <a:lvl2pPr marL="175022" indent="0">
              <a:buNone/>
              <a:defRPr/>
            </a:lvl2pPr>
          </a:lstStyle>
          <a:p>
            <a:pPr lvl="0"/>
            <a:r>
              <a:rPr lang="en-US"/>
              <a:t>Type date: Month DD, YYYY</a:t>
            </a:r>
          </a:p>
        </p:txBody>
      </p:sp>
      <p:grpSp>
        <p:nvGrpSpPr>
          <p:cNvPr id="37" name="Graphic 53">
            <a:extLst>
              <a:ext uri="{FF2B5EF4-FFF2-40B4-BE49-F238E27FC236}">
                <a16:creationId xmlns:a16="http://schemas.microsoft.com/office/drawing/2014/main" id="{0B04BDD4-9C75-4F9C-8C0E-E762295C7874}"/>
              </a:ext>
            </a:extLst>
          </p:cNvPr>
          <p:cNvGrpSpPr/>
          <p:nvPr/>
        </p:nvGrpSpPr>
        <p:grpSpPr>
          <a:xfrm>
            <a:off x="495300" y="484766"/>
            <a:ext cx="2459838" cy="703908"/>
            <a:chOff x="369937" y="455663"/>
            <a:chExt cx="1971941" cy="565930"/>
          </a:xfrm>
        </p:grpSpPr>
        <p:sp>
          <p:nvSpPr>
            <p:cNvPr id="38" name="Freeform: Shape 37">
              <a:extLst>
                <a:ext uri="{FF2B5EF4-FFF2-40B4-BE49-F238E27FC236}">
                  <a16:creationId xmlns:a16="http://schemas.microsoft.com/office/drawing/2014/main" id="{585D7222-14F2-4C9A-B7F3-713911CA5DD4}"/>
                </a:ext>
              </a:extLst>
            </p:cNvPr>
            <p:cNvSpPr/>
            <p:nvPr/>
          </p:nvSpPr>
          <p:spPr>
            <a:xfrm>
              <a:off x="664180" y="662146"/>
              <a:ext cx="96372" cy="98423"/>
            </a:xfrm>
            <a:custGeom>
              <a:avLst/>
              <a:gdLst>
                <a:gd name="connsiteX0" fmla="*/ 81711 w 96372"/>
                <a:gd name="connsiteY0" fmla="*/ 7279 h 98422"/>
                <a:gd name="connsiteX1" fmla="*/ 51569 w 96372"/>
                <a:gd name="connsiteY1" fmla="*/ 1538 h 98422"/>
                <a:gd name="connsiteX2" fmla="*/ 1538 w 96372"/>
                <a:gd name="connsiteY2" fmla="*/ 1538 h 98422"/>
                <a:gd name="connsiteX3" fmla="*/ 1538 w 96372"/>
                <a:gd name="connsiteY3" fmla="*/ 98320 h 98422"/>
                <a:gd name="connsiteX4" fmla="*/ 30655 w 96372"/>
                <a:gd name="connsiteY4" fmla="*/ 98320 h 98422"/>
                <a:gd name="connsiteX5" fmla="*/ 30655 w 96372"/>
                <a:gd name="connsiteY5" fmla="*/ 66743 h 98422"/>
                <a:gd name="connsiteX6" fmla="*/ 50749 w 96372"/>
                <a:gd name="connsiteY6" fmla="*/ 66743 h 98422"/>
                <a:gd name="connsiteX7" fmla="*/ 81301 w 96372"/>
                <a:gd name="connsiteY7" fmla="*/ 60591 h 98422"/>
                <a:gd name="connsiteX8" fmla="*/ 96680 w 96372"/>
                <a:gd name="connsiteY8" fmla="*/ 32090 h 98422"/>
                <a:gd name="connsiteX9" fmla="*/ 81711 w 96372"/>
                <a:gd name="connsiteY9" fmla="*/ 7279 h 98422"/>
                <a:gd name="connsiteX10" fmla="*/ 59156 w 96372"/>
                <a:gd name="connsiteY10" fmla="*/ 46033 h 98422"/>
                <a:gd name="connsiteX11" fmla="*/ 45008 w 96372"/>
                <a:gd name="connsiteY11" fmla="*/ 48494 h 98422"/>
                <a:gd name="connsiteX12" fmla="*/ 30655 w 96372"/>
                <a:gd name="connsiteY12" fmla="*/ 48494 h 98422"/>
                <a:gd name="connsiteX13" fmla="*/ 30655 w 96372"/>
                <a:gd name="connsiteY13" fmla="*/ 19787 h 98422"/>
                <a:gd name="connsiteX14" fmla="*/ 45008 w 96372"/>
                <a:gd name="connsiteY14" fmla="*/ 19787 h 98422"/>
                <a:gd name="connsiteX15" fmla="*/ 59156 w 96372"/>
                <a:gd name="connsiteY15" fmla="*/ 21632 h 98422"/>
                <a:gd name="connsiteX16" fmla="*/ 66948 w 96372"/>
                <a:gd name="connsiteY16" fmla="*/ 33730 h 98422"/>
                <a:gd name="connsiteX17" fmla="*/ 59156 w 96372"/>
                <a:gd name="connsiteY17" fmla="*/ 46033 h 98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372" h="98422">
                  <a:moveTo>
                    <a:pt x="81711" y="7279"/>
                  </a:moveTo>
                  <a:cubicBezTo>
                    <a:pt x="73715" y="2768"/>
                    <a:pt x="63462" y="1538"/>
                    <a:pt x="51569" y="1538"/>
                  </a:cubicBezTo>
                  <a:lnTo>
                    <a:pt x="1538" y="1538"/>
                  </a:lnTo>
                  <a:lnTo>
                    <a:pt x="1538" y="98320"/>
                  </a:lnTo>
                  <a:lnTo>
                    <a:pt x="30655" y="98320"/>
                  </a:lnTo>
                  <a:lnTo>
                    <a:pt x="30655" y="66743"/>
                  </a:lnTo>
                  <a:lnTo>
                    <a:pt x="50749" y="66743"/>
                  </a:lnTo>
                  <a:cubicBezTo>
                    <a:pt x="62027" y="66743"/>
                    <a:pt x="72894" y="65308"/>
                    <a:pt x="81301" y="60591"/>
                  </a:cubicBezTo>
                  <a:cubicBezTo>
                    <a:pt x="91349" y="54850"/>
                    <a:pt x="96680" y="45828"/>
                    <a:pt x="96680" y="32090"/>
                  </a:cubicBezTo>
                  <a:cubicBezTo>
                    <a:pt x="96885" y="19992"/>
                    <a:pt x="91759" y="12815"/>
                    <a:pt x="81711" y="7279"/>
                  </a:cubicBezTo>
                  <a:moveTo>
                    <a:pt x="59156" y="46033"/>
                  </a:moveTo>
                  <a:cubicBezTo>
                    <a:pt x="55465" y="47879"/>
                    <a:pt x="49929" y="48494"/>
                    <a:pt x="45008" y="48494"/>
                  </a:cubicBezTo>
                  <a:lnTo>
                    <a:pt x="30655" y="48494"/>
                  </a:lnTo>
                  <a:lnTo>
                    <a:pt x="30655" y="19787"/>
                  </a:lnTo>
                  <a:lnTo>
                    <a:pt x="45008" y="19787"/>
                  </a:lnTo>
                  <a:cubicBezTo>
                    <a:pt x="49929" y="19787"/>
                    <a:pt x="55465" y="19992"/>
                    <a:pt x="59156" y="21632"/>
                  </a:cubicBezTo>
                  <a:cubicBezTo>
                    <a:pt x="63257" y="23478"/>
                    <a:pt x="66948" y="26554"/>
                    <a:pt x="66948" y="33730"/>
                  </a:cubicBezTo>
                  <a:cubicBezTo>
                    <a:pt x="66948" y="40702"/>
                    <a:pt x="63052" y="44188"/>
                    <a:pt x="59156" y="46033"/>
                  </a:cubicBezTo>
                </a:path>
              </a:pathLst>
            </a:custGeom>
            <a:solidFill>
              <a:schemeClr val="tx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19EAE7DD-38EB-4012-97CD-2C311DBE40B1}"/>
                </a:ext>
              </a:extLst>
            </p:cNvPr>
            <p:cNvSpPr/>
            <p:nvPr/>
          </p:nvSpPr>
          <p:spPr>
            <a:xfrm>
              <a:off x="543612" y="659890"/>
              <a:ext cx="108675" cy="102524"/>
            </a:xfrm>
            <a:custGeom>
              <a:avLst/>
              <a:gdLst>
                <a:gd name="connsiteX0" fmla="*/ 108162 w 108675"/>
                <a:gd name="connsiteY0" fmla="*/ 95039 h 102523"/>
                <a:gd name="connsiteX1" fmla="*/ 63052 w 108675"/>
                <a:gd name="connsiteY1" fmla="*/ 102626 h 102523"/>
                <a:gd name="connsiteX2" fmla="*/ 1538 w 108675"/>
                <a:gd name="connsiteY2" fmla="*/ 52800 h 102523"/>
                <a:gd name="connsiteX3" fmla="*/ 64077 w 108675"/>
                <a:gd name="connsiteY3" fmla="*/ 1538 h 102523"/>
                <a:gd name="connsiteX4" fmla="*/ 107752 w 108675"/>
                <a:gd name="connsiteY4" fmla="*/ 10150 h 102523"/>
                <a:gd name="connsiteX5" fmla="*/ 107752 w 108675"/>
                <a:gd name="connsiteY5" fmla="*/ 32910 h 102523"/>
                <a:gd name="connsiteX6" fmla="*/ 104472 w 108675"/>
                <a:gd name="connsiteY6" fmla="*/ 32910 h 102523"/>
                <a:gd name="connsiteX7" fmla="*/ 67563 w 108675"/>
                <a:gd name="connsiteY7" fmla="*/ 19787 h 102523"/>
                <a:gd name="connsiteX8" fmla="*/ 31885 w 108675"/>
                <a:gd name="connsiteY8" fmla="*/ 51569 h 102523"/>
                <a:gd name="connsiteX9" fmla="*/ 68383 w 108675"/>
                <a:gd name="connsiteY9" fmla="*/ 83967 h 102523"/>
                <a:gd name="connsiteX10" fmla="*/ 78841 w 108675"/>
                <a:gd name="connsiteY10" fmla="*/ 82326 h 102523"/>
                <a:gd name="connsiteX11" fmla="*/ 78841 w 108675"/>
                <a:gd name="connsiteY11" fmla="*/ 64487 h 102523"/>
                <a:gd name="connsiteX12" fmla="*/ 55875 w 108675"/>
                <a:gd name="connsiteY12" fmla="*/ 64487 h 102523"/>
                <a:gd name="connsiteX13" fmla="*/ 55875 w 108675"/>
                <a:gd name="connsiteY13" fmla="*/ 46238 h 102523"/>
                <a:gd name="connsiteX14" fmla="*/ 107957 w 108675"/>
                <a:gd name="connsiteY14" fmla="*/ 46238 h 102523"/>
                <a:gd name="connsiteX15" fmla="*/ 107957 w 108675"/>
                <a:gd name="connsiteY15" fmla="*/ 95039 h 10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675" h="102523">
                  <a:moveTo>
                    <a:pt x="108162" y="95039"/>
                  </a:moveTo>
                  <a:cubicBezTo>
                    <a:pt x="97910" y="98525"/>
                    <a:pt x="82737" y="102626"/>
                    <a:pt x="63052" y="102626"/>
                  </a:cubicBezTo>
                  <a:cubicBezTo>
                    <a:pt x="20197" y="102626"/>
                    <a:pt x="1538" y="80686"/>
                    <a:pt x="1538" y="52800"/>
                  </a:cubicBezTo>
                  <a:cubicBezTo>
                    <a:pt x="1538" y="20812"/>
                    <a:pt x="26964" y="1538"/>
                    <a:pt x="64077" y="1538"/>
                  </a:cubicBezTo>
                  <a:cubicBezTo>
                    <a:pt x="83352" y="1538"/>
                    <a:pt x="95244" y="4819"/>
                    <a:pt x="107752" y="10150"/>
                  </a:cubicBezTo>
                  <a:lnTo>
                    <a:pt x="107752" y="32910"/>
                  </a:lnTo>
                  <a:lnTo>
                    <a:pt x="104472" y="32910"/>
                  </a:lnTo>
                  <a:cubicBezTo>
                    <a:pt x="95450" y="25938"/>
                    <a:pt x="84992" y="19787"/>
                    <a:pt x="67563" y="19787"/>
                  </a:cubicBezTo>
                  <a:cubicBezTo>
                    <a:pt x="45623" y="19787"/>
                    <a:pt x="31885" y="31885"/>
                    <a:pt x="31885" y="51569"/>
                  </a:cubicBezTo>
                  <a:cubicBezTo>
                    <a:pt x="31885" y="68793"/>
                    <a:pt x="40497" y="84992"/>
                    <a:pt x="68383" y="83967"/>
                  </a:cubicBezTo>
                  <a:cubicBezTo>
                    <a:pt x="71254" y="83967"/>
                    <a:pt x="75765" y="83352"/>
                    <a:pt x="78841" y="82326"/>
                  </a:cubicBezTo>
                  <a:lnTo>
                    <a:pt x="78841" y="64487"/>
                  </a:lnTo>
                  <a:lnTo>
                    <a:pt x="55875" y="64487"/>
                  </a:lnTo>
                  <a:lnTo>
                    <a:pt x="55875" y="46238"/>
                  </a:lnTo>
                  <a:lnTo>
                    <a:pt x="107957" y="46238"/>
                  </a:lnTo>
                  <a:lnTo>
                    <a:pt x="107957" y="95039"/>
                  </a:lnTo>
                  <a:close/>
                </a:path>
              </a:pathLst>
            </a:custGeom>
            <a:solidFill>
              <a:schemeClr val="tx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5059268-86D1-41F6-B005-B298E1BE859C}"/>
                </a:ext>
              </a:extLst>
            </p:cNvPr>
            <p:cNvSpPr/>
            <p:nvPr/>
          </p:nvSpPr>
          <p:spPr>
            <a:xfrm>
              <a:off x="633833" y="872524"/>
              <a:ext cx="32808" cy="24606"/>
            </a:xfrm>
            <a:custGeom>
              <a:avLst/>
              <a:gdLst>
                <a:gd name="connsiteX0" fmla="*/ 19172 w 32807"/>
                <a:gd name="connsiteY0" fmla="*/ 1538 h 24605"/>
                <a:gd name="connsiteX1" fmla="*/ 1538 w 32807"/>
                <a:gd name="connsiteY1" fmla="*/ 1538 h 24605"/>
                <a:gd name="connsiteX2" fmla="*/ 1538 w 32807"/>
                <a:gd name="connsiteY2" fmla="*/ 24708 h 24605"/>
                <a:gd name="connsiteX3" fmla="*/ 19377 w 32807"/>
                <a:gd name="connsiteY3" fmla="*/ 24708 h 24605"/>
                <a:gd name="connsiteX4" fmla="*/ 32910 w 32807"/>
                <a:gd name="connsiteY4" fmla="*/ 13226 h 24605"/>
                <a:gd name="connsiteX5" fmla="*/ 32910 w 32807"/>
                <a:gd name="connsiteY5" fmla="*/ 13020 h 24605"/>
                <a:gd name="connsiteX6" fmla="*/ 19172 w 32807"/>
                <a:gd name="connsiteY6" fmla="*/ 1538 h 2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07" h="24605">
                  <a:moveTo>
                    <a:pt x="19172" y="1538"/>
                  </a:moveTo>
                  <a:lnTo>
                    <a:pt x="1538" y="1538"/>
                  </a:lnTo>
                  <a:lnTo>
                    <a:pt x="1538" y="24708"/>
                  </a:lnTo>
                  <a:lnTo>
                    <a:pt x="19377" y="24708"/>
                  </a:lnTo>
                  <a:cubicBezTo>
                    <a:pt x="27989" y="24708"/>
                    <a:pt x="32910" y="20197"/>
                    <a:pt x="32910" y="13226"/>
                  </a:cubicBezTo>
                  <a:lnTo>
                    <a:pt x="32910" y="13020"/>
                  </a:lnTo>
                  <a:cubicBezTo>
                    <a:pt x="33115" y="5434"/>
                    <a:pt x="27784" y="1538"/>
                    <a:pt x="19172" y="1538"/>
                  </a:cubicBezTo>
                </a:path>
              </a:pathLst>
            </a:custGeom>
            <a:solidFill>
              <a:schemeClr val="tx1"/>
            </a:solid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51389431-8B2E-4ED2-8044-6F0EF812403B}"/>
                </a:ext>
              </a:extLst>
            </p:cNvPr>
            <p:cNvSpPr/>
            <p:nvPr/>
          </p:nvSpPr>
          <p:spPr>
            <a:xfrm>
              <a:off x="552429" y="872524"/>
              <a:ext cx="30757" cy="26656"/>
            </a:xfrm>
            <a:custGeom>
              <a:avLst/>
              <a:gdLst>
                <a:gd name="connsiteX0" fmla="*/ 15276 w 30757"/>
                <a:gd name="connsiteY0" fmla="*/ 1538 h 26656"/>
                <a:gd name="connsiteX1" fmla="*/ 1538 w 30757"/>
                <a:gd name="connsiteY1" fmla="*/ 1538 h 26656"/>
                <a:gd name="connsiteX2" fmla="*/ 1538 w 30757"/>
                <a:gd name="connsiteY2" fmla="*/ 26144 h 26656"/>
                <a:gd name="connsiteX3" fmla="*/ 15481 w 30757"/>
                <a:gd name="connsiteY3" fmla="*/ 26144 h 26656"/>
                <a:gd name="connsiteX4" fmla="*/ 29424 w 30757"/>
                <a:gd name="connsiteY4" fmla="*/ 14046 h 26656"/>
                <a:gd name="connsiteX5" fmla="*/ 29424 w 30757"/>
                <a:gd name="connsiteY5" fmla="*/ 13841 h 26656"/>
                <a:gd name="connsiteX6" fmla="*/ 15276 w 30757"/>
                <a:gd name="connsiteY6" fmla="*/ 1538 h 26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57" h="26656">
                  <a:moveTo>
                    <a:pt x="15276" y="1538"/>
                  </a:moveTo>
                  <a:lnTo>
                    <a:pt x="1538" y="1538"/>
                  </a:lnTo>
                  <a:lnTo>
                    <a:pt x="1538" y="26144"/>
                  </a:lnTo>
                  <a:lnTo>
                    <a:pt x="15481" y="26144"/>
                  </a:lnTo>
                  <a:cubicBezTo>
                    <a:pt x="24298" y="26144"/>
                    <a:pt x="29424" y="20812"/>
                    <a:pt x="29424" y="14046"/>
                  </a:cubicBezTo>
                  <a:lnTo>
                    <a:pt x="29424" y="13841"/>
                  </a:lnTo>
                  <a:cubicBezTo>
                    <a:pt x="29629" y="5844"/>
                    <a:pt x="24093" y="1538"/>
                    <a:pt x="15276" y="1538"/>
                  </a:cubicBezTo>
                </a:path>
              </a:pathLst>
            </a:custGeom>
            <a:solidFill>
              <a:schemeClr val="tx1"/>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8B4A8C9-56F5-427D-97E8-08FE94537DA8}"/>
                </a:ext>
              </a:extLst>
            </p:cNvPr>
            <p:cNvSpPr/>
            <p:nvPr/>
          </p:nvSpPr>
          <p:spPr>
            <a:xfrm>
              <a:off x="716467" y="871499"/>
              <a:ext cx="51262" cy="53312"/>
            </a:xfrm>
            <a:custGeom>
              <a:avLst/>
              <a:gdLst>
                <a:gd name="connsiteX0" fmla="*/ 25733 w 51261"/>
                <a:gd name="connsiteY0" fmla="*/ 1538 h 53312"/>
                <a:gd name="connsiteX1" fmla="*/ 1538 w 51261"/>
                <a:gd name="connsiteY1" fmla="*/ 26554 h 53312"/>
                <a:gd name="connsiteX2" fmla="*/ 1538 w 51261"/>
                <a:gd name="connsiteY2" fmla="*/ 26759 h 53312"/>
                <a:gd name="connsiteX3" fmla="*/ 25938 w 51261"/>
                <a:gd name="connsiteY3" fmla="*/ 51979 h 53312"/>
                <a:gd name="connsiteX4" fmla="*/ 50134 w 51261"/>
                <a:gd name="connsiteY4" fmla="*/ 26964 h 53312"/>
                <a:gd name="connsiteX5" fmla="*/ 50134 w 51261"/>
                <a:gd name="connsiteY5" fmla="*/ 26759 h 53312"/>
                <a:gd name="connsiteX6" fmla="*/ 25733 w 51261"/>
                <a:gd name="connsiteY6" fmla="*/ 1538 h 5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61" h="53312">
                  <a:moveTo>
                    <a:pt x="25733" y="1538"/>
                  </a:moveTo>
                  <a:cubicBezTo>
                    <a:pt x="11380" y="1538"/>
                    <a:pt x="1538" y="12815"/>
                    <a:pt x="1538" y="26554"/>
                  </a:cubicBezTo>
                  <a:lnTo>
                    <a:pt x="1538" y="26759"/>
                  </a:lnTo>
                  <a:cubicBezTo>
                    <a:pt x="1538" y="40497"/>
                    <a:pt x="11585" y="51979"/>
                    <a:pt x="25938" y="51979"/>
                  </a:cubicBezTo>
                  <a:cubicBezTo>
                    <a:pt x="40292" y="51979"/>
                    <a:pt x="50134" y="40702"/>
                    <a:pt x="50134" y="26964"/>
                  </a:cubicBezTo>
                  <a:lnTo>
                    <a:pt x="50134" y="26759"/>
                  </a:lnTo>
                  <a:cubicBezTo>
                    <a:pt x="50134" y="13020"/>
                    <a:pt x="39882" y="1538"/>
                    <a:pt x="25733" y="1538"/>
                  </a:cubicBezTo>
                </a:path>
              </a:pathLst>
            </a:custGeom>
            <a:solidFill>
              <a:schemeClr val="tx1"/>
            </a:solid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810B902F-FEF4-400B-B952-2F7F9317141F}"/>
                </a:ext>
              </a:extLst>
            </p:cNvPr>
            <p:cNvSpPr/>
            <p:nvPr/>
          </p:nvSpPr>
          <p:spPr>
            <a:xfrm>
              <a:off x="369937" y="455663"/>
              <a:ext cx="565931" cy="565930"/>
            </a:xfrm>
            <a:custGeom>
              <a:avLst/>
              <a:gdLst>
                <a:gd name="connsiteX0" fmla="*/ 283273 w 565930"/>
                <a:gd name="connsiteY0" fmla="*/ 1538 h 565930"/>
                <a:gd name="connsiteX1" fmla="*/ 1538 w 565930"/>
                <a:gd name="connsiteY1" fmla="*/ 283273 h 565930"/>
                <a:gd name="connsiteX2" fmla="*/ 283273 w 565930"/>
                <a:gd name="connsiteY2" fmla="*/ 564803 h 565930"/>
                <a:gd name="connsiteX3" fmla="*/ 564803 w 565930"/>
                <a:gd name="connsiteY3" fmla="*/ 283273 h 565930"/>
                <a:gd name="connsiteX4" fmla="*/ 283273 w 565930"/>
                <a:gd name="connsiteY4" fmla="*/ 1538 h 565930"/>
                <a:gd name="connsiteX5" fmla="*/ 229961 w 565930"/>
                <a:gd name="connsiteY5" fmla="*/ 430497 h 565930"/>
                <a:gd name="connsiteX6" fmla="*/ 197358 w 565930"/>
                <a:gd name="connsiteY6" fmla="*/ 458793 h 565930"/>
                <a:gd name="connsiteX7" fmla="*/ 184030 w 565930"/>
                <a:gd name="connsiteY7" fmla="*/ 458793 h 565930"/>
                <a:gd name="connsiteX8" fmla="*/ 184030 w 565930"/>
                <a:gd name="connsiteY8" fmla="*/ 482989 h 565930"/>
                <a:gd name="connsiteX9" fmla="*/ 166396 w 565930"/>
                <a:gd name="connsiteY9" fmla="*/ 482989 h 565930"/>
                <a:gd name="connsiteX10" fmla="*/ 166396 w 565930"/>
                <a:gd name="connsiteY10" fmla="*/ 402405 h 565930"/>
                <a:gd name="connsiteX11" fmla="*/ 199204 w 565930"/>
                <a:gd name="connsiteY11" fmla="*/ 402405 h 565930"/>
                <a:gd name="connsiteX12" fmla="*/ 229961 w 565930"/>
                <a:gd name="connsiteY12" fmla="*/ 430292 h 565930"/>
                <a:gd name="connsiteX13" fmla="*/ 229961 w 565930"/>
                <a:gd name="connsiteY13" fmla="*/ 430497 h 565930"/>
                <a:gd name="connsiteX14" fmla="*/ 296601 w 565930"/>
                <a:gd name="connsiteY14" fmla="*/ 482784 h 565930"/>
                <a:gd name="connsiteX15" fmla="*/ 279377 w 565930"/>
                <a:gd name="connsiteY15" fmla="*/ 456948 h 565930"/>
                <a:gd name="connsiteX16" fmla="*/ 265434 w 565930"/>
                <a:gd name="connsiteY16" fmla="*/ 456948 h 565930"/>
                <a:gd name="connsiteX17" fmla="*/ 265434 w 565930"/>
                <a:gd name="connsiteY17" fmla="*/ 482784 h 565930"/>
                <a:gd name="connsiteX18" fmla="*/ 247800 w 565930"/>
                <a:gd name="connsiteY18" fmla="*/ 482784 h 565930"/>
                <a:gd name="connsiteX19" fmla="*/ 247800 w 565930"/>
                <a:gd name="connsiteY19" fmla="*/ 402200 h 565930"/>
                <a:gd name="connsiteX20" fmla="*/ 284503 w 565930"/>
                <a:gd name="connsiteY20" fmla="*/ 402200 h 565930"/>
                <a:gd name="connsiteX21" fmla="*/ 307879 w 565930"/>
                <a:gd name="connsiteY21" fmla="*/ 410402 h 565930"/>
                <a:gd name="connsiteX22" fmla="*/ 314850 w 565930"/>
                <a:gd name="connsiteY22" fmla="*/ 428856 h 565930"/>
                <a:gd name="connsiteX23" fmla="*/ 314850 w 565930"/>
                <a:gd name="connsiteY23" fmla="*/ 429061 h 565930"/>
                <a:gd name="connsiteX24" fmla="*/ 297626 w 565930"/>
                <a:gd name="connsiteY24" fmla="*/ 454077 h 565930"/>
                <a:gd name="connsiteX25" fmla="*/ 317311 w 565930"/>
                <a:gd name="connsiteY25" fmla="*/ 482784 h 565930"/>
                <a:gd name="connsiteX26" fmla="*/ 296601 w 565930"/>
                <a:gd name="connsiteY26" fmla="*/ 482784 h 565930"/>
                <a:gd name="connsiteX27" fmla="*/ 415118 w 565930"/>
                <a:gd name="connsiteY27" fmla="*/ 442595 h 565930"/>
                <a:gd name="connsiteX28" fmla="*/ 372263 w 565930"/>
                <a:gd name="connsiteY28" fmla="*/ 484219 h 565930"/>
                <a:gd name="connsiteX29" fmla="*/ 329614 w 565930"/>
                <a:gd name="connsiteY29" fmla="*/ 442800 h 565930"/>
                <a:gd name="connsiteX30" fmla="*/ 329614 w 565930"/>
                <a:gd name="connsiteY30" fmla="*/ 442595 h 565930"/>
                <a:gd name="connsiteX31" fmla="*/ 372469 w 565930"/>
                <a:gd name="connsiteY31" fmla="*/ 400970 h 565930"/>
                <a:gd name="connsiteX32" fmla="*/ 415118 w 565930"/>
                <a:gd name="connsiteY32" fmla="*/ 442390 h 565930"/>
                <a:gd name="connsiteX33" fmla="*/ 415118 w 565930"/>
                <a:gd name="connsiteY33" fmla="*/ 442595 h 565930"/>
                <a:gd name="connsiteX34" fmla="*/ 326128 w 565930"/>
                <a:gd name="connsiteY34" fmla="*/ 322437 h 565930"/>
                <a:gd name="connsiteX35" fmla="*/ 307058 w 565930"/>
                <a:gd name="connsiteY35" fmla="*/ 326128 h 565930"/>
                <a:gd name="connsiteX36" fmla="*/ 295166 w 565930"/>
                <a:gd name="connsiteY36" fmla="*/ 340481 h 565930"/>
                <a:gd name="connsiteX37" fmla="*/ 283478 w 565930"/>
                <a:gd name="connsiteY37" fmla="*/ 364472 h 565930"/>
                <a:gd name="connsiteX38" fmla="*/ 271790 w 565930"/>
                <a:gd name="connsiteY38" fmla="*/ 340481 h 565930"/>
                <a:gd name="connsiteX39" fmla="*/ 259898 w 565930"/>
                <a:gd name="connsiteY39" fmla="*/ 326128 h 565930"/>
                <a:gd name="connsiteX40" fmla="*/ 240828 w 565930"/>
                <a:gd name="connsiteY40" fmla="*/ 322437 h 565930"/>
                <a:gd name="connsiteX41" fmla="*/ 64487 w 565930"/>
                <a:gd name="connsiteY41" fmla="*/ 322437 h 565930"/>
                <a:gd name="connsiteX42" fmla="*/ 283273 w 565930"/>
                <a:gd name="connsiteY42" fmla="*/ 101601 h 565930"/>
                <a:gd name="connsiteX43" fmla="*/ 501853 w 565930"/>
                <a:gd name="connsiteY43" fmla="*/ 322437 h 565930"/>
                <a:gd name="connsiteX44" fmla="*/ 326128 w 565930"/>
                <a:gd name="connsiteY44" fmla="*/ 322437 h 56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65930" h="565930">
                  <a:moveTo>
                    <a:pt x="283273" y="1538"/>
                  </a:moveTo>
                  <a:cubicBezTo>
                    <a:pt x="127642" y="1538"/>
                    <a:pt x="1538" y="127642"/>
                    <a:pt x="1538" y="283273"/>
                  </a:cubicBezTo>
                  <a:cubicBezTo>
                    <a:pt x="1538" y="438699"/>
                    <a:pt x="127642" y="564803"/>
                    <a:pt x="283273" y="564803"/>
                  </a:cubicBezTo>
                  <a:cubicBezTo>
                    <a:pt x="438904" y="564803"/>
                    <a:pt x="564803" y="438699"/>
                    <a:pt x="564803" y="283273"/>
                  </a:cubicBezTo>
                  <a:cubicBezTo>
                    <a:pt x="564803" y="127642"/>
                    <a:pt x="438699" y="1538"/>
                    <a:pt x="283273" y="1538"/>
                  </a:cubicBezTo>
                  <a:moveTo>
                    <a:pt x="229961" y="430497"/>
                  </a:moveTo>
                  <a:cubicBezTo>
                    <a:pt x="229961" y="449156"/>
                    <a:pt x="215402" y="458793"/>
                    <a:pt x="197358" y="458793"/>
                  </a:cubicBezTo>
                  <a:lnTo>
                    <a:pt x="184030" y="458793"/>
                  </a:lnTo>
                  <a:lnTo>
                    <a:pt x="184030" y="482989"/>
                  </a:lnTo>
                  <a:lnTo>
                    <a:pt x="166396" y="482989"/>
                  </a:lnTo>
                  <a:lnTo>
                    <a:pt x="166396" y="402405"/>
                  </a:lnTo>
                  <a:lnTo>
                    <a:pt x="199204" y="402405"/>
                  </a:lnTo>
                  <a:cubicBezTo>
                    <a:pt x="218478" y="402405"/>
                    <a:pt x="229961" y="413683"/>
                    <a:pt x="229961" y="430292"/>
                  </a:cubicBezTo>
                  <a:lnTo>
                    <a:pt x="229961" y="430497"/>
                  </a:lnTo>
                  <a:close/>
                  <a:moveTo>
                    <a:pt x="296601" y="482784"/>
                  </a:moveTo>
                  <a:lnTo>
                    <a:pt x="279377" y="456948"/>
                  </a:lnTo>
                  <a:lnTo>
                    <a:pt x="265434" y="456948"/>
                  </a:lnTo>
                  <a:lnTo>
                    <a:pt x="265434" y="482784"/>
                  </a:lnTo>
                  <a:lnTo>
                    <a:pt x="247800" y="482784"/>
                  </a:lnTo>
                  <a:lnTo>
                    <a:pt x="247800" y="402200"/>
                  </a:lnTo>
                  <a:lnTo>
                    <a:pt x="284503" y="402200"/>
                  </a:lnTo>
                  <a:cubicBezTo>
                    <a:pt x="294756" y="402200"/>
                    <a:pt x="302752" y="405071"/>
                    <a:pt x="307879" y="410402"/>
                  </a:cubicBezTo>
                  <a:cubicBezTo>
                    <a:pt x="312390" y="414913"/>
                    <a:pt x="314850" y="421270"/>
                    <a:pt x="314850" y="428856"/>
                  </a:cubicBezTo>
                  <a:lnTo>
                    <a:pt x="314850" y="429061"/>
                  </a:lnTo>
                  <a:cubicBezTo>
                    <a:pt x="314850" y="441979"/>
                    <a:pt x="307879" y="450181"/>
                    <a:pt x="297626" y="454077"/>
                  </a:cubicBezTo>
                  <a:lnTo>
                    <a:pt x="317311" y="482784"/>
                  </a:lnTo>
                  <a:lnTo>
                    <a:pt x="296601" y="482784"/>
                  </a:lnTo>
                  <a:close/>
                  <a:moveTo>
                    <a:pt x="415118" y="442595"/>
                  </a:moveTo>
                  <a:cubicBezTo>
                    <a:pt x="415118" y="465560"/>
                    <a:pt x="397074" y="484219"/>
                    <a:pt x="372263" y="484219"/>
                  </a:cubicBezTo>
                  <a:cubicBezTo>
                    <a:pt x="347453" y="484219"/>
                    <a:pt x="329614" y="465765"/>
                    <a:pt x="329614" y="442800"/>
                  </a:cubicBezTo>
                  <a:lnTo>
                    <a:pt x="329614" y="442595"/>
                  </a:lnTo>
                  <a:cubicBezTo>
                    <a:pt x="329614" y="419629"/>
                    <a:pt x="347658" y="400970"/>
                    <a:pt x="372469" y="400970"/>
                  </a:cubicBezTo>
                  <a:cubicBezTo>
                    <a:pt x="397279" y="400970"/>
                    <a:pt x="415118" y="419424"/>
                    <a:pt x="415118" y="442390"/>
                  </a:cubicBezTo>
                  <a:lnTo>
                    <a:pt x="415118" y="442595"/>
                  </a:lnTo>
                  <a:close/>
                  <a:moveTo>
                    <a:pt x="326128" y="322437"/>
                  </a:moveTo>
                  <a:cubicBezTo>
                    <a:pt x="317516" y="322437"/>
                    <a:pt x="312185" y="323257"/>
                    <a:pt x="307058" y="326128"/>
                  </a:cubicBezTo>
                  <a:cubicBezTo>
                    <a:pt x="301112" y="329408"/>
                    <a:pt x="298446" y="333714"/>
                    <a:pt x="295166" y="340481"/>
                  </a:cubicBezTo>
                  <a:lnTo>
                    <a:pt x="283478" y="364472"/>
                  </a:lnTo>
                  <a:lnTo>
                    <a:pt x="271790" y="340481"/>
                  </a:lnTo>
                  <a:cubicBezTo>
                    <a:pt x="268510" y="333714"/>
                    <a:pt x="265639" y="329408"/>
                    <a:pt x="259898" y="326128"/>
                  </a:cubicBezTo>
                  <a:cubicBezTo>
                    <a:pt x="254771" y="323257"/>
                    <a:pt x="249440" y="322437"/>
                    <a:pt x="240828" y="322437"/>
                  </a:cubicBezTo>
                  <a:lnTo>
                    <a:pt x="64487" y="322437"/>
                  </a:lnTo>
                  <a:lnTo>
                    <a:pt x="283273" y="101601"/>
                  </a:lnTo>
                  <a:lnTo>
                    <a:pt x="501853" y="322437"/>
                  </a:lnTo>
                  <a:lnTo>
                    <a:pt x="326128" y="322437"/>
                  </a:lnTo>
                  <a:close/>
                </a:path>
              </a:pathLst>
            </a:custGeom>
            <a:solidFill>
              <a:schemeClr val="tx1"/>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DA2228F2-38E8-44F0-994C-EC3023EB3A7B}"/>
                </a:ext>
              </a:extLst>
            </p:cNvPr>
            <p:cNvSpPr/>
            <p:nvPr/>
          </p:nvSpPr>
          <p:spPr>
            <a:xfrm>
              <a:off x="895884" y="914969"/>
              <a:ext cx="18454" cy="22555"/>
            </a:xfrm>
            <a:custGeom>
              <a:avLst/>
              <a:gdLst>
                <a:gd name="connsiteX0" fmla="*/ 7894 w 18454"/>
                <a:gd name="connsiteY0" fmla="*/ 4819 h 22555"/>
                <a:gd name="connsiteX1" fmla="*/ 1538 w 18454"/>
                <a:gd name="connsiteY1" fmla="*/ 4819 h 22555"/>
                <a:gd name="connsiteX2" fmla="*/ 1538 w 18454"/>
                <a:gd name="connsiteY2" fmla="*/ 1538 h 22555"/>
                <a:gd name="connsiteX3" fmla="*/ 17737 w 18454"/>
                <a:gd name="connsiteY3" fmla="*/ 1538 h 22555"/>
                <a:gd name="connsiteX4" fmla="*/ 17737 w 18454"/>
                <a:gd name="connsiteY4" fmla="*/ 4819 h 22555"/>
                <a:gd name="connsiteX5" fmla="*/ 11380 w 18454"/>
                <a:gd name="connsiteY5" fmla="*/ 4819 h 22555"/>
                <a:gd name="connsiteX6" fmla="*/ 11380 w 18454"/>
                <a:gd name="connsiteY6" fmla="*/ 21427 h 22555"/>
                <a:gd name="connsiteX7" fmla="*/ 7894 w 18454"/>
                <a:gd name="connsiteY7" fmla="*/ 21427 h 22555"/>
                <a:gd name="connsiteX8" fmla="*/ 7894 w 18454"/>
                <a:gd name="connsiteY8" fmla="*/ 4819 h 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54" h="22555">
                  <a:moveTo>
                    <a:pt x="7894" y="4819"/>
                  </a:moveTo>
                  <a:lnTo>
                    <a:pt x="1538" y="4819"/>
                  </a:lnTo>
                  <a:lnTo>
                    <a:pt x="1538" y="1538"/>
                  </a:lnTo>
                  <a:lnTo>
                    <a:pt x="17737" y="1538"/>
                  </a:lnTo>
                  <a:lnTo>
                    <a:pt x="17737" y="4819"/>
                  </a:lnTo>
                  <a:lnTo>
                    <a:pt x="11380" y="4819"/>
                  </a:lnTo>
                  <a:lnTo>
                    <a:pt x="11380" y="21427"/>
                  </a:lnTo>
                  <a:lnTo>
                    <a:pt x="7894" y="21427"/>
                  </a:lnTo>
                  <a:lnTo>
                    <a:pt x="7894" y="4819"/>
                  </a:lnTo>
                  <a:close/>
                </a:path>
              </a:pathLst>
            </a:custGeom>
            <a:solidFill>
              <a:schemeClr val="tx1"/>
            </a:solid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40F13E5-E0DE-4405-AE40-42F48035253D}"/>
                </a:ext>
              </a:extLst>
            </p:cNvPr>
            <p:cNvSpPr/>
            <p:nvPr/>
          </p:nvSpPr>
          <p:spPr>
            <a:xfrm>
              <a:off x="915568" y="914969"/>
              <a:ext cx="22555" cy="22555"/>
            </a:xfrm>
            <a:custGeom>
              <a:avLst/>
              <a:gdLst>
                <a:gd name="connsiteX0" fmla="*/ 1743 w 22555"/>
                <a:gd name="connsiteY0" fmla="*/ 1538 h 22555"/>
                <a:gd name="connsiteX1" fmla="*/ 5434 w 22555"/>
                <a:gd name="connsiteY1" fmla="*/ 1538 h 22555"/>
                <a:gd name="connsiteX2" fmla="*/ 11585 w 22555"/>
                <a:gd name="connsiteY2" fmla="*/ 10970 h 22555"/>
                <a:gd name="connsiteX3" fmla="*/ 17737 w 22555"/>
                <a:gd name="connsiteY3" fmla="*/ 1538 h 22555"/>
                <a:gd name="connsiteX4" fmla="*/ 21427 w 22555"/>
                <a:gd name="connsiteY4" fmla="*/ 1538 h 22555"/>
                <a:gd name="connsiteX5" fmla="*/ 21427 w 22555"/>
                <a:gd name="connsiteY5" fmla="*/ 21427 h 22555"/>
                <a:gd name="connsiteX6" fmla="*/ 17737 w 22555"/>
                <a:gd name="connsiteY6" fmla="*/ 21427 h 22555"/>
                <a:gd name="connsiteX7" fmla="*/ 17737 w 22555"/>
                <a:gd name="connsiteY7" fmla="*/ 7074 h 22555"/>
                <a:gd name="connsiteX8" fmla="*/ 11380 w 22555"/>
                <a:gd name="connsiteY8" fmla="*/ 16506 h 22555"/>
                <a:gd name="connsiteX9" fmla="*/ 11175 w 22555"/>
                <a:gd name="connsiteY9" fmla="*/ 16506 h 22555"/>
                <a:gd name="connsiteX10" fmla="*/ 5024 w 22555"/>
                <a:gd name="connsiteY10" fmla="*/ 7074 h 22555"/>
                <a:gd name="connsiteX11" fmla="*/ 5024 w 22555"/>
                <a:gd name="connsiteY11" fmla="*/ 21222 h 22555"/>
                <a:gd name="connsiteX12" fmla="*/ 1538 w 22555"/>
                <a:gd name="connsiteY12" fmla="*/ 21222 h 22555"/>
                <a:gd name="connsiteX13" fmla="*/ 1538 w 22555"/>
                <a:gd name="connsiteY13" fmla="*/ 1538 h 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55" h="22555">
                  <a:moveTo>
                    <a:pt x="1743" y="1538"/>
                  </a:moveTo>
                  <a:lnTo>
                    <a:pt x="5434" y="1538"/>
                  </a:lnTo>
                  <a:lnTo>
                    <a:pt x="11585" y="10970"/>
                  </a:lnTo>
                  <a:lnTo>
                    <a:pt x="17737" y="1538"/>
                  </a:lnTo>
                  <a:lnTo>
                    <a:pt x="21427" y="1538"/>
                  </a:lnTo>
                  <a:lnTo>
                    <a:pt x="21427" y="21427"/>
                  </a:lnTo>
                  <a:lnTo>
                    <a:pt x="17737" y="21427"/>
                  </a:lnTo>
                  <a:lnTo>
                    <a:pt x="17737" y="7074"/>
                  </a:lnTo>
                  <a:lnTo>
                    <a:pt x="11380" y="16506"/>
                  </a:lnTo>
                  <a:lnTo>
                    <a:pt x="11175" y="16506"/>
                  </a:lnTo>
                  <a:lnTo>
                    <a:pt x="5024" y="7074"/>
                  </a:lnTo>
                  <a:lnTo>
                    <a:pt x="5024" y="21222"/>
                  </a:lnTo>
                  <a:lnTo>
                    <a:pt x="1538" y="21222"/>
                  </a:lnTo>
                  <a:lnTo>
                    <a:pt x="1538" y="1538"/>
                  </a:lnTo>
                  <a:close/>
                </a:path>
              </a:pathLst>
            </a:custGeom>
            <a:solidFill>
              <a:schemeClr val="tx1"/>
            </a:soli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692D9547-DC5C-4DA9-9F16-969BA7389AEB}"/>
                </a:ext>
              </a:extLst>
            </p:cNvPr>
            <p:cNvSpPr/>
            <p:nvPr/>
          </p:nvSpPr>
          <p:spPr>
            <a:xfrm>
              <a:off x="1458936" y="675679"/>
              <a:ext cx="100473" cy="141483"/>
            </a:xfrm>
            <a:custGeom>
              <a:avLst/>
              <a:gdLst>
                <a:gd name="connsiteX0" fmla="*/ 53627 w 100473"/>
                <a:gd name="connsiteY0" fmla="*/ 77815 h 141482"/>
                <a:gd name="connsiteX1" fmla="*/ 40299 w 100473"/>
                <a:gd name="connsiteY1" fmla="*/ 73920 h 141482"/>
                <a:gd name="connsiteX2" fmla="*/ 32918 w 100473"/>
                <a:gd name="connsiteY2" fmla="*/ 51979 h 141482"/>
                <a:gd name="connsiteX3" fmla="*/ 54858 w 100473"/>
                <a:gd name="connsiteY3" fmla="*/ 24708 h 141482"/>
                <a:gd name="connsiteX4" fmla="*/ 69826 w 100473"/>
                <a:gd name="connsiteY4" fmla="*/ 29014 h 141482"/>
                <a:gd name="connsiteX5" fmla="*/ 69826 w 100473"/>
                <a:gd name="connsiteY5" fmla="*/ 72279 h 141482"/>
                <a:gd name="connsiteX6" fmla="*/ 53627 w 100473"/>
                <a:gd name="connsiteY6" fmla="*/ 77815 h 141482"/>
                <a:gd name="connsiteX7" fmla="*/ 99968 w 100473"/>
                <a:gd name="connsiteY7" fmla="*/ 4614 h 141482"/>
                <a:gd name="connsiteX8" fmla="*/ 70441 w 100473"/>
                <a:gd name="connsiteY8" fmla="*/ 4614 h 141482"/>
                <a:gd name="connsiteX9" fmla="*/ 70031 w 100473"/>
                <a:gd name="connsiteY9" fmla="*/ 9330 h 141482"/>
                <a:gd name="connsiteX10" fmla="*/ 43580 w 100473"/>
                <a:gd name="connsiteY10" fmla="*/ 1538 h 141482"/>
                <a:gd name="connsiteX11" fmla="*/ 1545 w 100473"/>
                <a:gd name="connsiteY11" fmla="*/ 52595 h 141482"/>
                <a:gd name="connsiteX12" fmla="*/ 43990 w 100473"/>
                <a:gd name="connsiteY12" fmla="*/ 101806 h 141482"/>
                <a:gd name="connsiteX13" fmla="*/ 69621 w 100473"/>
                <a:gd name="connsiteY13" fmla="*/ 91759 h 141482"/>
                <a:gd name="connsiteX14" fmla="*/ 69621 w 100473"/>
                <a:gd name="connsiteY14" fmla="*/ 93604 h 141482"/>
                <a:gd name="connsiteX15" fmla="*/ 68391 w 100473"/>
                <a:gd name="connsiteY15" fmla="*/ 104061 h 141482"/>
                <a:gd name="connsiteX16" fmla="*/ 42965 w 100473"/>
                <a:gd name="connsiteY16" fmla="*/ 118210 h 141482"/>
                <a:gd name="connsiteX17" fmla="*/ 15078 w 100473"/>
                <a:gd name="connsiteY17" fmla="*/ 111648 h 141482"/>
                <a:gd name="connsiteX18" fmla="*/ 11388 w 100473"/>
                <a:gd name="connsiteY18" fmla="*/ 111648 h 141482"/>
                <a:gd name="connsiteX19" fmla="*/ 11388 w 100473"/>
                <a:gd name="connsiteY19" fmla="*/ 136254 h 141482"/>
                <a:gd name="connsiteX20" fmla="*/ 47271 w 100473"/>
                <a:gd name="connsiteY20" fmla="*/ 140560 h 141482"/>
                <a:gd name="connsiteX21" fmla="*/ 96072 w 100473"/>
                <a:gd name="connsiteY21" fmla="*/ 115544 h 141482"/>
                <a:gd name="connsiteX22" fmla="*/ 99968 w 100473"/>
                <a:gd name="connsiteY22" fmla="*/ 92169 h 141482"/>
                <a:gd name="connsiteX23" fmla="*/ 99968 w 100473"/>
                <a:gd name="connsiteY23" fmla="*/ 4614 h 14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473" h="141482">
                  <a:moveTo>
                    <a:pt x="53627" y="77815"/>
                  </a:moveTo>
                  <a:cubicBezTo>
                    <a:pt x="48501" y="78020"/>
                    <a:pt x="43785" y="76790"/>
                    <a:pt x="40299" y="73920"/>
                  </a:cubicBezTo>
                  <a:cubicBezTo>
                    <a:pt x="34763" y="69408"/>
                    <a:pt x="32918" y="62027"/>
                    <a:pt x="32918" y="51979"/>
                  </a:cubicBezTo>
                  <a:cubicBezTo>
                    <a:pt x="32918" y="35166"/>
                    <a:pt x="41325" y="24503"/>
                    <a:pt x="54858" y="24708"/>
                  </a:cubicBezTo>
                  <a:cubicBezTo>
                    <a:pt x="61009" y="24913"/>
                    <a:pt x="66135" y="26964"/>
                    <a:pt x="69826" y="29014"/>
                  </a:cubicBezTo>
                  <a:lnTo>
                    <a:pt x="69826" y="72279"/>
                  </a:lnTo>
                  <a:cubicBezTo>
                    <a:pt x="64905" y="75765"/>
                    <a:pt x="59369" y="77405"/>
                    <a:pt x="53627" y="77815"/>
                  </a:cubicBezTo>
                  <a:moveTo>
                    <a:pt x="99968" y="4614"/>
                  </a:moveTo>
                  <a:lnTo>
                    <a:pt x="70441" y="4614"/>
                  </a:lnTo>
                  <a:lnTo>
                    <a:pt x="70031" y="9330"/>
                  </a:lnTo>
                  <a:cubicBezTo>
                    <a:pt x="63265" y="4203"/>
                    <a:pt x="54242" y="1538"/>
                    <a:pt x="43580" y="1538"/>
                  </a:cubicBezTo>
                  <a:cubicBezTo>
                    <a:pt x="23075" y="1538"/>
                    <a:pt x="1955" y="17942"/>
                    <a:pt x="1545" y="52595"/>
                  </a:cubicBezTo>
                  <a:cubicBezTo>
                    <a:pt x="1135" y="83147"/>
                    <a:pt x="17744" y="102421"/>
                    <a:pt x="43990" y="101806"/>
                  </a:cubicBezTo>
                  <a:cubicBezTo>
                    <a:pt x="55268" y="101601"/>
                    <a:pt x="62649" y="97705"/>
                    <a:pt x="69621" y="91759"/>
                  </a:cubicBezTo>
                  <a:lnTo>
                    <a:pt x="69621" y="93604"/>
                  </a:lnTo>
                  <a:cubicBezTo>
                    <a:pt x="69621" y="97705"/>
                    <a:pt x="69211" y="101191"/>
                    <a:pt x="68391" y="104061"/>
                  </a:cubicBezTo>
                  <a:cubicBezTo>
                    <a:pt x="65520" y="114929"/>
                    <a:pt x="55473" y="118210"/>
                    <a:pt x="42965" y="118210"/>
                  </a:cubicBezTo>
                  <a:cubicBezTo>
                    <a:pt x="32508" y="118005"/>
                    <a:pt x="22665" y="114724"/>
                    <a:pt x="15078" y="111648"/>
                  </a:cubicBezTo>
                  <a:lnTo>
                    <a:pt x="11388" y="111648"/>
                  </a:lnTo>
                  <a:lnTo>
                    <a:pt x="11388" y="136254"/>
                  </a:lnTo>
                  <a:cubicBezTo>
                    <a:pt x="23075" y="139125"/>
                    <a:pt x="38249" y="140560"/>
                    <a:pt x="47271" y="140560"/>
                  </a:cubicBezTo>
                  <a:cubicBezTo>
                    <a:pt x="65520" y="140560"/>
                    <a:pt x="87460" y="137074"/>
                    <a:pt x="96072" y="115544"/>
                  </a:cubicBezTo>
                  <a:cubicBezTo>
                    <a:pt x="98533" y="109188"/>
                    <a:pt x="99968" y="101396"/>
                    <a:pt x="99968" y="92169"/>
                  </a:cubicBezTo>
                  <a:lnTo>
                    <a:pt x="99968" y="4614"/>
                  </a:lnTo>
                  <a:close/>
                </a:path>
              </a:pathLst>
            </a:custGeom>
            <a:solidFill>
              <a:schemeClr val="tx1"/>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44519EF3-A864-4F60-A276-7A350E013C88}"/>
                </a:ext>
              </a:extLst>
            </p:cNvPr>
            <p:cNvSpPr/>
            <p:nvPr/>
          </p:nvSpPr>
          <p:spPr>
            <a:xfrm>
              <a:off x="1029164" y="643897"/>
              <a:ext cx="120978" cy="139432"/>
            </a:xfrm>
            <a:custGeom>
              <a:avLst/>
              <a:gdLst>
                <a:gd name="connsiteX0" fmla="*/ 120055 w 120977"/>
                <a:gd name="connsiteY0" fmla="*/ 128257 h 139432"/>
                <a:gd name="connsiteX1" fmla="*/ 70229 w 120977"/>
                <a:gd name="connsiteY1" fmla="*/ 137894 h 139432"/>
                <a:gd name="connsiteX2" fmla="*/ 1538 w 120977"/>
                <a:gd name="connsiteY2" fmla="*/ 69614 h 139432"/>
                <a:gd name="connsiteX3" fmla="*/ 71254 w 120977"/>
                <a:gd name="connsiteY3" fmla="*/ 1538 h 139432"/>
                <a:gd name="connsiteX4" fmla="*/ 119645 w 120977"/>
                <a:gd name="connsiteY4" fmla="*/ 10765 h 139432"/>
                <a:gd name="connsiteX5" fmla="*/ 119645 w 120977"/>
                <a:gd name="connsiteY5" fmla="*/ 40907 h 139432"/>
                <a:gd name="connsiteX6" fmla="*/ 115954 w 120977"/>
                <a:gd name="connsiteY6" fmla="*/ 40907 h 139432"/>
                <a:gd name="connsiteX7" fmla="*/ 74945 w 120977"/>
                <a:gd name="connsiteY7" fmla="*/ 26144 h 139432"/>
                <a:gd name="connsiteX8" fmla="*/ 35371 w 120977"/>
                <a:gd name="connsiteY8" fmla="*/ 69614 h 139432"/>
                <a:gd name="connsiteX9" fmla="*/ 74945 w 120977"/>
                <a:gd name="connsiteY9" fmla="*/ 113084 h 139432"/>
                <a:gd name="connsiteX10" fmla="*/ 87043 w 120977"/>
                <a:gd name="connsiteY10" fmla="*/ 111238 h 139432"/>
                <a:gd name="connsiteX11" fmla="*/ 87043 w 120977"/>
                <a:gd name="connsiteY11" fmla="*/ 87043 h 139432"/>
                <a:gd name="connsiteX12" fmla="*/ 67973 w 120977"/>
                <a:gd name="connsiteY12" fmla="*/ 87043 h 139432"/>
                <a:gd name="connsiteX13" fmla="*/ 67973 w 120977"/>
                <a:gd name="connsiteY13" fmla="*/ 62437 h 139432"/>
                <a:gd name="connsiteX14" fmla="*/ 119850 w 120977"/>
                <a:gd name="connsiteY14" fmla="*/ 62437 h 139432"/>
                <a:gd name="connsiteX15" fmla="*/ 119850 w 120977"/>
                <a:gd name="connsiteY15" fmla="*/ 128257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0977" h="139432">
                  <a:moveTo>
                    <a:pt x="120055" y="128257"/>
                  </a:moveTo>
                  <a:cubicBezTo>
                    <a:pt x="111853" y="132768"/>
                    <a:pt x="93809" y="138099"/>
                    <a:pt x="70229" y="137894"/>
                  </a:cubicBezTo>
                  <a:cubicBezTo>
                    <a:pt x="29014" y="137484"/>
                    <a:pt x="1538" y="112673"/>
                    <a:pt x="1538" y="69614"/>
                  </a:cubicBezTo>
                  <a:cubicBezTo>
                    <a:pt x="1538" y="32295"/>
                    <a:pt x="26759" y="1743"/>
                    <a:pt x="71254" y="1538"/>
                  </a:cubicBezTo>
                  <a:cubicBezTo>
                    <a:pt x="94014" y="1538"/>
                    <a:pt x="107752" y="4819"/>
                    <a:pt x="119645" y="10765"/>
                  </a:cubicBezTo>
                  <a:lnTo>
                    <a:pt x="119645" y="40907"/>
                  </a:lnTo>
                  <a:lnTo>
                    <a:pt x="115954" y="40907"/>
                  </a:lnTo>
                  <a:cubicBezTo>
                    <a:pt x="104062" y="30244"/>
                    <a:pt x="92169" y="25528"/>
                    <a:pt x="74945" y="26144"/>
                  </a:cubicBezTo>
                  <a:cubicBezTo>
                    <a:pt x="49109" y="27169"/>
                    <a:pt x="35576" y="46033"/>
                    <a:pt x="35371" y="69614"/>
                  </a:cubicBezTo>
                  <a:cubicBezTo>
                    <a:pt x="35166" y="93399"/>
                    <a:pt x="45828" y="113289"/>
                    <a:pt x="74945" y="113084"/>
                  </a:cubicBezTo>
                  <a:cubicBezTo>
                    <a:pt x="79046" y="113084"/>
                    <a:pt x="83762" y="112468"/>
                    <a:pt x="87043" y="111238"/>
                  </a:cubicBezTo>
                  <a:lnTo>
                    <a:pt x="87043" y="87043"/>
                  </a:lnTo>
                  <a:lnTo>
                    <a:pt x="67973" y="87043"/>
                  </a:lnTo>
                  <a:lnTo>
                    <a:pt x="67973" y="62437"/>
                  </a:lnTo>
                  <a:lnTo>
                    <a:pt x="119850" y="62437"/>
                  </a:lnTo>
                  <a:lnTo>
                    <a:pt x="119850" y="128257"/>
                  </a:lnTo>
                </a:path>
              </a:pathLst>
            </a:custGeom>
            <a:solidFill>
              <a:schemeClr val="tx1"/>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3ECF4518-2641-439C-9D1C-CA350F7EA7C3}"/>
                </a:ext>
              </a:extLst>
            </p:cNvPr>
            <p:cNvSpPr/>
            <p:nvPr/>
          </p:nvSpPr>
          <p:spPr>
            <a:xfrm>
              <a:off x="1271735" y="675679"/>
              <a:ext cx="104574" cy="106625"/>
            </a:xfrm>
            <a:custGeom>
              <a:avLst/>
              <a:gdLst>
                <a:gd name="connsiteX0" fmla="*/ 73509 w 104574"/>
                <a:gd name="connsiteY0" fmla="*/ 53825 h 106624"/>
                <a:gd name="connsiteX1" fmla="*/ 53210 w 104574"/>
                <a:gd name="connsiteY1" fmla="*/ 84172 h 106624"/>
                <a:gd name="connsiteX2" fmla="*/ 32910 w 104574"/>
                <a:gd name="connsiteY2" fmla="*/ 53825 h 106624"/>
                <a:gd name="connsiteX3" fmla="*/ 53210 w 104574"/>
                <a:gd name="connsiteY3" fmla="*/ 23683 h 106624"/>
                <a:gd name="connsiteX4" fmla="*/ 73509 w 104574"/>
                <a:gd name="connsiteY4" fmla="*/ 53825 h 106624"/>
                <a:gd name="connsiteX5" fmla="*/ 104882 w 104574"/>
                <a:gd name="connsiteY5" fmla="*/ 53825 h 106624"/>
                <a:gd name="connsiteX6" fmla="*/ 53210 w 104574"/>
                <a:gd name="connsiteY6" fmla="*/ 1538 h 106624"/>
                <a:gd name="connsiteX7" fmla="*/ 1538 w 104574"/>
                <a:gd name="connsiteY7" fmla="*/ 53825 h 106624"/>
                <a:gd name="connsiteX8" fmla="*/ 53210 w 104574"/>
                <a:gd name="connsiteY8" fmla="*/ 106317 h 106624"/>
                <a:gd name="connsiteX9" fmla="*/ 104882 w 104574"/>
                <a:gd name="connsiteY9" fmla="*/ 53825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4" h="106624">
                  <a:moveTo>
                    <a:pt x="73509" y="53825"/>
                  </a:moveTo>
                  <a:cubicBezTo>
                    <a:pt x="73509" y="72894"/>
                    <a:pt x="67768" y="84172"/>
                    <a:pt x="53210" y="84172"/>
                  </a:cubicBezTo>
                  <a:cubicBezTo>
                    <a:pt x="38651" y="84172"/>
                    <a:pt x="32910" y="72894"/>
                    <a:pt x="32910" y="53825"/>
                  </a:cubicBezTo>
                  <a:cubicBezTo>
                    <a:pt x="32910" y="34961"/>
                    <a:pt x="38651" y="23683"/>
                    <a:pt x="53210" y="23683"/>
                  </a:cubicBezTo>
                  <a:cubicBezTo>
                    <a:pt x="67768" y="23683"/>
                    <a:pt x="73509" y="34961"/>
                    <a:pt x="73509" y="53825"/>
                  </a:cubicBezTo>
                  <a:moveTo>
                    <a:pt x="104882" y="53825"/>
                  </a:moveTo>
                  <a:cubicBezTo>
                    <a:pt x="104882" y="19787"/>
                    <a:pt x="84172" y="1538"/>
                    <a:pt x="53210" y="1538"/>
                  </a:cubicBezTo>
                  <a:cubicBezTo>
                    <a:pt x="22248" y="1538"/>
                    <a:pt x="1538" y="19787"/>
                    <a:pt x="1538" y="53825"/>
                  </a:cubicBezTo>
                  <a:cubicBezTo>
                    <a:pt x="1538" y="88068"/>
                    <a:pt x="22248" y="106317"/>
                    <a:pt x="53210" y="106317"/>
                  </a:cubicBezTo>
                  <a:cubicBezTo>
                    <a:pt x="84172" y="106317"/>
                    <a:pt x="104882" y="88068"/>
                    <a:pt x="104882" y="53825"/>
                  </a:cubicBezTo>
                </a:path>
              </a:pathLst>
            </a:custGeom>
            <a:solidFill>
              <a:schemeClr val="tx1"/>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EB02062-6A65-4494-8C9C-CC642E26BCDB}"/>
                </a:ext>
              </a:extLst>
            </p:cNvPr>
            <p:cNvSpPr/>
            <p:nvPr/>
          </p:nvSpPr>
          <p:spPr>
            <a:xfrm>
              <a:off x="1387792" y="678550"/>
              <a:ext cx="67666" cy="100473"/>
            </a:xfrm>
            <a:custGeom>
              <a:avLst/>
              <a:gdLst>
                <a:gd name="connsiteX0" fmla="*/ 66948 w 67665"/>
                <a:gd name="connsiteY0" fmla="*/ 32090 h 100473"/>
                <a:gd name="connsiteX1" fmla="*/ 64282 w 67665"/>
                <a:gd name="connsiteY1" fmla="*/ 32090 h 100473"/>
                <a:gd name="connsiteX2" fmla="*/ 50954 w 67665"/>
                <a:gd name="connsiteY2" fmla="*/ 30039 h 100473"/>
                <a:gd name="connsiteX3" fmla="*/ 31885 w 67665"/>
                <a:gd name="connsiteY3" fmla="*/ 35781 h 100473"/>
                <a:gd name="connsiteX4" fmla="*/ 31885 w 67665"/>
                <a:gd name="connsiteY4" fmla="*/ 100576 h 100473"/>
                <a:gd name="connsiteX5" fmla="*/ 1538 w 67665"/>
                <a:gd name="connsiteY5" fmla="*/ 100576 h 100473"/>
                <a:gd name="connsiteX6" fmla="*/ 1538 w 67665"/>
                <a:gd name="connsiteY6" fmla="*/ 1743 h 100473"/>
                <a:gd name="connsiteX7" fmla="*/ 31885 w 67665"/>
                <a:gd name="connsiteY7" fmla="*/ 1743 h 100473"/>
                <a:gd name="connsiteX8" fmla="*/ 31885 w 67665"/>
                <a:gd name="connsiteY8" fmla="*/ 16301 h 100473"/>
                <a:gd name="connsiteX9" fmla="*/ 46238 w 67665"/>
                <a:gd name="connsiteY9" fmla="*/ 4409 h 100473"/>
                <a:gd name="connsiteX10" fmla="*/ 59771 w 67665"/>
                <a:gd name="connsiteY10" fmla="*/ 1538 h 100473"/>
                <a:gd name="connsiteX11" fmla="*/ 66948 w 67665"/>
                <a:gd name="connsiteY11" fmla="*/ 1948 h 100473"/>
                <a:gd name="connsiteX12" fmla="*/ 66948 w 67665"/>
                <a:gd name="connsiteY12" fmla="*/ 32090 h 10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65" h="100473">
                  <a:moveTo>
                    <a:pt x="66948" y="32090"/>
                  </a:moveTo>
                  <a:lnTo>
                    <a:pt x="64282" y="32090"/>
                  </a:lnTo>
                  <a:cubicBezTo>
                    <a:pt x="60592" y="30860"/>
                    <a:pt x="56285" y="30039"/>
                    <a:pt x="50954" y="30039"/>
                  </a:cubicBezTo>
                  <a:cubicBezTo>
                    <a:pt x="42752" y="30039"/>
                    <a:pt x="37011" y="32295"/>
                    <a:pt x="31885" y="35781"/>
                  </a:cubicBezTo>
                  <a:lnTo>
                    <a:pt x="31885" y="100576"/>
                  </a:lnTo>
                  <a:lnTo>
                    <a:pt x="1538" y="100576"/>
                  </a:lnTo>
                  <a:lnTo>
                    <a:pt x="1538" y="1743"/>
                  </a:lnTo>
                  <a:lnTo>
                    <a:pt x="31885" y="1743"/>
                  </a:lnTo>
                  <a:lnTo>
                    <a:pt x="31885" y="16301"/>
                  </a:lnTo>
                  <a:cubicBezTo>
                    <a:pt x="34755" y="12610"/>
                    <a:pt x="41727" y="6459"/>
                    <a:pt x="46238" y="4409"/>
                  </a:cubicBezTo>
                  <a:cubicBezTo>
                    <a:pt x="51159" y="2153"/>
                    <a:pt x="55670" y="1538"/>
                    <a:pt x="59771" y="1538"/>
                  </a:cubicBezTo>
                  <a:cubicBezTo>
                    <a:pt x="63257" y="1538"/>
                    <a:pt x="65513" y="1743"/>
                    <a:pt x="66948" y="1948"/>
                  </a:cubicBezTo>
                  <a:lnTo>
                    <a:pt x="66948" y="32090"/>
                  </a:lnTo>
                </a:path>
              </a:pathLst>
            </a:custGeom>
            <a:solidFill>
              <a:schemeClr val="tx1"/>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0BA2E727-C968-47B2-84AA-87D54177BFF8}"/>
                </a:ext>
              </a:extLst>
            </p:cNvPr>
            <p:cNvSpPr/>
            <p:nvPr/>
          </p:nvSpPr>
          <p:spPr>
            <a:xfrm>
              <a:off x="1733297" y="646767"/>
              <a:ext cx="143533" cy="133281"/>
            </a:xfrm>
            <a:custGeom>
              <a:avLst/>
              <a:gdLst>
                <a:gd name="connsiteX0" fmla="*/ 143431 w 143533"/>
                <a:gd name="connsiteY0" fmla="*/ 42752 h 133280"/>
                <a:gd name="connsiteX1" fmla="*/ 93194 w 143533"/>
                <a:gd name="connsiteY1" fmla="*/ 1538 h 133280"/>
                <a:gd name="connsiteX2" fmla="*/ 40087 w 143533"/>
                <a:gd name="connsiteY2" fmla="*/ 1538 h 133280"/>
                <a:gd name="connsiteX3" fmla="*/ 40087 w 143533"/>
                <a:gd name="connsiteY3" fmla="*/ 65308 h 133280"/>
                <a:gd name="connsiteX4" fmla="*/ 1538 w 143533"/>
                <a:gd name="connsiteY4" fmla="*/ 65308 h 133280"/>
                <a:gd name="connsiteX5" fmla="*/ 1538 w 143533"/>
                <a:gd name="connsiteY5" fmla="*/ 89913 h 133280"/>
                <a:gd name="connsiteX6" fmla="*/ 40087 w 143533"/>
                <a:gd name="connsiteY6" fmla="*/ 89913 h 133280"/>
                <a:gd name="connsiteX7" fmla="*/ 40087 w 143533"/>
                <a:gd name="connsiteY7" fmla="*/ 132563 h 133280"/>
                <a:gd name="connsiteX8" fmla="*/ 72279 w 143533"/>
                <a:gd name="connsiteY8" fmla="*/ 132563 h 133280"/>
                <a:gd name="connsiteX9" fmla="*/ 72279 w 143533"/>
                <a:gd name="connsiteY9" fmla="*/ 89913 h 133280"/>
                <a:gd name="connsiteX10" fmla="*/ 90528 w 143533"/>
                <a:gd name="connsiteY10" fmla="*/ 89913 h 133280"/>
                <a:gd name="connsiteX11" fmla="*/ 143431 w 143533"/>
                <a:gd name="connsiteY11" fmla="*/ 42752 h 133280"/>
                <a:gd name="connsiteX12" fmla="*/ 81096 w 143533"/>
                <a:gd name="connsiteY12" fmla="*/ 65103 h 133280"/>
                <a:gd name="connsiteX13" fmla="*/ 72484 w 143533"/>
                <a:gd name="connsiteY13" fmla="*/ 65103 h 133280"/>
                <a:gd name="connsiteX14" fmla="*/ 72484 w 143533"/>
                <a:gd name="connsiteY14" fmla="*/ 25938 h 133280"/>
                <a:gd name="connsiteX15" fmla="*/ 84582 w 143533"/>
                <a:gd name="connsiteY15" fmla="*/ 25938 h 133280"/>
                <a:gd name="connsiteX16" fmla="*/ 109803 w 143533"/>
                <a:gd name="connsiteY16" fmla="*/ 44188 h 133280"/>
                <a:gd name="connsiteX17" fmla="*/ 81096 w 143533"/>
                <a:gd name="connsiteY17" fmla="*/ 65103 h 13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533" h="133280">
                  <a:moveTo>
                    <a:pt x="143431" y="42752"/>
                  </a:moveTo>
                  <a:cubicBezTo>
                    <a:pt x="142405" y="11585"/>
                    <a:pt x="121285" y="1538"/>
                    <a:pt x="93194" y="1538"/>
                  </a:cubicBezTo>
                  <a:lnTo>
                    <a:pt x="40087" y="1538"/>
                  </a:lnTo>
                  <a:lnTo>
                    <a:pt x="40087" y="65308"/>
                  </a:lnTo>
                  <a:lnTo>
                    <a:pt x="1538" y="65308"/>
                  </a:lnTo>
                  <a:lnTo>
                    <a:pt x="1538" y="89913"/>
                  </a:lnTo>
                  <a:lnTo>
                    <a:pt x="40087" y="89913"/>
                  </a:lnTo>
                  <a:lnTo>
                    <a:pt x="40087" y="132563"/>
                  </a:lnTo>
                  <a:lnTo>
                    <a:pt x="72279" y="132563"/>
                  </a:lnTo>
                  <a:lnTo>
                    <a:pt x="72279" y="89913"/>
                  </a:lnTo>
                  <a:lnTo>
                    <a:pt x="90528" y="89913"/>
                  </a:lnTo>
                  <a:cubicBezTo>
                    <a:pt x="128667" y="89503"/>
                    <a:pt x="144251" y="68178"/>
                    <a:pt x="143431" y="42752"/>
                  </a:cubicBezTo>
                  <a:moveTo>
                    <a:pt x="81096" y="65103"/>
                  </a:moveTo>
                  <a:lnTo>
                    <a:pt x="72484" y="65103"/>
                  </a:lnTo>
                  <a:lnTo>
                    <a:pt x="72484" y="25938"/>
                  </a:lnTo>
                  <a:lnTo>
                    <a:pt x="84582" y="25938"/>
                  </a:lnTo>
                  <a:cubicBezTo>
                    <a:pt x="99755" y="25938"/>
                    <a:pt x="109803" y="30039"/>
                    <a:pt x="109803" y="44188"/>
                  </a:cubicBezTo>
                  <a:cubicBezTo>
                    <a:pt x="110008" y="61822"/>
                    <a:pt x="96885" y="65103"/>
                    <a:pt x="81096" y="65103"/>
                  </a:cubicBezTo>
                </a:path>
              </a:pathLst>
            </a:custGeom>
            <a:solidFill>
              <a:schemeClr val="tx1"/>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CFF0682D-1640-4352-BEB6-54DE1AA4E7FB}"/>
                </a:ext>
              </a:extLst>
            </p:cNvPr>
            <p:cNvSpPr/>
            <p:nvPr/>
          </p:nvSpPr>
          <p:spPr>
            <a:xfrm>
              <a:off x="1980584" y="675474"/>
              <a:ext cx="90221" cy="106625"/>
            </a:xfrm>
            <a:custGeom>
              <a:avLst/>
              <a:gdLst>
                <a:gd name="connsiteX0" fmla="*/ 57516 w 90220"/>
                <a:gd name="connsiteY0" fmla="*/ 106112 h 106624"/>
                <a:gd name="connsiteX1" fmla="*/ 1538 w 90220"/>
                <a:gd name="connsiteY1" fmla="*/ 54235 h 106624"/>
                <a:gd name="connsiteX2" fmla="*/ 56696 w 90220"/>
                <a:gd name="connsiteY2" fmla="*/ 1538 h 106624"/>
                <a:gd name="connsiteX3" fmla="*/ 89708 w 90220"/>
                <a:gd name="connsiteY3" fmla="*/ 9535 h 106624"/>
                <a:gd name="connsiteX4" fmla="*/ 89708 w 90220"/>
                <a:gd name="connsiteY4" fmla="*/ 36396 h 106624"/>
                <a:gd name="connsiteX5" fmla="*/ 85402 w 90220"/>
                <a:gd name="connsiteY5" fmla="*/ 36396 h 106624"/>
                <a:gd name="connsiteX6" fmla="*/ 58131 w 90220"/>
                <a:gd name="connsiteY6" fmla="*/ 24093 h 106624"/>
                <a:gd name="connsiteX7" fmla="*/ 32910 w 90220"/>
                <a:gd name="connsiteY7" fmla="*/ 54030 h 106624"/>
                <a:gd name="connsiteX8" fmla="*/ 58541 w 90220"/>
                <a:gd name="connsiteY8" fmla="*/ 83147 h 106624"/>
                <a:gd name="connsiteX9" fmla="*/ 85402 w 90220"/>
                <a:gd name="connsiteY9" fmla="*/ 71254 h 106624"/>
                <a:gd name="connsiteX10" fmla="*/ 89708 w 90220"/>
                <a:gd name="connsiteY10" fmla="*/ 71254 h 106624"/>
                <a:gd name="connsiteX11" fmla="*/ 89708 w 90220"/>
                <a:gd name="connsiteY11" fmla="*/ 98320 h 106624"/>
                <a:gd name="connsiteX12" fmla="*/ 57516 w 90220"/>
                <a:gd name="connsiteY12" fmla="*/ 106112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220" h="106624">
                  <a:moveTo>
                    <a:pt x="57516" y="106112"/>
                  </a:moveTo>
                  <a:cubicBezTo>
                    <a:pt x="24708" y="106112"/>
                    <a:pt x="1538" y="89913"/>
                    <a:pt x="1538" y="54235"/>
                  </a:cubicBezTo>
                  <a:cubicBezTo>
                    <a:pt x="1538" y="19787"/>
                    <a:pt x="23683" y="1538"/>
                    <a:pt x="56696" y="1538"/>
                  </a:cubicBezTo>
                  <a:cubicBezTo>
                    <a:pt x="70434" y="1538"/>
                    <a:pt x="81096" y="5229"/>
                    <a:pt x="89708" y="9535"/>
                  </a:cubicBezTo>
                  <a:lnTo>
                    <a:pt x="89708" y="36396"/>
                  </a:lnTo>
                  <a:lnTo>
                    <a:pt x="85402" y="36396"/>
                  </a:lnTo>
                  <a:cubicBezTo>
                    <a:pt x="76790" y="28399"/>
                    <a:pt x="69614" y="24298"/>
                    <a:pt x="58131" y="24093"/>
                  </a:cubicBezTo>
                  <a:cubicBezTo>
                    <a:pt x="42957" y="24093"/>
                    <a:pt x="32910" y="34961"/>
                    <a:pt x="32910" y="54030"/>
                  </a:cubicBezTo>
                  <a:cubicBezTo>
                    <a:pt x="32910" y="73714"/>
                    <a:pt x="42752" y="83147"/>
                    <a:pt x="58541" y="83147"/>
                  </a:cubicBezTo>
                  <a:cubicBezTo>
                    <a:pt x="71049" y="83147"/>
                    <a:pt x="78226" y="78431"/>
                    <a:pt x="85402" y="71254"/>
                  </a:cubicBezTo>
                  <a:lnTo>
                    <a:pt x="89708" y="71254"/>
                  </a:lnTo>
                  <a:lnTo>
                    <a:pt x="89708" y="98320"/>
                  </a:lnTo>
                  <a:cubicBezTo>
                    <a:pt x="79661" y="103651"/>
                    <a:pt x="69819" y="106112"/>
                    <a:pt x="57516" y="106112"/>
                  </a:cubicBezTo>
                </a:path>
              </a:pathLst>
            </a:custGeom>
            <a:solidFill>
              <a:schemeClr val="tx1"/>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807303F-29EE-4DEE-A70D-7013D6D6E8FE}"/>
                </a:ext>
              </a:extLst>
            </p:cNvPr>
            <p:cNvSpPr/>
            <p:nvPr/>
          </p:nvSpPr>
          <p:spPr>
            <a:xfrm>
              <a:off x="2084338" y="640616"/>
              <a:ext cx="32808" cy="139432"/>
            </a:xfrm>
            <a:custGeom>
              <a:avLst/>
              <a:gdLst>
                <a:gd name="connsiteX0" fmla="*/ 31885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1885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1885" y="138304"/>
                  </a:moveTo>
                  <a:lnTo>
                    <a:pt x="1538" y="138304"/>
                  </a:lnTo>
                  <a:lnTo>
                    <a:pt x="1538" y="39472"/>
                  </a:lnTo>
                  <a:lnTo>
                    <a:pt x="31885" y="39472"/>
                  </a:lnTo>
                  <a:lnTo>
                    <a:pt x="31885" y="138304"/>
                  </a:lnTo>
                  <a:close/>
                  <a:moveTo>
                    <a:pt x="31885"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E09AF4D-1B5F-4475-B956-85956C26D645}"/>
                </a:ext>
              </a:extLst>
            </p:cNvPr>
            <p:cNvSpPr/>
            <p:nvPr/>
          </p:nvSpPr>
          <p:spPr>
            <a:xfrm>
              <a:off x="2125758" y="639568"/>
              <a:ext cx="71767" cy="139432"/>
            </a:xfrm>
            <a:custGeom>
              <a:avLst/>
              <a:gdLst>
                <a:gd name="connsiteX0" fmla="*/ 72074 w 71766"/>
                <a:gd name="connsiteY0" fmla="*/ 25961 h 139432"/>
                <a:gd name="connsiteX1" fmla="*/ 68588 w 71766"/>
                <a:gd name="connsiteY1" fmla="*/ 25961 h 139432"/>
                <a:gd name="connsiteX2" fmla="*/ 56491 w 71766"/>
                <a:gd name="connsiteY2" fmla="*/ 22475 h 139432"/>
                <a:gd name="connsiteX3" fmla="*/ 47879 w 71766"/>
                <a:gd name="connsiteY3" fmla="*/ 25551 h 139432"/>
                <a:gd name="connsiteX4" fmla="*/ 45213 w 71766"/>
                <a:gd name="connsiteY4" fmla="*/ 37649 h 139432"/>
                <a:gd name="connsiteX5" fmla="*/ 45213 w 71766"/>
                <a:gd name="connsiteY5" fmla="*/ 40519 h 139432"/>
                <a:gd name="connsiteX6" fmla="*/ 71869 w 71766"/>
                <a:gd name="connsiteY6" fmla="*/ 40519 h 139432"/>
                <a:gd name="connsiteX7" fmla="*/ 71869 w 71766"/>
                <a:gd name="connsiteY7" fmla="*/ 61844 h 139432"/>
                <a:gd name="connsiteX8" fmla="*/ 46033 w 71766"/>
                <a:gd name="connsiteY8" fmla="*/ 61844 h 139432"/>
                <a:gd name="connsiteX9" fmla="*/ 46033 w 71766"/>
                <a:gd name="connsiteY9" fmla="*/ 139352 h 139432"/>
                <a:gd name="connsiteX10" fmla="*/ 15686 w 71766"/>
                <a:gd name="connsiteY10" fmla="*/ 139352 h 139432"/>
                <a:gd name="connsiteX11" fmla="*/ 15686 w 71766"/>
                <a:gd name="connsiteY11" fmla="*/ 61844 h 139432"/>
                <a:gd name="connsiteX12" fmla="*/ 1538 w 71766"/>
                <a:gd name="connsiteY12" fmla="*/ 61844 h 139432"/>
                <a:gd name="connsiteX13" fmla="*/ 1538 w 71766"/>
                <a:gd name="connsiteY13" fmla="*/ 40519 h 139432"/>
                <a:gd name="connsiteX14" fmla="*/ 15686 w 71766"/>
                <a:gd name="connsiteY14" fmla="*/ 40519 h 139432"/>
                <a:gd name="connsiteX15" fmla="*/ 15686 w 71766"/>
                <a:gd name="connsiteY15" fmla="*/ 34778 h 139432"/>
                <a:gd name="connsiteX16" fmla="*/ 23273 w 71766"/>
                <a:gd name="connsiteY16" fmla="*/ 10172 h 139432"/>
                <a:gd name="connsiteX17" fmla="*/ 49929 w 71766"/>
                <a:gd name="connsiteY17" fmla="*/ 1560 h 139432"/>
                <a:gd name="connsiteX18" fmla="*/ 71869 w 71766"/>
                <a:gd name="connsiteY18" fmla="*/ 3816 h 139432"/>
                <a:gd name="connsiteX19" fmla="*/ 72074 w 71766"/>
                <a:gd name="connsiteY19" fmla="*/ 25961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766" h="139432">
                  <a:moveTo>
                    <a:pt x="72074" y="25961"/>
                  </a:moveTo>
                  <a:lnTo>
                    <a:pt x="68588" y="25961"/>
                  </a:lnTo>
                  <a:cubicBezTo>
                    <a:pt x="64898" y="24116"/>
                    <a:pt x="61822" y="22680"/>
                    <a:pt x="56491" y="22475"/>
                  </a:cubicBezTo>
                  <a:cubicBezTo>
                    <a:pt x="52595" y="22475"/>
                    <a:pt x="49519" y="23705"/>
                    <a:pt x="47879" y="25551"/>
                  </a:cubicBezTo>
                  <a:cubicBezTo>
                    <a:pt x="46033" y="28011"/>
                    <a:pt x="45213" y="31292"/>
                    <a:pt x="45213" y="37649"/>
                  </a:cubicBezTo>
                  <a:lnTo>
                    <a:pt x="45213" y="40519"/>
                  </a:lnTo>
                  <a:lnTo>
                    <a:pt x="71869" y="40519"/>
                  </a:lnTo>
                  <a:lnTo>
                    <a:pt x="71869" y="61844"/>
                  </a:lnTo>
                  <a:lnTo>
                    <a:pt x="46033" y="61844"/>
                  </a:lnTo>
                  <a:lnTo>
                    <a:pt x="46033" y="139352"/>
                  </a:lnTo>
                  <a:lnTo>
                    <a:pt x="15686" y="139352"/>
                  </a:lnTo>
                  <a:lnTo>
                    <a:pt x="15686" y="61844"/>
                  </a:lnTo>
                  <a:lnTo>
                    <a:pt x="1538" y="61844"/>
                  </a:lnTo>
                  <a:lnTo>
                    <a:pt x="1538" y="40519"/>
                  </a:lnTo>
                  <a:lnTo>
                    <a:pt x="15686" y="40519"/>
                  </a:lnTo>
                  <a:lnTo>
                    <a:pt x="15686" y="34778"/>
                  </a:lnTo>
                  <a:cubicBezTo>
                    <a:pt x="15686" y="23705"/>
                    <a:pt x="17737" y="16324"/>
                    <a:pt x="23273" y="10172"/>
                  </a:cubicBezTo>
                  <a:cubicBezTo>
                    <a:pt x="29219" y="3611"/>
                    <a:pt x="38652" y="1560"/>
                    <a:pt x="49929" y="1560"/>
                  </a:cubicBezTo>
                  <a:cubicBezTo>
                    <a:pt x="58951" y="1355"/>
                    <a:pt x="67153" y="2586"/>
                    <a:pt x="71869" y="3816"/>
                  </a:cubicBezTo>
                  <a:lnTo>
                    <a:pt x="72074" y="25961"/>
                  </a:lnTo>
                </a:path>
              </a:pathLst>
            </a:custGeom>
            <a:solidFill>
              <a:schemeClr val="tx1"/>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B84FA00-2C4F-4D25-A900-CAD237340B80}"/>
                </a:ext>
              </a:extLst>
            </p:cNvPr>
            <p:cNvSpPr/>
            <p:nvPr/>
          </p:nvSpPr>
          <p:spPr>
            <a:xfrm>
              <a:off x="2251657" y="675474"/>
              <a:ext cx="90221" cy="106625"/>
            </a:xfrm>
            <a:custGeom>
              <a:avLst/>
              <a:gdLst>
                <a:gd name="connsiteX0" fmla="*/ 57516 w 90220"/>
                <a:gd name="connsiteY0" fmla="*/ 106112 h 106624"/>
                <a:gd name="connsiteX1" fmla="*/ 1538 w 90220"/>
                <a:gd name="connsiteY1" fmla="*/ 54235 h 106624"/>
                <a:gd name="connsiteX2" fmla="*/ 56696 w 90220"/>
                <a:gd name="connsiteY2" fmla="*/ 1538 h 106624"/>
                <a:gd name="connsiteX3" fmla="*/ 89708 w 90220"/>
                <a:gd name="connsiteY3" fmla="*/ 9535 h 106624"/>
                <a:gd name="connsiteX4" fmla="*/ 89708 w 90220"/>
                <a:gd name="connsiteY4" fmla="*/ 36396 h 106624"/>
                <a:gd name="connsiteX5" fmla="*/ 85402 w 90220"/>
                <a:gd name="connsiteY5" fmla="*/ 36396 h 106624"/>
                <a:gd name="connsiteX6" fmla="*/ 57926 w 90220"/>
                <a:gd name="connsiteY6" fmla="*/ 24093 h 106624"/>
                <a:gd name="connsiteX7" fmla="*/ 32910 w 90220"/>
                <a:gd name="connsiteY7" fmla="*/ 54030 h 106624"/>
                <a:gd name="connsiteX8" fmla="*/ 58541 w 90220"/>
                <a:gd name="connsiteY8" fmla="*/ 83147 h 106624"/>
                <a:gd name="connsiteX9" fmla="*/ 85402 w 90220"/>
                <a:gd name="connsiteY9" fmla="*/ 71254 h 106624"/>
                <a:gd name="connsiteX10" fmla="*/ 89708 w 90220"/>
                <a:gd name="connsiteY10" fmla="*/ 71254 h 106624"/>
                <a:gd name="connsiteX11" fmla="*/ 89708 w 90220"/>
                <a:gd name="connsiteY11" fmla="*/ 98115 h 106624"/>
                <a:gd name="connsiteX12" fmla="*/ 57516 w 90220"/>
                <a:gd name="connsiteY12" fmla="*/ 106112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220" h="106624">
                  <a:moveTo>
                    <a:pt x="57516" y="106112"/>
                  </a:moveTo>
                  <a:cubicBezTo>
                    <a:pt x="24913" y="106112"/>
                    <a:pt x="1538" y="89913"/>
                    <a:pt x="1538" y="54235"/>
                  </a:cubicBezTo>
                  <a:cubicBezTo>
                    <a:pt x="1538" y="19787"/>
                    <a:pt x="23888" y="1538"/>
                    <a:pt x="56696" y="1538"/>
                  </a:cubicBezTo>
                  <a:cubicBezTo>
                    <a:pt x="70434" y="1538"/>
                    <a:pt x="81096" y="5229"/>
                    <a:pt x="89708" y="9535"/>
                  </a:cubicBezTo>
                  <a:lnTo>
                    <a:pt x="89708" y="36396"/>
                  </a:lnTo>
                  <a:lnTo>
                    <a:pt x="85402" y="36396"/>
                  </a:lnTo>
                  <a:cubicBezTo>
                    <a:pt x="76995" y="28399"/>
                    <a:pt x="69614" y="24093"/>
                    <a:pt x="57926" y="24093"/>
                  </a:cubicBezTo>
                  <a:cubicBezTo>
                    <a:pt x="42752" y="24093"/>
                    <a:pt x="32910" y="34961"/>
                    <a:pt x="32910" y="54030"/>
                  </a:cubicBezTo>
                  <a:cubicBezTo>
                    <a:pt x="32910" y="73714"/>
                    <a:pt x="42752" y="83147"/>
                    <a:pt x="58541" y="83147"/>
                  </a:cubicBezTo>
                  <a:cubicBezTo>
                    <a:pt x="71049" y="83147"/>
                    <a:pt x="78225" y="78431"/>
                    <a:pt x="85402" y="71254"/>
                  </a:cubicBezTo>
                  <a:lnTo>
                    <a:pt x="89708" y="71254"/>
                  </a:lnTo>
                  <a:lnTo>
                    <a:pt x="89708" y="98115"/>
                  </a:lnTo>
                  <a:cubicBezTo>
                    <a:pt x="79661" y="103651"/>
                    <a:pt x="69819" y="106112"/>
                    <a:pt x="57516" y="106112"/>
                  </a:cubicBezTo>
                </a:path>
              </a:pathLst>
            </a:custGeom>
            <a:solidFill>
              <a:schemeClr val="tx1"/>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06560725-CA18-49B6-AA33-6AF88A676CC3}"/>
                </a:ext>
              </a:extLst>
            </p:cNvPr>
            <p:cNvSpPr/>
            <p:nvPr/>
          </p:nvSpPr>
          <p:spPr>
            <a:xfrm>
              <a:off x="2209007" y="640616"/>
              <a:ext cx="32808" cy="139432"/>
            </a:xfrm>
            <a:custGeom>
              <a:avLst/>
              <a:gdLst>
                <a:gd name="connsiteX0" fmla="*/ 31885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1885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1885" y="138304"/>
                  </a:moveTo>
                  <a:lnTo>
                    <a:pt x="1538" y="138304"/>
                  </a:lnTo>
                  <a:lnTo>
                    <a:pt x="1538" y="39472"/>
                  </a:lnTo>
                  <a:lnTo>
                    <a:pt x="31885" y="39472"/>
                  </a:lnTo>
                  <a:lnTo>
                    <a:pt x="31885" y="138304"/>
                  </a:lnTo>
                  <a:close/>
                  <a:moveTo>
                    <a:pt x="31885"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5C725C6-4045-4340-96A9-F2DD4C334C19}"/>
                </a:ext>
              </a:extLst>
            </p:cNvPr>
            <p:cNvSpPr/>
            <p:nvPr/>
          </p:nvSpPr>
          <p:spPr>
            <a:xfrm>
              <a:off x="1577666" y="640616"/>
              <a:ext cx="32808" cy="139432"/>
            </a:xfrm>
            <a:custGeom>
              <a:avLst/>
              <a:gdLst>
                <a:gd name="connsiteX0" fmla="*/ 32090 w 32807"/>
                <a:gd name="connsiteY0" fmla="*/ 138304 h 139432"/>
                <a:gd name="connsiteX1" fmla="*/ 1538 w 32807"/>
                <a:gd name="connsiteY1" fmla="*/ 138304 h 139432"/>
                <a:gd name="connsiteX2" fmla="*/ 1538 w 32807"/>
                <a:gd name="connsiteY2" fmla="*/ 39472 h 139432"/>
                <a:gd name="connsiteX3" fmla="*/ 31885 w 32807"/>
                <a:gd name="connsiteY3" fmla="*/ 39472 h 139432"/>
                <a:gd name="connsiteX4" fmla="*/ 31885 w 32807"/>
                <a:gd name="connsiteY4" fmla="*/ 138304 h 139432"/>
                <a:gd name="connsiteX5" fmla="*/ 32090 w 32807"/>
                <a:gd name="connsiteY5" fmla="*/ 25733 h 139432"/>
                <a:gd name="connsiteX6" fmla="*/ 1538 w 32807"/>
                <a:gd name="connsiteY6" fmla="*/ 25733 h 139432"/>
                <a:gd name="connsiteX7" fmla="*/ 1538 w 32807"/>
                <a:gd name="connsiteY7" fmla="*/ 1538 h 139432"/>
                <a:gd name="connsiteX8" fmla="*/ 31885 w 32807"/>
                <a:gd name="connsiteY8" fmla="*/ 1538 h 139432"/>
                <a:gd name="connsiteX9" fmla="*/ 31885 w 32807"/>
                <a:gd name="connsiteY9" fmla="*/ 25733 h 13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7" h="139432">
                  <a:moveTo>
                    <a:pt x="32090" y="138304"/>
                  </a:moveTo>
                  <a:lnTo>
                    <a:pt x="1538" y="138304"/>
                  </a:lnTo>
                  <a:lnTo>
                    <a:pt x="1538" y="39472"/>
                  </a:lnTo>
                  <a:lnTo>
                    <a:pt x="31885" y="39472"/>
                  </a:lnTo>
                  <a:lnTo>
                    <a:pt x="31885" y="138304"/>
                  </a:lnTo>
                  <a:close/>
                  <a:moveTo>
                    <a:pt x="32090" y="25733"/>
                  </a:moveTo>
                  <a:lnTo>
                    <a:pt x="1538" y="25733"/>
                  </a:lnTo>
                  <a:lnTo>
                    <a:pt x="1538" y="1538"/>
                  </a:lnTo>
                  <a:lnTo>
                    <a:pt x="31885" y="1538"/>
                  </a:lnTo>
                  <a:lnTo>
                    <a:pt x="31885" y="25733"/>
                  </a:lnTo>
                  <a:close/>
                </a:path>
              </a:pathLst>
            </a:custGeom>
            <a:solidFill>
              <a:schemeClr val="tx1"/>
            </a:solid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2A96C17-B886-4F84-AA78-BFA17332242A}"/>
                </a:ext>
              </a:extLst>
            </p:cNvPr>
            <p:cNvSpPr/>
            <p:nvPr/>
          </p:nvSpPr>
          <p:spPr>
            <a:xfrm>
              <a:off x="1160395" y="675667"/>
              <a:ext cx="102524" cy="106625"/>
            </a:xfrm>
            <a:custGeom>
              <a:avLst/>
              <a:gdLst>
                <a:gd name="connsiteX0" fmla="*/ 101191 w 102523"/>
                <a:gd name="connsiteY0" fmla="*/ 55272 h 106624"/>
                <a:gd name="connsiteX1" fmla="*/ 92374 w 102523"/>
                <a:gd name="connsiteY1" fmla="*/ 20209 h 106624"/>
                <a:gd name="connsiteX2" fmla="*/ 54440 w 102523"/>
                <a:gd name="connsiteY2" fmla="*/ 1550 h 106624"/>
                <a:gd name="connsiteX3" fmla="*/ 1538 w 102523"/>
                <a:gd name="connsiteY3" fmla="*/ 55272 h 106624"/>
                <a:gd name="connsiteX4" fmla="*/ 60181 w 102523"/>
                <a:gd name="connsiteY4" fmla="*/ 106124 h 106624"/>
                <a:gd name="connsiteX5" fmla="*/ 99550 w 102523"/>
                <a:gd name="connsiteY5" fmla="*/ 96282 h 106624"/>
                <a:gd name="connsiteX6" fmla="*/ 99550 w 102523"/>
                <a:gd name="connsiteY6" fmla="*/ 72701 h 106624"/>
                <a:gd name="connsiteX7" fmla="*/ 96270 w 102523"/>
                <a:gd name="connsiteY7" fmla="*/ 72701 h 106624"/>
                <a:gd name="connsiteX8" fmla="*/ 62847 w 102523"/>
                <a:gd name="connsiteY8" fmla="*/ 84799 h 106624"/>
                <a:gd name="connsiteX9" fmla="*/ 32705 w 102523"/>
                <a:gd name="connsiteY9" fmla="*/ 62039 h 106624"/>
                <a:gd name="connsiteX10" fmla="*/ 101396 w 102523"/>
                <a:gd name="connsiteY10" fmla="*/ 62039 h 106624"/>
                <a:gd name="connsiteX11" fmla="*/ 101396 w 102523"/>
                <a:gd name="connsiteY11" fmla="*/ 55272 h 106624"/>
                <a:gd name="connsiteX12" fmla="*/ 32500 w 102523"/>
                <a:gd name="connsiteY12" fmla="*/ 43174 h 106624"/>
                <a:gd name="connsiteX13" fmla="*/ 36806 w 102523"/>
                <a:gd name="connsiteY13" fmla="*/ 30051 h 106624"/>
                <a:gd name="connsiteX14" fmla="*/ 53415 w 102523"/>
                <a:gd name="connsiteY14" fmla="*/ 22054 h 106624"/>
                <a:gd name="connsiteX15" fmla="*/ 71459 w 102523"/>
                <a:gd name="connsiteY15" fmla="*/ 43174 h 106624"/>
                <a:gd name="connsiteX16" fmla="*/ 32500 w 102523"/>
                <a:gd name="connsiteY16" fmla="*/ 43174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523" h="106624">
                  <a:moveTo>
                    <a:pt x="101191" y="55272"/>
                  </a:moveTo>
                  <a:cubicBezTo>
                    <a:pt x="101191" y="43379"/>
                    <a:pt x="99140" y="30256"/>
                    <a:pt x="92374" y="20209"/>
                  </a:cubicBezTo>
                  <a:cubicBezTo>
                    <a:pt x="85197" y="9547"/>
                    <a:pt x="72484" y="1755"/>
                    <a:pt x="54440" y="1550"/>
                  </a:cubicBezTo>
                  <a:cubicBezTo>
                    <a:pt x="18557" y="935"/>
                    <a:pt x="1538" y="24310"/>
                    <a:pt x="1538" y="55272"/>
                  </a:cubicBezTo>
                  <a:cubicBezTo>
                    <a:pt x="1538" y="88900"/>
                    <a:pt x="26964" y="106124"/>
                    <a:pt x="60181" y="106124"/>
                  </a:cubicBezTo>
                  <a:cubicBezTo>
                    <a:pt x="78636" y="106124"/>
                    <a:pt x="89503" y="101818"/>
                    <a:pt x="99550" y="96282"/>
                  </a:cubicBezTo>
                  <a:lnTo>
                    <a:pt x="99550" y="72701"/>
                  </a:lnTo>
                  <a:lnTo>
                    <a:pt x="96270" y="72701"/>
                  </a:lnTo>
                  <a:cubicBezTo>
                    <a:pt x="86427" y="80083"/>
                    <a:pt x="75560" y="84799"/>
                    <a:pt x="62847" y="84799"/>
                  </a:cubicBezTo>
                  <a:cubicBezTo>
                    <a:pt x="41727" y="84594"/>
                    <a:pt x="33525" y="73726"/>
                    <a:pt x="32705" y="62039"/>
                  </a:cubicBezTo>
                  <a:lnTo>
                    <a:pt x="101396" y="62039"/>
                  </a:lnTo>
                  <a:lnTo>
                    <a:pt x="101396" y="55272"/>
                  </a:lnTo>
                  <a:moveTo>
                    <a:pt x="32500" y="43174"/>
                  </a:moveTo>
                  <a:cubicBezTo>
                    <a:pt x="32705" y="38458"/>
                    <a:pt x="34140" y="33742"/>
                    <a:pt x="36806" y="30051"/>
                  </a:cubicBezTo>
                  <a:cubicBezTo>
                    <a:pt x="40907" y="24310"/>
                    <a:pt x="45828" y="22259"/>
                    <a:pt x="53415" y="22054"/>
                  </a:cubicBezTo>
                  <a:cubicBezTo>
                    <a:pt x="64897" y="21849"/>
                    <a:pt x="71049" y="30461"/>
                    <a:pt x="71459" y="43174"/>
                  </a:cubicBezTo>
                  <a:lnTo>
                    <a:pt x="32500" y="43174"/>
                  </a:lnTo>
                  <a:close/>
                </a:path>
              </a:pathLst>
            </a:custGeom>
            <a:solidFill>
              <a:schemeClr val="tx1"/>
            </a:solid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9DC608B7-F29E-4B8E-A3C0-F164A4F0E890}"/>
                </a:ext>
              </a:extLst>
            </p:cNvPr>
            <p:cNvSpPr/>
            <p:nvPr/>
          </p:nvSpPr>
          <p:spPr>
            <a:xfrm>
              <a:off x="1874164" y="675679"/>
              <a:ext cx="96372" cy="106625"/>
            </a:xfrm>
            <a:custGeom>
              <a:avLst/>
              <a:gdLst>
                <a:gd name="connsiteX0" fmla="*/ 48289 w 96372"/>
                <a:gd name="connsiteY0" fmla="*/ 84582 h 106624"/>
                <a:gd name="connsiteX1" fmla="*/ 32295 w 96372"/>
                <a:gd name="connsiteY1" fmla="*/ 73714 h 106624"/>
                <a:gd name="connsiteX2" fmla="*/ 52595 w 96372"/>
                <a:gd name="connsiteY2" fmla="*/ 58541 h 106624"/>
                <a:gd name="connsiteX3" fmla="*/ 65923 w 96372"/>
                <a:gd name="connsiteY3" fmla="*/ 57106 h 106624"/>
                <a:gd name="connsiteX4" fmla="*/ 65923 w 96372"/>
                <a:gd name="connsiteY4" fmla="*/ 77610 h 106624"/>
                <a:gd name="connsiteX5" fmla="*/ 48289 w 96372"/>
                <a:gd name="connsiteY5" fmla="*/ 84582 h 106624"/>
                <a:gd name="connsiteX6" fmla="*/ 65923 w 96372"/>
                <a:gd name="connsiteY6" fmla="*/ 103241 h 106624"/>
                <a:gd name="connsiteX7" fmla="*/ 95860 w 96372"/>
                <a:gd name="connsiteY7" fmla="*/ 103241 h 106624"/>
                <a:gd name="connsiteX8" fmla="*/ 95860 w 96372"/>
                <a:gd name="connsiteY8" fmla="*/ 35986 h 106624"/>
                <a:gd name="connsiteX9" fmla="*/ 84377 w 96372"/>
                <a:gd name="connsiteY9" fmla="*/ 9945 h 106624"/>
                <a:gd name="connsiteX10" fmla="*/ 48494 w 96372"/>
                <a:gd name="connsiteY10" fmla="*/ 1538 h 106624"/>
                <a:gd name="connsiteX11" fmla="*/ 12610 w 96372"/>
                <a:gd name="connsiteY11" fmla="*/ 6459 h 106624"/>
                <a:gd name="connsiteX12" fmla="*/ 12610 w 96372"/>
                <a:gd name="connsiteY12" fmla="*/ 30039 h 106624"/>
                <a:gd name="connsiteX13" fmla="*/ 15276 w 96372"/>
                <a:gd name="connsiteY13" fmla="*/ 30039 h 106624"/>
                <a:gd name="connsiteX14" fmla="*/ 42752 w 96372"/>
                <a:gd name="connsiteY14" fmla="*/ 22248 h 106624"/>
                <a:gd name="connsiteX15" fmla="*/ 59566 w 96372"/>
                <a:gd name="connsiteY15" fmla="*/ 24708 h 106624"/>
                <a:gd name="connsiteX16" fmla="*/ 65923 w 96372"/>
                <a:gd name="connsiteY16" fmla="*/ 37831 h 106624"/>
                <a:gd name="connsiteX17" fmla="*/ 65923 w 96372"/>
                <a:gd name="connsiteY17" fmla="*/ 38446 h 106624"/>
                <a:gd name="connsiteX18" fmla="*/ 40087 w 96372"/>
                <a:gd name="connsiteY18" fmla="*/ 40907 h 106624"/>
                <a:gd name="connsiteX19" fmla="*/ 1538 w 96372"/>
                <a:gd name="connsiteY19" fmla="*/ 75150 h 106624"/>
                <a:gd name="connsiteX20" fmla="*/ 33115 w 96372"/>
                <a:gd name="connsiteY20" fmla="*/ 106112 h 106624"/>
                <a:gd name="connsiteX21" fmla="*/ 65718 w 96372"/>
                <a:gd name="connsiteY21" fmla="*/ 94834 h 106624"/>
                <a:gd name="connsiteX22" fmla="*/ 65718 w 96372"/>
                <a:gd name="connsiteY22" fmla="*/ 103241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372" h="106624">
                  <a:moveTo>
                    <a:pt x="48289" y="84582"/>
                  </a:moveTo>
                  <a:cubicBezTo>
                    <a:pt x="38036" y="85402"/>
                    <a:pt x="32500" y="82326"/>
                    <a:pt x="32295" y="73714"/>
                  </a:cubicBezTo>
                  <a:cubicBezTo>
                    <a:pt x="32090" y="63872"/>
                    <a:pt x="40087" y="60181"/>
                    <a:pt x="52595" y="58541"/>
                  </a:cubicBezTo>
                  <a:cubicBezTo>
                    <a:pt x="57311" y="57926"/>
                    <a:pt x="61822" y="57311"/>
                    <a:pt x="65923" y="57106"/>
                  </a:cubicBezTo>
                  <a:lnTo>
                    <a:pt x="65923" y="77610"/>
                  </a:lnTo>
                  <a:cubicBezTo>
                    <a:pt x="62027" y="80891"/>
                    <a:pt x="54645" y="84172"/>
                    <a:pt x="48289" y="84582"/>
                  </a:cubicBezTo>
                  <a:moveTo>
                    <a:pt x="65923" y="103241"/>
                  </a:moveTo>
                  <a:lnTo>
                    <a:pt x="95860" y="103241"/>
                  </a:lnTo>
                  <a:lnTo>
                    <a:pt x="95860" y="35986"/>
                  </a:lnTo>
                  <a:cubicBezTo>
                    <a:pt x="95860" y="24093"/>
                    <a:pt x="91964" y="15481"/>
                    <a:pt x="84377" y="9945"/>
                  </a:cubicBezTo>
                  <a:cubicBezTo>
                    <a:pt x="76790" y="4409"/>
                    <a:pt x="65718" y="1538"/>
                    <a:pt x="48494" y="1538"/>
                  </a:cubicBezTo>
                  <a:cubicBezTo>
                    <a:pt x="42342" y="1538"/>
                    <a:pt x="23888" y="3383"/>
                    <a:pt x="12610" y="6459"/>
                  </a:cubicBezTo>
                  <a:lnTo>
                    <a:pt x="12610" y="30039"/>
                  </a:lnTo>
                  <a:lnTo>
                    <a:pt x="15276" y="30039"/>
                  </a:lnTo>
                  <a:cubicBezTo>
                    <a:pt x="23478" y="25528"/>
                    <a:pt x="32295" y="22453"/>
                    <a:pt x="42752" y="22248"/>
                  </a:cubicBezTo>
                  <a:cubicBezTo>
                    <a:pt x="49929" y="22248"/>
                    <a:pt x="55875" y="22863"/>
                    <a:pt x="59566" y="24708"/>
                  </a:cubicBezTo>
                  <a:cubicBezTo>
                    <a:pt x="65308" y="27784"/>
                    <a:pt x="65923" y="32295"/>
                    <a:pt x="65923" y="37831"/>
                  </a:cubicBezTo>
                  <a:lnTo>
                    <a:pt x="65923" y="38446"/>
                  </a:lnTo>
                  <a:cubicBezTo>
                    <a:pt x="57106" y="39061"/>
                    <a:pt x="48289" y="39882"/>
                    <a:pt x="40087" y="40907"/>
                  </a:cubicBezTo>
                  <a:cubicBezTo>
                    <a:pt x="12610" y="44598"/>
                    <a:pt x="1538" y="56285"/>
                    <a:pt x="1538" y="75150"/>
                  </a:cubicBezTo>
                  <a:cubicBezTo>
                    <a:pt x="1538" y="94014"/>
                    <a:pt x="15276" y="105497"/>
                    <a:pt x="33115" y="106112"/>
                  </a:cubicBezTo>
                  <a:cubicBezTo>
                    <a:pt x="47058" y="106727"/>
                    <a:pt x="56696" y="103241"/>
                    <a:pt x="65718" y="94834"/>
                  </a:cubicBezTo>
                  <a:lnTo>
                    <a:pt x="65718" y="103241"/>
                  </a:lnTo>
                  <a:close/>
                </a:path>
              </a:pathLst>
            </a:custGeom>
            <a:solidFill>
              <a:schemeClr val="tx1"/>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D0EFBD19-C321-49F8-94A3-9F49DC3E5C82}"/>
                </a:ext>
              </a:extLst>
            </p:cNvPr>
            <p:cNvSpPr/>
            <p:nvPr/>
          </p:nvSpPr>
          <p:spPr>
            <a:xfrm>
              <a:off x="1623392" y="675679"/>
              <a:ext cx="96372" cy="106625"/>
            </a:xfrm>
            <a:custGeom>
              <a:avLst/>
              <a:gdLst>
                <a:gd name="connsiteX0" fmla="*/ 48289 w 96372"/>
                <a:gd name="connsiteY0" fmla="*/ 84582 h 106624"/>
                <a:gd name="connsiteX1" fmla="*/ 32295 w 96372"/>
                <a:gd name="connsiteY1" fmla="*/ 73714 h 106624"/>
                <a:gd name="connsiteX2" fmla="*/ 52390 w 96372"/>
                <a:gd name="connsiteY2" fmla="*/ 58541 h 106624"/>
                <a:gd name="connsiteX3" fmla="*/ 65718 w 96372"/>
                <a:gd name="connsiteY3" fmla="*/ 57106 h 106624"/>
                <a:gd name="connsiteX4" fmla="*/ 65718 w 96372"/>
                <a:gd name="connsiteY4" fmla="*/ 77610 h 106624"/>
                <a:gd name="connsiteX5" fmla="*/ 48289 w 96372"/>
                <a:gd name="connsiteY5" fmla="*/ 84582 h 106624"/>
                <a:gd name="connsiteX6" fmla="*/ 65513 w 96372"/>
                <a:gd name="connsiteY6" fmla="*/ 103241 h 106624"/>
                <a:gd name="connsiteX7" fmla="*/ 95450 w 96372"/>
                <a:gd name="connsiteY7" fmla="*/ 103241 h 106624"/>
                <a:gd name="connsiteX8" fmla="*/ 95450 w 96372"/>
                <a:gd name="connsiteY8" fmla="*/ 35986 h 106624"/>
                <a:gd name="connsiteX9" fmla="*/ 83967 w 96372"/>
                <a:gd name="connsiteY9" fmla="*/ 9945 h 106624"/>
                <a:gd name="connsiteX10" fmla="*/ 46853 w 96372"/>
                <a:gd name="connsiteY10" fmla="*/ 1538 h 106624"/>
                <a:gd name="connsiteX11" fmla="*/ 9740 w 96372"/>
                <a:gd name="connsiteY11" fmla="*/ 6459 h 106624"/>
                <a:gd name="connsiteX12" fmla="*/ 9740 w 96372"/>
                <a:gd name="connsiteY12" fmla="*/ 30039 h 106624"/>
                <a:gd name="connsiteX13" fmla="*/ 12610 w 96372"/>
                <a:gd name="connsiteY13" fmla="*/ 30039 h 106624"/>
                <a:gd name="connsiteX14" fmla="*/ 41317 w 96372"/>
                <a:gd name="connsiteY14" fmla="*/ 22248 h 106624"/>
                <a:gd name="connsiteX15" fmla="*/ 59566 w 96372"/>
                <a:gd name="connsiteY15" fmla="*/ 24708 h 106624"/>
                <a:gd name="connsiteX16" fmla="*/ 65923 w 96372"/>
                <a:gd name="connsiteY16" fmla="*/ 37831 h 106624"/>
                <a:gd name="connsiteX17" fmla="*/ 65923 w 96372"/>
                <a:gd name="connsiteY17" fmla="*/ 38446 h 106624"/>
                <a:gd name="connsiteX18" fmla="*/ 40087 w 96372"/>
                <a:gd name="connsiteY18" fmla="*/ 40907 h 106624"/>
                <a:gd name="connsiteX19" fmla="*/ 1538 w 96372"/>
                <a:gd name="connsiteY19" fmla="*/ 75150 h 106624"/>
                <a:gd name="connsiteX20" fmla="*/ 33115 w 96372"/>
                <a:gd name="connsiteY20" fmla="*/ 106112 h 106624"/>
                <a:gd name="connsiteX21" fmla="*/ 65718 w 96372"/>
                <a:gd name="connsiteY21" fmla="*/ 94834 h 106624"/>
                <a:gd name="connsiteX22" fmla="*/ 65718 w 96372"/>
                <a:gd name="connsiteY22" fmla="*/ 103241 h 1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6372" h="106624">
                  <a:moveTo>
                    <a:pt x="48289" y="84582"/>
                  </a:moveTo>
                  <a:cubicBezTo>
                    <a:pt x="38036" y="85402"/>
                    <a:pt x="32500" y="82326"/>
                    <a:pt x="32295" y="73714"/>
                  </a:cubicBezTo>
                  <a:cubicBezTo>
                    <a:pt x="32090" y="63872"/>
                    <a:pt x="40087" y="60181"/>
                    <a:pt x="52390" y="58541"/>
                  </a:cubicBezTo>
                  <a:cubicBezTo>
                    <a:pt x="57106" y="57926"/>
                    <a:pt x="61617" y="57311"/>
                    <a:pt x="65718" y="57106"/>
                  </a:cubicBezTo>
                  <a:lnTo>
                    <a:pt x="65718" y="77610"/>
                  </a:lnTo>
                  <a:cubicBezTo>
                    <a:pt x="61822" y="80891"/>
                    <a:pt x="54440" y="84172"/>
                    <a:pt x="48289" y="84582"/>
                  </a:cubicBezTo>
                  <a:moveTo>
                    <a:pt x="65513" y="103241"/>
                  </a:moveTo>
                  <a:lnTo>
                    <a:pt x="95450" y="103241"/>
                  </a:lnTo>
                  <a:lnTo>
                    <a:pt x="95450" y="35986"/>
                  </a:lnTo>
                  <a:cubicBezTo>
                    <a:pt x="95450" y="24093"/>
                    <a:pt x="91759" y="15276"/>
                    <a:pt x="83967" y="9945"/>
                  </a:cubicBezTo>
                  <a:cubicBezTo>
                    <a:pt x="76380" y="4409"/>
                    <a:pt x="64077" y="1538"/>
                    <a:pt x="46853" y="1538"/>
                  </a:cubicBezTo>
                  <a:cubicBezTo>
                    <a:pt x="40702" y="1538"/>
                    <a:pt x="21017" y="3383"/>
                    <a:pt x="9740" y="6459"/>
                  </a:cubicBezTo>
                  <a:lnTo>
                    <a:pt x="9740" y="30039"/>
                  </a:lnTo>
                  <a:lnTo>
                    <a:pt x="12610" y="30039"/>
                  </a:lnTo>
                  <a:cubicBezTo>
                    <a:pt x="20812" y="25528"/>
                    <a:pt x="30655" y="22453"/>
                    <a:pt x="41317" y="22248"/>
                  </a:cubicBezTo>
                  <a:cubicBezTo>
                    <a:pt x="48494" y="22248"/>
                    <a:pt x="55670" y="22863"/>
                    <a:pt x="59566" y="24708"/>
                  </a:cubicBezTo>
                  <a:cubicBezTo>
                    <a:pt x="65308" y="27784"/>
                    <a:pt x="65923" y="32295"/>
                    <a:pt x="65923" y="37831"/>
                  </a:cubicBezTo>
                  <a:lnTo>
                    <a:pt x="65923" y="38446"/>
                  </a:lnTo>
                  <a:cubicBezTo>
                    <a:pt x="57106" y="39061"/>
                    <a:pt x="48494" y="39882"/>
                    <a:pt x="40087" y="40907"/>
                  </a:cubicBezTo>
                  <a:cubicBezTo>
                    <a:pt x="12815" y="44598"/>
                    <a:pt x="1538" y="56285"/>
                    <a:pt x="1538" y="75150"/>
                  </a:cubicBezTo>
                  <a:cubicBezTo>
                    <a:pt x="1538" y="94014"/>
                    <a:pt x="15276" y="105497"/>
                    <a:pt x="33115" y="106112"/>
                  </a:cubicBezTo>
                  <a:cubicBezTo>
                    <a:pt x="47058" y="106727"/>
                    <a:pt x="56696" y="103241"/>
                    <a:pt x="65718" y="94834"/>
                  </a:cubicBezTo>
                  <a:lnTo>
                    <a:pt x="65718" y="103241"/>
                  </a:lnTo>
                  <a:close/>
                </a:path>
              </a:pathLst>
            </a:custGeom>
            <a:solidFill>
              <a:schemeClr val="tx1"/>
            </a:solidFill>
            <a:ln w="9525" cap="flat">
              <a:noFill/>
              <a:prstDash val="solid"/>
              <a:miter/>
            </a:ln>
          </p:spPr>
          <p:txBody>
            <a:bodyPr rtlCol="0" anchor="ctr"/>
            <a:lstStyle/>
            <a:p>
              <a:endParaRPr lang="en-US"/>
            </a:p>
          </p:txBody>
        </p:sp>
      </p:grpSp>
      <p:sp>
        <p:nvSpPr>
          <p:cNvPr id="9" name="Date Placeholder 6">
            <a:extLst>
              <a:ext uri="{FF2B5EF4-FFF2-40B4-BE49-F238E27FC236}">
                <a16:creationId xmlns:a16="http://schemas.microsoft.com/office/drawing/2014/main" id="{65F6BCC6-3F99-3B34-BA25-DF46328D8010}"/>
              </a:ext>
            </a:extLst>
          </p:cNvPr>
          <p:cNvSpPr>
            <a:spLocks noGrp="1"/>
          </p:cNvSpPr>
          <p:nvPr>
            <p:ph type="dt" sz="half" idx="10"/>
          </p:nvPr>
        </p:nvSpPr>
        <p:spPr bwMode="invGray">
          <a:xfrm>
            <a:off x="495300" y="7050011"/>
            <a:ext cx="2743200" cy="365125"/>
          </a:xfrm>
        </p:spPr>
        <p:txBody>
          <a:bodyPr/>
          <a:lstStyle/>
          <a:p>
            <a:fld id="{809FA503-40BD-4359-8109-BE28A9A9D1A4}" type="datetime1">
              <a:rPr lang="en-US" smtClean="0"/>
              <a:t>8/21/2025</a:t>
            </a:fld>
            <a:endParaRPr lang="en-US"/>
          </a:p>
        </p:txBody>
      </p:sp>
      <p:sp>
        <p:nvSpPr>
          <p:cNvPr id="4" name="Footer Placeholder 4">
            <a:extLst>
              <a:ext uri="{FF2B5EF4-FFF2-40B4-BE49-F238E27FC236}">
                <a16:creationId xmlns:a16="http://schemas.microsoft.com/office/drawing/2014/main" id="{93C27D50-1451-A3CE-D3B6-1C6B05E10C63}"/>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spTree>
    <p:extLst>
      <p:ext uri="{BB962C8B-B14F-4D97-AF65-F5344CB8AC3E}">
        <p14:creationId xmlns:p14="http://schemas.microsoft.com/office/powerpoint/2010/main" val="27825343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brand) Slide - No Photography">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457200" y="2147168"/>
            <a:ext cx="8021639" cy="1224682"/>
          </a:xfrm>
        </p:spPr>
        <p:txBody>
          <a:bodyPr anchor="b"/>
          <a:lstStyle>
            <a:lvl1pPr algn="l">
              <a:defRPr sz="3200" baseline="0"/>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8021639" cy="971552"/>
          </a:xfrm>
        </p:spPr>
        <p:txBody>
          <a:bodyPr>
            <a:noAutofit/>
          </a:bodyPr>
          <a:lstStyle>
            <a:lvl1pPr marL="0" indent="0" algn="l">
              <a:buNone/>
              <a:defRPr sz="2400" cap="none"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if needed | placeholder will not show if not used | Max two lines</a:t>
            </a:r>
          </a:p>
        </p:txBody>
      </p:sp>
      <p:sp>
        <p:nvSpPr>
          <p:cNvPr id="4" name="Date Placeholder 3"/>
          <p:cNvSpPr>
            <a:spLocks noGrp="1"/>
          </p:cNvSpPr>
          <p:nvPr>
            <p:ph type="dt" sz="half" idx="10"/>
          </p:nvPr>
        </p:nvSpPr>
        <p:spPr bwMode="gray"/>
        <p:txBody>
          <a:bodyPr/>
          <a:lstStyle/>
          <a:p>
            <a:fld id="{AEAAF81D-65B4-4BEB-92C8-0553D23EBB1E}" type="datetime1">
              <a:rPr lang="en-US" smtClean="0"/>
              <a:t>8/21/2025</a:t>
            </a:fld>
            <a:endParaRPr lang="en-US"/>
          </a:p>
        </p:txBody>
      </p:sp>
      <p:sp>
        <p:nvSpPr>
          <p:cNvPr id="7" name="TextBox 6"/>
          <p:cNvSpPr txBox="1"/>
          <p:nvPr/>
        </p:nvSpPr>
        <p:spPr bwMode="gray">
          <a:xfrm>
            <a:off x="381002" y="-404414"/>
            <a:ext cx="3470887" cy="300082"/>
          </a:xfrm>
          <a:prstGeom prst="rect">
            <a:avLst/>
          </a:prstGeom>
          <a:noFill/>
        </p:spPr>
        <p:txBody>
          <a:bodyPr wrap="none" rtlCol="0">
            <a:spAutoFit/>
          </a:bodyPr>
          <a:lstStyle/>
          <a:p>
            <a:r>
              <a:rPr lang="en-US" sz="1350">
                <a:solidFill>
                  <a:schemeClr val="tx1">
                    <a:lumMod val="60000"/>
                    <a:lumOff val="40000"/>
                  </a:schemeClr>
                </a:solidFill>
              </a:rPr>
              <a:t>TITLE (CO-BRAND) – NO PHOTOGRAHY</a:t>
            </a:r>
          </a:p>
        </p:txBody>
      </p:sp>
      <p:sp>
        <p:nvSpPr>
          <p:cNvPr id="10" name="Text Placeholder 9"/>
          <p:cNvSpPr>
            <a:spLocks noGrp="1"/>
          </p:cNvSpPr>
          <p:nvPr>
            <p:ph type="body" sz="quarter" idx="13" hasCustomPrompt="1"/>
          </p:nvPr>
        </p:nvSpPr>
        <p:spPr bwMode="gray">
          <a:xfrm>
            <a:off x="457903" y="5016613"/>
            <a:ext cx="8020935" cy="295275"/>
          </a:xfrm>
        </p:spPr>
        <p:txBody>
          <a:bodyPr/>
          <a:lstStyle>
            <a:lvl1pPr marL="0" indent="0">
              <a:buNone/>
              <a:defRPr baseline="0">
                <a:solidFill>
                  <a:schemeClr val="tx2"/>
                </a:solidFill>
              </a:defRPr>
            </a:lvl1pPr>
            <a:lvl2pPr marL="175022" indent="0">
              <a:buNone/>
              <a:defRPr/>
            </a:lvl2pPr>
          </a:lstStyle>
          <a:p>
            <a:pPr lvl="0"/>
            <a:r>
              <a:rPr lang="en-US"/>
              <a:t>Type date: Month DD, YYYY</a:t>
            </a:r>
          </a:p>
        </p:txBody>
      </p:sp>
      <p:cxnSp>
        <p:nvCxnSpPr>
          <p:cNvPr id="17" name="Straight Connector 16"/>
          <p:cNvCxnSpPr/>
          <p:nvPr/>
        </p:nvCxnSpPr>
        <p:spPr bwMode="gray">
          <a:xfrm>
            <a:off x="3111982" y="521951"/>
            <a:ext cx="0" cy="631857"/>
          </a:xfrm>
          <a:prstGeom prst="line">
            <a:avLst/>
          </a:prstGeom>
          <a:ln w="127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p:ph type="pic" sz="quarter" idx="14" hasCustomPrompt="1"/>
          </p:nvPr>
        </p:nvSpPr>
        <p:spPr bwMode="gray">
          <a:xfrm>
            <a:off x="3334258" y="463551"/>
            <a:ext cx="2208777" cy="717303"/>
          </a:xfrm>
        </p:spPr>
        <p:txBody>
          <a:bodyPr lIns="0" tIns="0" rIns="0" bIns="0" anchor="ctr">
            <a:noAutofit/>
          </a:bodyPr>
          <a:lstStyle>
            <a:lvl1pPr marL="0" indent="0">
              <a:lnSpc>
                <a:spcPct val="80000"/>
              </a:lnSpc>
              <a:buNone/>
              <a:defRPr sz="750" baseline="0"/>
            </a:lvl1pPr>
          </a:lstStyle>
          <a:p>
            <a:r>
              <a:rPr lang="en-US"/>
              <a:t>Place co-brand logo OVER this area (do not click on icon to insert). Align the logo to the left side of this placeholder. Do not distort the logo. DO NOT MAKE LOGO HEIGHT LARGER THAN THE GP PRO logo bug. Delete placeholder after positioning logo</a:t>
            </a:r>
          </a:p>
        </p:txBody>
      </p:sp>
      <p:sp>
        <p:nvSpPr>
          <p:cNvPr id="6" name="TextBox 5">
            <a:extLst>
              <a:ext uri="{FF2B5EF4-FFF2-40B4-BE49-F238E27FC236}">
                <a16:creationId xmlns:a16="http://schemas.microsoft.com/office/drawing/2014/main" id="{0671D464-2837-93A9-9371-92660A6150B8}"/>
              </a:ext>
            </a:extLst>
          </p:cNvPr>
          <p:cNvSpPr txBox="1"/>
          <p:nvPr userDrawn="1"/>
        </p:nvSpPr>
        <p:spPr bwMode="gray">
          <a:xfrm>
            <a:off x="381002" y="-404414"/>
            <a:ext cx="3470887" cy="300082"/>
          </a:xfrm>
          <a:prstGeom prst="rect">
            <a:avLst/>
          </a:prstGeom>
          <a:noFill/>
        </p:spPr>
        <p:txBody>
          <a:bodyPr wrap="none" rtlCol="0">
            <a:spAutoFit/>
          </a:bodyPr>
          <a:lstStyle/>
          <a:p>
            <a:r>
              <a:rPr lang="en-US" sz="1350">
                <a:solidFill>
                  <a:schemeClr val="tx1">
                    <a:lumMod val="60000"/>
                    <a:lumOff val="40000"/>
                  </a:schemeClr>
                </a:solidFill>
              </a:rPr>
              <a:t>TITLE (CO-BRAND) – NO PHOTOGRAHY</a:t>
            </a:r>
          </a:p>
        </p:txBody>
      </p:sp>
      <p:cxnSp>
        <p:nvCxnSpPr>
          <p:cNvPr id="8" name="Straight Connector 7">
            <a:extLst>
              <a:ext uri="{FF2B5EF4-FFF2-40B4-BE49-F238E27FC236}">
                <a16:creationId xmlns:a16="http://schemas.microsoft.com/office/drawing/2014/main" id="{46AADDAA-C1D7-370E-F556-3C4EDFDFCD36}"/>
              </a:ext>
            </a:extLst>
          </p:cNvPr>
          <p:cNvCxnSpPr/>
          <p:nvPr userDrawn="1"/>
        </p:nvCxnSpPr>
        <p:spPr bwMode="gray">
          <a:xfrm>
            <a:off x="3111982" y="521951"/>
            <a:ext cx="0" cy="631857"/>
          </a:xfrm>
          <a:prstGeom prst="line">
            <a:avLst/>
          </a:prstGeom>
          <a:ln w="127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2F49A45-74D1-BD80-13AE-1D0C7415ACE0}"/>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pic>
        <p:nvPicPr>
          <p:cNvPr id="9" name="Graphic 8">
            <a:extLst>
              <a:ext uri="{FF2B5EF4-FFF2-40B4-BE49-F238E27FC236}">
                <a16:creationId xmlns:a16="http://schemas.microsoft.com/office/drawing/2014/main" id="{9C2524E7-9AFA-A1D4-755F-17A42F60B7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5300" y="484766"/>
            <a:ext cx="2459841" cy="703908"/>
          </a:xfrm>
          <a:prstGeom prst="rect">
            <a:avLst/>
          </a:prstGeom>
        </p:spPr>
      </p:pic>
    </p:spTree>
    <p:extLst>
      <p:ext uri="{BB962C8B-B14F-4D97-AF65-F5344CB8AC3E}">
        <p14:creationId xmlns:p14="http://schemas.microsoft.com/office/powerpoint/2010/main" val="148321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 BLANK Photo Placeholder">
    <p:spTree>
      <p:nvGrpSpPr>
        <p:cNvPr id="1" name=""/>
        <p:cNvGrpSpPr/>
        <p:nvPr/>
      </p:nvGrpSpPr>
      <p:grpSpPr>
        <a:xfrm>
          <a:off x="0" y="0"/>
          <a:ext cx="0" cy="0"/>
          <a:chOff x="0" y="0"/>
          <a:chExt cx="0" cy="0"/>
        </a:xfrm>
      </p:grpSpPr>
      <p:sp>
        <p:nvSpPr>
          <p:cNvPr id="77" name="Picture Placeholder 76">
            <a:extLst>
              <a:ext uri="{FF2B5EF4-FFF2-40B4-BE49-F238E27FC236}">
                <a16:creationId xmlns:a16="http://schemas.microsoft.com/office/drawing/2014/main" id="{0FC9FDC4-4826-461B-B147-09DE9F86753C}"/>
              </a:ext>
            </a:extLst>
          </p:cNvPr>
          <p:cNvSpPr>
            <a:spLocks noGrp="1"/>
          </p:cNvSpPr>
          <p:nvPr>
            <p:ph type="pic" sz="quarter" idx="14" hasCustomPrompt="1"/>
          </p:nvPr>
        </p:nvSpPr>
        <p:spPr bwMode="gray">
          <a:xfrm>
            <a:off x="2" y="2"/>
            <a:ext cx="12191999" cy="6857999"/>
          </a:xfrm>
          <a:custGeom>
            <a:avLst/>
            <a:gdLst>
              <a:gd name="connsiteX0" fmla="*/ 379713 w 12191999"/>
              <a:gd name="connsiteY0" fmla="*/ 408861 h 6857999"/>
              <a:gd name="connsiteX1" fmla="*/ 379713 w 12191999"/>
              <a:gd name="connsiteY1" fmla="*/ 1283634 h 6857999"/>
              <a:gd name="connsiteX2" fmla="*/ 380999 w 12191999"/>
              <a:gd name="connsiteY2" fmla="*/ 1283634 h 6857999"/>
              <a:gd name="connsiteX3" fmla="*/ 380999 w 12191999"/>
              <a:gd name="connsiteY3" fmla="*/ 1292223 h 6857999"/>
              <a:gd name="connsiteX4" fmla="*/ 3019423 w 12191999"/>
              <a:gd name="connsiteY4" fmla="*/ 1292223 h 6857999"/>
              <a:gd name="connsiteX5" fmla="*/ 3019423 w 12191999"/>
              <a:gd name="connsiteY5" fmla="*/ 409573 h 6857999"/>
              <a:gd name="connsiteX6" fmla="*/ 2860515 w 12191999"/>
              <a:gd name="connsiteY6" fmla="*/ 409573 h 6857999"/>
              <a:gd name="connsiteX7" fmla="*/ 2860515 w 12191999"/>
              <a:gd name="connsiteY7" fmla="*/ 408861 h 6857999"/>
              <a:gd name="connsiteX8" fmla="*/ 0 w 12191999"/>
              <a:gd name="connsiteY8" fmla="*/ 0 h 6857999"/>
              <a:gd name="connsiteX9" fmla="*/ 12191999 w 12191999"/>
              <a:gd name="connsiteY9" fmla="*/ 0 h 6857999"/>
              <a:gd name="connsiteX10" fmla="*/ 12191999 w 12191999"/>
              <a:gd name="connsiteY10" fmla="*/ 6857999 h 6857999"/>
              <a:gd name="connsiteX11" fmla="*/ 0 w 12191999"/>
              <a:gd name="connsiteY11"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999" h="6857999">
                <a:moveTo>
                  <a:pt x="379713" y="408861"/>
                </a:moveTo>
                <a:lnTo>
                  <a:pt x="379713" y="1283634"/>
                </a:lnTo>
                <a:lnTo>
                  <a:pt x="380999" y="1283634"/>
                </a:lnTo>
                <a:lnTo>
                  <a:pt x="380999" y="1292223"/>
                </a:lnTo>
                <a:lnTo>
                  <a:pt x="3019423" y="1292223"/>
                </a:lnTo>
                <a:lnTo>
                  <a:pt x="3019423" y="409573"/>
                </a:lnTo>
                <a:lnTo>
                  <a:pt x="2860515" y="409573"/>
                </a:lnTo>
                <a:lnTo>
                  <a:pt x="2860515" y="408861"/>
                </a:lnTo>
                <a:close/>
                <a:moveTo>
                  <a:pt x="0" y="0"/>
                </a:moveTo>
                <a:lnTo>
                  <a:pt x="12191999" y="0"/>
                </a:lnTo>
                <a:lnTo>
                  <a:pt x="12191999" y="6857999"/>
                </a:lnTo>
                <a:lnTo>
                  <a:pt x="0" y="6857999"/>
                </a:lnTo>
                <a:close/>
              </a:path>
            </a:pathLst>
          </a:custGeom>
        </p:spPr>
        <p:txBody>
          <a:bodyPr wrap="square" anchor="b">
            <a:noAutofit/>
          </a:bodyPr>
          <a:lstStyle>
            <a:lvl1pPr marL="0" indent="0" algn="r">
              <a:buNone/>
              <a:defRPr sz="1600" baseline="0"/>
            </a:lvl1pPr>
          </a:lstStyle>
          <a:p>
            <a:r>
              <a:rPr lang="en-US"/>
              <a:t>Click picture icon (located in the center of</a:t>
            </a:r>
            <a:br>
              <a:rPr lang="en-US"/>
            </a:br>
            <a:r>
              <a:rPr lang="en-US"/>
              <a:t>this placeholder) to add image from library.</a:t>
            </a:r>
            <a:br>
              <a:rPr lang="en-US"/>
            </a:br>
            <a:r>
              <a:rPr lang="en-US"/>
              <a:t>Move title out of the way if needed, find image</a:t>
            </a:r>
            <a:br>
              <a:rPr lang="en-US"/>
            </a:br>
            <a:r>
              <a:rPr lang="en-US"/>
              <a:t>with gradient / white on left, then go to Home &gt; Reset.</a:t>
            </a:r>
            <a:br>
              <a:rPr lang="en-US"/>
            </a:br>
            <a:r>
              <a:rPr lang="en-US"/>
              <a:t>Delete this text by placing cursor in placeholder,</a:t>
            </a:r>
            <a:br>
              <a:rPr lang="en-US"/>
            </a:br>
            <a:r>
              <a:rPr lang="en-US"/>
              <a:t>then click spacebar.</a:t>
            </a:r>
          </a:p>
        </p:txBody>
      </p:sp>
      <p:sp>
        <p:nvSpPr>
          <p:cNvPr id="2" name="Title 1"/>
          <p:cNvSpPr>
            <a:spLocks noGrp="1"/>
          </p:cNvSpPr>
          <p:nvPr>
            <p:ph type="ctrTitle" hasCustomPrompt="1"/>
          </p:nvPr>
        </p:nvSpPr>
        <p:spPr bwMode="gray">
          <a:xfrm>
            <a:off x="457200" y="2147168"/>
            <a:ext cx="7696201" cy="1224682"/>
          </a:xfrm>
        </p:spPr>
        <p:txBody>
          <a:bodyPr anchor="b"/>
          <a:lstStyle>
            <a:lvl1pPr algn="l">
              <a:defRPr sz="3200" baseline="0"/>
            </a:lvl1pPr>
          </a:lstStyle>
          <a:p>
            <a:r>
              <a:rPr lang="en-US"/>
              <a:t>Type insightful, relevant headline | max 2 lines</a:t>
            </a:r>
          </a:p>
        </p:txBody>
      </p:sp>
      <p:sp>
        <p:nvSpPr>
          <p:cNvPr id="3" name="Subtitle 2"/>
          <p:cNvSpPr>
            <a:spLocks noGrp="1"/>
          </p:cNvSpPr>
          <p:nvPr>
            <p:ph type="subTitle" idx="1" hasCustomPrompt="1"/>
          </p:nvPr>
        </p:nvSpPr>
        <p:spPr bwMode="gray">
          <a:xfrm>
            <a:off x="457200" y="3486150"/>
            <a:ext cx="7696201" cy="971552"/>
          </a:xfrm>
        </p:spPr>
        <p:txBody>
          <a:bodyPr>
            <a:noAutofit/>
          </a:bodyPr>
          <a:lstStyle>
            <a:lvl1pPr marL="0" indent="0" algn="l">
              <a:buNone/>
              <a:defRPr sz="2400" cap="none"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Type subhead, if needed | placeholder will not show if not used | Max two lines</a:t>
            </a:r>
          </a:p>
        </p:txBody>
      </p:sp>
      <p:sp>
        <p:nvSpPr>
          <p:cNvPr id="4" name="Date Placeholder 3"/>
          <p:cNvSpPr>
            <a:spLocks noGrp="1"/>
          </p:cNvSpPr>
          <p:nvPr>
            <p:ph type="dt" sz="half" idx="10"/>
          </p:nvPr>
        </p:nvSpPr>
        <p:spPr bwMode="gray"/>
        <p:txBody>
          <a:bodyPr/>
          <a:lstStyle/>
          <a:p>
            <a:fld id="{96AD5B3D-0A14-4D50-A593-9CB571731981}" type="datetime1">
              <a:rPr lang="en-US" smtClean="0"/>
              <a:t>8/21/2025</a:t>
            </a:fld>
            <a:endParaRPr lang="en-US"/>
          </a:p>
        </p:txBody>
      </p:sp>
      <p:sp>
        <p:nvSpPr>
          <p:cNvPr id="7" name="TextBox 6"/>
          <p:cNvSpPr txBox="1"/>
          <p:nvPr/>
        </p:nvSpPr>
        <p:spPr bwMode="gray">
          <a:xfrm>
            <a:off x="381001" y="-404414"/>
            <a:ext cx="7856703" cy="300082"/>
          </a:xfrm>
          <a:prstGeom prst="rect">
            <a:avLst/>
          </a:prstGeom>
          <a:noFill/>
        </p:spPr>
        <p:txBody>
          <a:bodyPr wrap="none" rtlCol="0">
            <a:spAutoFit/>
          </a:bodyPr>
          <a:lstStyle/>
          <a:p>
            <a:r>
              <a:rPr lang="en-US" sz="1350">
                <a:solidFill>
                  <a:schemeClr val="tx1">
                    <a:lumMod val="60000"/>
                    <a:lumOff val="40000"/>
                  </a:schemeClr>
                </a:solidFill>
              </a:rPr>
              <a:t>TITLE  SLIDE or SECTION</a:t>
            </a:r>
            <a:r>
              <a:rPr lang="en-US" sz="1350" baseline="0">
                <a:solidFill>
                  <a:schemeClr val="tx1">
                    <a:lumMod val="60000"/>
                    <a:lumOff val="40000"/>
                  </a:schemeClr>
                </a:solidFill>
              </a:rPr>
              <a:t> w/ </a:t>
            </a:r>
            <a:r>
              <a:rPr lang="en-US" sz="1350">
                <a:solidFill>
                  <a:schemeClr val="tx1">
                    <a:lumMod val="60000"/>
                    <a:lumOff val="40000"/>
                  </a:schemeClr>
                </a:solidFill>
              </a:rPr>
              <a:t> BLANK PHOTO PLACEHOLDER (click icon, send to back if needed)</a:t>
            </a:r>
          </a:p>
        </p:txBody>
      </p:sp>
      <p:sp>
        <p:nvSpPr>
          <p:cNvPr id="10" name="Text Placeholder 9"/>
          <p:cNvSpPr>
            <a:spLocks noGrp="1"/>
          </p:cNvSpPr>
          <p:nvPr>
            <p:ph type="body" sz="quarter" idx="13" hasCustomPrompt="1"/>
          </p:nvPr>
        </p:nvSpPr>
        <p:spPr bwMode="gray">
          <a:xfrm>
            <a:off x="457201" y="5007668"/>
            <a:ext cx="7696201" cy="295275"/>
          </a:xfrm>
        </p:spPr>
        <p:txBody>
          <a:bodyPr/>
          <a:lstStyle>
            <a:lvl1pPr marL="0" indent="0">
              <a:buNone/>
              <a:defRPr baseline="0">
                <a:solidFill>
                  <a:schemeClr val="tx2"/>
                </a:solidFill>
              </a:defRPr>
            </a:lvl1pPr>
            <a:lvl2pPr marL="175022" indent="0">
              <a:buNone/>
              <a:defRPr/>
            </a:lvl2pPr>
          </a:lstStyle>
          <a:p>
            <a:pPr lvl="0"/>
            <a:r>
              <a:rPr lang="en-US"/>
              <a:t>Type date: Month DD, YYYY</a:t>
            </a:r>
          </a:p>
        </p:txBody>
      </p:sp>
      <p:pic>
        <p:nvPicPr>
          <p:cNvPr id="76" name="Graphic 75">
            <a:extLst>
              <a:ext uri="{FF2B5EF4-FFF2-40B4-BE49-F238E27FC236}">
                <a16:creationId xmlns:a16="http://schemas.microsoft.com/office/drawing/2014/main" id="{979D0929-3E17-42E1-8286-300F6C985F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5300" y="484766"/>
            <a:ext cx="2459837" cy="703908"/>
          </a:xfrm>
          <a:prstGeom prst="rect">
            <a:avLst/>
          </a:prstGeom>
        </p:spPr>
      </p:pic>
      <p:sp>
        <p:nvSpPr>
          <p:cNvPr id="6" name="TextBox 5">
            <a:extLst>
              <a:ext uri="{FF2B5EF4-FFF2-40B4-BE49-F238E27FC236}">
                <a16:creationId xmlns:a16="http://schemas.microsoft.com/office/drawing/2014/main" id="{C1A0D107-CF7D-C4FC-F974-62D62E570BD0}"/>
              </a:ext>
            </a:extLst>
          </p:cNvPr>
          <p:cNvSpPr txBox="1"/>
          <p:nvPr userDrawn="1"/>
        </p:nvSpPr>
        <p:spPr bwMode="gray">
          <a:xfrm>
            <a:off x="381001" y="-404414"/>
            <a:ext cx="7856703" cy="300082"/>
          </a:xfrm>
          <a:prstGeom prst="rect">
            <a:avLst/>
          </a:prstGeom>
          <a:noFill/>
        </p:spPr>
        <p:txBody>
          <a:bodyPr wrap="none" rtlCol="0">
            <a:spAutoFit/>
          </a:bodyPr>
          <a:lstStyle/>
          <a:p>
            <a:r>
              <a:rPr lang="en-US" sz="1350">
                <a:solidFill>
                  <a:schemeClr val="tx1">
                    <a:lumMod val="60000"/>
                    <a:lumOff val="40000"/>
                  </a:schemeClr>
                </a:solidFill>
              </a:rPr>
              <a:t>TITLE  SLIDE or SECTION</a:t>
            </a:r>
            <a:r>
              <a:rPr lang="en-US" sz="1350" baseline="0">
                <a:solidFill>
                  <a:schemeClr val="tx1">
                    <a:lumMod val="60000"/>
                    <a:lumOff val="40000"/>
                  </a:schemeClr>
                </a:solidFill>
              </a:rPr>
              <a:t> w/ </a:t>
            </a:r>
            <a:r>
              <a:rPr lang="en-US" sz="1350">
                <a:solidFill>
                  <a:schemeClr val="tx1">
                    <a:lumMod val="60000"/>
                    <a:lumOff val="40000"/>
                  </a:schemeClr>
                </a:solidFill>
              </a:rPr>
              <a:t> BLANK PHOTO PLACEHOLDER (click icon, send to back if needed)</a:t>
            </a:r>
          </a:p>
        </p:txBody>
      </p:sp>
      <p:sp>
        <p:nvSpPr>
          <p:cNvPr id="5" name="Footer Placeholder 4">
            <a:extLst>
              <a:ext uri="{FF2B5EF4-FFF2-40B4-BE49-F238E27FC236}">
                <a16:creationId xmlns:a16="http://schemas.microsoft.com/office/drawing/2014/main" id="{7491510C-6894-7CF5-9854-E694B4AA4A56}"/>
              </a:ext>
            </a:extLst>
          </p:cNvPr>
          <p:cNvSpPr>
            <a:spLocks noGrp="1"/>
          </p:cNvSpPr>
          <p:nvPr>
            <p:ph type="ftr" sz="quarter" idx="3"/>
          </p:nvPr>
        </p:nvSpPr>
        <p:spPr bwMode="gray">
          <a:xfrm>
            <a:off x="457200" y="6386182"/>
            <a:ext cx="4767262" cy="365125"/>
          </a:xfrm>
          <a:prstGeom prst="rect">
            <a:avLst/>
          </a:prstGeom>
          <a:noFill/>
        </p:spPr>
        <p:txBody>
          <a:bodyPr lIns="0" tIns="0" rIns="0" bIns="0"/>
          <a:lstStyle>
            <a:lvl1pPr>
              <a:defRPr sz="900">
                <a:solidFill>
                  <a:schemeClr val="tx1">
                    <a:lumMod val="75000"/>
                  </a:schemeClr>
                </a:solidFill>
              </a:defRPr>
            </a:lvl1pPr>
          </a:lstStyle>
          <a:p>
            <a:r>
              <a:rPr lang="en-US"/>
              <a:t>©2024 GP PRO. All rights reserved. Not to be copied, quoted, shared, or further distributed without prior written permission.</a:t>
            </a:r>
          </a:p>
        </p:txBody>
      </p:sp>
    </p:spTree>
    <p:extLst>
      <p:ext uri="{BB962C8B-B14F-4D97-AF65-F5344CB8AC3E}">
        <p14:creationId xmlns:p14="http://schemas.microsoft.com/office/powerpoint/2010/main" val="133620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2.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4C28FF1C-3395-4978-B708-6A8D4F043AFE}"/>
              </a:ext>
            </a:extLst>
          </p:cNvPr>
          <p:cNvGrpSpPr/>
          <p:nvPr userDrawn="1"/>
        </p:nvGrpSpPr>
        <p:grpSpPr>
          <a:xfrm>
            <a:off x="-1114424" y="4943472"/>
            <a:ext cx="14582768" cy="1428752"/>
            <a:chOff x="-1114424" y="4943472"/>
            <a:chExt cx="14582768" cy="1428752"/>
          </a:xfrm>
        </p:grpSpPr>
        <p:grpSp>
          <p:nvGrpSpPr>
            <p:cNvPr id="15" name="Group 14">
              <a:extLst>
                <a:ext uri="{FF2B5EF4-FFF2-40B4-BE49-F238E27FC236}">
                  <a16:creationId xmlns:a16="http://schemas.microsoft.com/office/drawing/2014/main" id="{5FC80402-1076-4F1D-CDAF-85467F7BB26D}"/>
                </a:ext>
              </a:extLst>
            </p:cNvPr>
            <p:cNvGrpSpPr/>
            <p:nvPr userDrawn="1"/>
          </p:nvGrpSpPr>
          <p:grpSpPr>
            <a:xfrm>
              <a:off x="-1114424" y="4943472"/>
              <a:ext cx="1123947" cy="1428752"/>
              <a:chOff x="-1114424" y="4972048"/>
              <a:chExt cx="1123947" cy="1428752"/>
            </a:xfrm>
          </p:grpSpPr>
          <p:cxnSp>
            <p:nvCxnSpPr>
              <p:cNvPr id="7" name="Straight Connector 6">
                <a:extLst>
                  <a:ext uri="{FF2B5EF4-FFF2-40B4-BE49-F238E27FC236}">
                    <a16:creationId xmlns:a16="http://schemas.microsoft.com/office/drawing/2014/main" id="{AB35E897-ACFD-46FD-A683-0B94397DC491}"/>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9489AE5-43AE-3808-1835-A2FCD40A5C1D}"/>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268029C-70F1-38D8-5903-F49B5F2CEE1B}"/>
                  </a:ext>
                </a:extLst>
              </p:cNvPr>
              <p:cNvSpPr txBox="1"/>
              <p:nvPr userDrawn="1"/>
            </p:nvSpPr>
            <p:spPr>
              <a:xfrm>
                <a:off x="-1114424" y="4972048"/>
                <a:ext cx="1123947" cy="685800"/>
              </a:xfrm>
              <a:prstGeom prst="rect">
                <a:avLst/>
              </a:prstGeom>
              <a:noFill/>
            </p:spPr>
            <p:txBody>
              <a:bodyPr wrap="square" lIns="0" tIns="0" rIns="0" bIns="0" rtlCol="0">
                <a:noAutofit/>
              </a:bodyPr>
              <a:lstStyle/>
              <a:p>
                <a:pPr algn="l"/>
                <a:r>
                  <a:rPr lang="en-US"/>
                  <a:t>Content above line</a:t>
                </a:r>
              </a:p>
            </p:txBody>
          </p:sp>
        </p:grpSp>
        <p:grpSp>
          <p:nvGrpSpPr>
            <p:cNvPr id="16" name="Group 15">
              <a:extLst>
                <a:ext uri="{FF2B5EF4-FFF2-40B4-BE49-F238E27FC236}">
                  <a16:creationId xmlns:a16="http://schemas.microsoft.com/office/drawing/2014/main" id="{6E07E989-7B1F-603D-DC42-39B87DDCB6D6}"/>
                </a:ext>
              </a:extLst>
            </p:cNvPr>
            <p:cNvGrpSpPr/>
            <p:nvPr userDrawn="1"/>
          </p:nvGrpSpPr>
          <p:grpSpPr>
            <a:xfrm>
              <a:off x="12344397" y="4943472"/>
              <a:ext cx="1123947" cy="1428752"/>
              <a:chOff x="-952500" y="4972048"/>
              <a:chExt cx="1123947" cy="1428752"/>
            </a:xfrm>
          </p:grpSpPr>
          <p:cxnSp>
            <p:nvCxnSpPr>
              <p:cNvPr id="17" name="Straight Connector 16">
                <a:extLst>
                  <a:ext uri="{FF2B5EF4-FFF2-40B4-BE49-F238E27FC236}">
                    <a16:creationId xmlns:a16="http://schemas.microsoft.com/office/drawing/2014/main" id="{B06EDC5A-596A-5328-3B57-984701B17B55}"/>
                  </a:ext>
                </a:extLst>
              </p:cNvPr>
              <p:cNvCxnSpPr/>
              <p:nvPr userDrawn="1"/>
            </p:nvCxnSpPr>
            <p:spPr>
              <a:xfrm flipH="1">
                <a:off x="-952500" y="6400800"/>
                <a:ext cx="781050" cy="0"/>
              </a:xfrm>
              <a:prstGeom prst="line">
                <a:avLst/>
              </a:prstGeom>
              <a:ln>
                <a:solidFill>
                  <a:srgbClr val="C22535"/>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0355192-971E-ED69-4825-F7C54FCA26D3}"/>
                  </a:ext>
                </a:extLst>
              </p:cNvPr>
              <p:cNvCxnSpPr/>
              <p:nvPr userDrawn="1"/>
            </p:nvCxnSpPr>
            <p:spPr>
              <a:xfrm flipV="1">
                <a:off x="-552450" y="5714999"/>
                <a:ext cx="0" cy="685801"/>
              </a:xfrm>
              <a:prstGeom prst="straightConnector1">
                <a:avLst/>
              </a:prstGeom>
              <a:ln>
                <a:solidFill>
                  <a:srgbClr val="C22535"/>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B66AF9-D5A7-F995-8681-D4CCBF505DB6}"/>
                  </a:ext>
                </a:extLst>
              </p:cNvPr>
              <p:cNvSpPr txBox="1"/>
              <p:nvPr userDrawn="1"/>
            </p:nvSpPr>
            <p:spPr>
              <a:xfrm>
                <a:off x="-952500" y="4972048"/>
                <a:ext cx="1123947" cy="685800"/>
              </a:xfrm>
              <a:prstGeom prst="rect">
                <a:avLst/>
              </a:prstGeom>
              <a:noFill/>
            </p:spPr>
            <p:txBody>
              <a:bodyPr wrap="square" lIns="0" tIns="0" rIns="0" bIns="0" rtlCol="0">
                <a:noAutofit/>
              </a:bodyPr>
              <a:lstStyle/>
              <a:p>
                <a:pPr algn="l"/>
                <a:r>
                  <a:rPr lang="en-US"/>
                  <a:t>Content above line</a:t>
                </a:r>
              </a:p>
            </p:txBody>
          </p:sp>
        </p:grpSp>
      </p:grpSp>
      <p:sp>
        <p:nvSpPr>
          <p:cNvPr id="11" name="Rectangle 10">
            <a:extLst>
              <a:ext uri="{FF2B5EF4-FFF2-40B4-BE49-F238E27FC236}">
                <a16:creationId xmlns:a16="http://schemas.microsoft.com/office/drawing/2014/main" id="{5F01FBEF-022D-A486-F26A-8CDEE53FF6F7}"/>
              </a:ext>
            </a:extLst>
          </p:cNvPr>
          <p:cNvSpPr/>
          <p:nvPr userDrawn="1"/>
        </p:nvSpPr>
        <p:spPr>
          <a:xfrm>
            <a:off x="0" y="6286500"/>
            <a:ext cx="12192000" cy="571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err="1"/>
          </a:p>
        </p:txBody>
      </p:sp>
      <p:sp>
        <p:nvSpPr>
          <p:cNvPr id="2" name="Title Placeholder 1"/>
          <p:cNvSpPr>
            <a:spLocks noGrp="1"/>
          </p:cNvSpPr>
          <p:nvPr>
            <p:ph type="title"/>
          </p:nvPr>
        </p:nvSpPr>
        <p:spPr bwMode="gray">
          <a:xfrm>
            <a:off x="457200" y="457202"/>
            <a:ext cx="11277599" cy="590105"/>
          </a:xfrm>
          <a:prstGeom prst="rect">
            <a:avLst/>
          </a:prstGeom>
        </p:spPr>
        <p:txBody>
          <a:bodyPr vert="horz" lIns="0" tIns="0" rIns="0" bIns="0" rtlCol="0" anchor="b">
            <a:noAutofit/>
          </a:bodyPr>
          <a:lstStyle/>
          <a:p>
            <a:r>
              <a:rPr lang="en-US"/>
              <a:t>Headline should always be a single line of text</a:t>
            </a:r>
          </a:p>
        </p:txBody>
      </p:sp>
      <p:sp>
        <p:nvSpPr>
          <p:cNvPr id="3" name="Text Placeholder 2"/>
          <p:cNvSpPr>
            <a:spLocks noGrp="1"/>
          </p:cNvSpPr>
          <p:nvPr>
            <p:ph type="body" idx="1"/>
          </p:nvPr>
        </p:nvSpPr>
        <p:spPr bwMode="gray">
          <a:xfrm>
            <a:off x="457200" y="1986974"/>
            <a:ext cx="11277599" cy="37280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gray">
          <a:xfrm>
            <a:off x="495300" y="705001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EF086CC-8CA1-48F3-A1AB-68E05F923502}" type="datetime1">
              <a:rPr lang="en-US" smtClean="0"/>
              <a:t>8/21/2025</a:t>
            </a:fld>
            <a:endParaRPr lang="en-US"/>
          </a:p>
        </p:txBody>
      </p:sp>
      <p:sp>
        <p:nvSpPr>
          <p:cNvPr id="6" name="Slide Number Placeholder 5"/>
          <p:cNvSpPr>
            <a:spLocks noGrp="1"/>
          </p:cNvSpPr>
          <p:nvPr>
            <p:ph type="sldNum" sz="quarter" idx="4"/>
          </p:nvPr>
        </p:nvSpPr>
        <p:spPr bwMode="gray">
          <a:xfrm>
            <a:off x="5718810" y="6374002"/>
            <a:ext cx="754380" cy="194743"/>
          </a:xfrm>
          <a:prstGeom prst="rect">
            <a:avLst/>
          </a:prstGeom>
        </p:spPr>
        <p:txBody>
          <a:bodyPr vert="horz" lIns="0" tIns="0" rIns="0" bIns="0" rtlCol="0" anchor="t"/>
          <a:lstStyle>
            <a:lvl1pPr algn="ctr">
              <a:defRPr sz="800">
                <a:solidFill>
                  <a:schemeClr val="tx1"/>
                </a:solidFill>
              </a:defRPr>
            </a:lvl1pPr>
          </a:lstStyle>
          <a:p>
            <a:fld id="{710079E8-2902-4896-88E7-CC5A0D35033D}" type="slidenum">
              <a:rPr lang="en-US" smtClean="0"/>
              <a:pPr/>
              <a:t>‹#›</a:t>
            </a:fld>
            <a:endParaRPr lang="en-US"/>
          </a:p>
        </p:txBody>
      </p:sp>
      <p:sp>
        <p:nvSpPr>
          <p:cNvPr id="10" name="Footer Placeholder 4">
            <a:extLst>
              <a:ext uri="{FF2B5EF4-FFF2-40B4-BE49-F238E27FC236}">
                <a16:creationId xmlns:a16="http://schemas.microsoft.com/office/drawing/2014/main" id="{F3782E09-CDE3-BACE-2285-83C7F4C0AA8E}"/>
              </a:ext>
            </a:extLst>
          </p:cNvPr>
          <p:cNvSpPr>
            <a:spLocks noGrp="1"/>
          </p:cNvSpPr>
          <p:nvPr>
            <p:ph type="ftr" sz="quarter" idx="3"/>
          </p:nvPr>
        </p:nvSpPr>
        <p:spPr bwMode="gray">
          <a:xfrm>
            <a:off x="8593138" y="6386182"/>
            <a:ext cx="3313478" cy="365125"/>
          </a:xfrm>
          <a:prstGeom prst="rect">
            <a:avLst/>
          </a:prstGeom>
          <a:noFill/>
        </p:spPr>
        <p:txBody>
          <a:bodyPr lIns="0" tIns="0" rIns="0" bIns="0"/>
          <a:lstStyle>
            <a:lvl1pPr>
              <a:defRPr sz="900">
                <a:solidFill>
                  <a:schemeClr val="tx1">
                    <a:lumMod val="75000"/>
                  </a:schemeClr>
                </a:solidFill>
              </a:defRPr>
            </a:lvl1pPr>
          </a:lstStyle>
          <a:p>
            <a:r>
              <a:rPr lang="en-US"/>
              <a:t>©</a:t>
            </a:r>
            <a:fld id="{9D707FA5-A7D1-47DD-B8C1-3D129B999D47}" type="datetimeyyyy">
              <a:rPr lang="en-US" smtClean="0"/>
              <a:pPr/>
              <a:t>2025</a:t>
            </a:fld>
            <a:r>
              <a:rPr lang="en-US"/>
              <a:t> GP PRO. All rights reserved. Not to be copied, quoted, shared, or further distributed without prior written permission.</a:t>
            </a:r>
          </a:p>
        </p:txBody>
      </p:sp>
    </p:spTree>
    <p:extLst>
      <p:ext uri="{BB962C8B-B14F-4D97-AF65-F5344CB8AC3E}">
        <p14:creationId xmlns:p14="http://schemas.microsoft.com/office/powerpoint/2010/main" val="243553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ct val="90000"/>
        </a:lnSpc>
        <a:spcBef>
          <a:spcPct val="0"/>
        </a:spcBef>
        <a:buNone/>
        <a:defRPr sz="2800" kern="1200" cap="all" baseline="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450"/>
        </a:spcBef>
        <a:spcAft>
          <a:spcPts val="450"/>
        </a:spcAft>
        <a:buFont typeface="Arial" panose="020B0604020202020204" pitchFamily="34" charset="0"/>
        <a:buChar char="•"/>
        <a:defRPr sz="2200" kern="1200">
          <a:solidFill>
            <a:schemeClr val="tx1">
              <a:lumMod val="50000"/>
            </a:schemeClr>
          </a:solidFill>
          <a:latin typeface="+mn-lt"/>
          <a:ea typeface="+mn-ea"/>
          <a:cs typeface="+mn-cs"/>
        </a:defRPr>
      </a:lvl1pPr>
      <a:lvl2pPr marL="346472" indent="-171450" algn="l" defTabSz="685800" rtl="0" eaLnBrk="1" latinLnBrk="0" hangingPunct="1">
        <a:lnSpc>
          <a:spcPct val="90000"/>
        </a:lnSpc>
        <a:spcBef>
          <a:spcPts val="450"/>
        </a:spcBef>
        <a:spcAft>
          <a:spcPts val="450"/>
        </a:spcAft>
        <a:buFont typeface="Arial" panose="020B0604020202020204" pitchFamily="34" charset="0"/>
        <a:buChar char="›"/>
        <a:defRPr sz="2000" kern="1200">
          <a:solidFill>
            <a:schemeClr val="tx1">
              <a:lumMod val="50000"/>
            </a:schemeClr>
          </a:solidFill>
          <a:latin typeface="+mn-lt"/>
          <a:ea typeface="+mn-ea"/>
          <a:cs typeface="+mn-cs"/>
        </a:defRPr>
      </a:lvl2pPr>
      <a:lvl3pPr marL="623888" indent="-171450" algn="l" defTabSz="685800" rtl="0" eaLnBrk="1" latinLnBrk="0" hangingPunct="1">
        <a:lnSpc>
          <a:spcPct val="90000"/>
        </a:lnSpc>
        <a:spcBef>
          <a:spcPts val="450"/>
        </a:spcBef>
        <a:spcAft>
          <a:spcPts val="450"/>
        </a:spcAft>
        <a:buFont typeface="Arial" panose="020B0604020202020204" pitchFamily="34" charset="0"/>
        <a:buChar char="̶"/>
        <a:defRPr sz="1800" kern="1200">
          <a:solidFill>
            <a:schemeClr val="tx1">
              <a:lumMod val="50000"/>
            </a:schemeClr>
          </a:solidFill>
          <a:latin typeface="+mn-lt"/>
          <a:ea typeface="+mn-ea"/>
          <a:cs typeface="+mn-cs"/>
        </a:defRPr>
      </a:lvl3pPr>
      <a:lvl4pPr marL="623888" indent="-230188" algn="l" defTabSz="682625" rtl="0" eaLnBrk="1" latinLnBrk="0" hangingPunct="1">
        <a:lnSpc>
          <a:spcPct val="90000"/>
        </a:lnSpc>
        <a:spcBef>
          <a:spcPts val="450"/>
        </a:spcBef>
        <a:spcAft>
          <a:spcPts val="450"/>
        </a:spcAft>
        <a:buFont typeface="Arial" panose="020B0604020202020204" pitchFamily="34" charset="0"/>
        <a:buChar char="‒"/>
        <a:tabLst/>
        <a:defRPr sz="1800" kern="1200">
          <a:solidFill>
            <a:schemeClr val="tx1">
              <a:lumMod val="50000"/>
            </a:schemeClr>
          </a:solidFill>
          <a:latin typeface="+mn-lt"/>
          <a:ea typeface="+mn-ea"/>
          <a:cs typeface="+mn-cs"/>
        </a:defRPr>
      </a:lvl4pPr>
      <a:lvl5pPr marL="973138" indent="-171450" algn="l" defTabSz="685800" rtl="0" eaLnBrk="1" latinLnBrk="0" hangingPunct="1">
        <a:lnSpc>
          <a:spcPct val="90000"/>
        </a:lnSpc>
        <a:spcBef>
          <a:spcPts val="450"/>
        </a:spcBef>
        <a:spcAft>
          <a:spcPts val="450"/>
        </a:spcAft>
        <a:buFont typeface="Arial" panose="020B0604020202020204" pitchFamily="34" charset="0"/>
        <a:buChar char="›"/>
        <a:defRPr sz="1800" kern="1200">
          <a:solidFill>
            <a:schemeClr val="tx1">
              <a:lumMod val="50000"/>
            </a:schemeClr>
          </a:solidFill>
          <a:latin typeface="+mn-lt"/>
          <a:ea typeface="+mn-ea"/>
          <a:cs typeface="+mn-cs"/>
        </a:defRPr>
      </a:lvl5pPr>
      <a:lvl6pPr marL="1030288" indent="-22860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6pPr>
      <a:lvl7pPr marL="1030288" indent="-22860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7pPr>
      <a:lvl8pPr marL="1030288" indent="-22860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8pPr>
      <a:lvl9pPr marL="1030288" indent="-22860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0">
          <p15:clr>
            <a:srgbClr val="F26B43"/>
          </p15:clr>
        </p15:guide>
        <p15:guide id="31" pos="7680">
          <p15:clr>
            <a:srgbClr val="F26B43"/>
          </p15:clr>
        </p15:guide>
        <p15:guide id="32" pos="288">
          <p15:clr>
            <a:srgbClr val="F26B43"/>
          </p15:clr>
        </p15:guide>
        <p15:guide id="33" pos="1224">
          <p15:clr>
            <a:srgbClr val="F26B43"/>
          </p15:clr>
        </p15:guide>
        <p15:guide id="34" pos="1313">
          <p15:clr>
            <a:srgbClr val="F26B43"/>
          </p15:clr>
        </p15:guide>
        <p15:guide id="35" pos="2266">
          <p15:clr>
            <a:srgbClr val="F26B43"/>
          </p15:clr>
        </p15:guide>
        <p15:guide id="36" pos="2338">
          <p15:clr>
            <a:srgbClr val="F26B43"/>
          </p15:clr>
        </p15:guide>
        <p15:guide id="37" pos="3291">
          <p15:clr>
            <a:srgbClr val="F26B43"/>
          </p15:clr>
        </p15:guide>
        <p15:guide id="38" pos="3363">
          <p15:clr>
            <a:srgbClr val="F26B43"/>
          </p15:clr>
        </p15:guide>
        <p15:guide id="39" pos="4316">
          <p15:clr>
            <a:srgbClr val="F26B43"/>
          </p15:clr>
        </p15:guide>
        <p15:guide id="40" pos="4388">
          <p15:clr>
            <a:srgbClr val="F26B43"/>
          </p15:clr>
        </p15:guide>
        <p15:guide id="41" pos="5352">
          <p15:clr>
            <a:srgbClr val="F26B43"/>
          </p15:clr>
        </p15:guide>
        <p15:guide id="42" pos="5413">
          <p15:clr>
            <a:srgbClr val="F26B43"/>
          </p15:clr>
        </p15:guide>
        <p15:guide id="43" pos="6366">
          <p15:clr>
            <a:srgbClr val="F26B43"/>
          </p15:clr>
        </p15:guide>
        <p15:guide id="44" pos="6438">
          <p15:clr>
            <a:srgbClr val="F26B43"/>
          </p15:clr>
        </p15:guide>
        <p15:guide id="45" pos="7392">
          <p15:clr>
            <a:srgbClr val="F26B43"/>
          </p15:clr>
        </p15:guide>
        <p15:guide id="46" orient="horz">
          <p15:clr>
            <a:srgbClr val="F26B43"/>
          </p15:clr>
        </p15:guide>
        <p15:guide id="47" orient="horz" pos="4320">
          <p15:clr>
            <a:srgbClr val="F26B43"/>
          </p15:clr>
        </p15:guide>
        <p15:guide id="48" orient="horz" pos="288">
          <p15:clr>
            <a:srgbClr val="F26B43"/>
          </p15:clr>
        </p15:guide>
        <p15:guide id="49" orient="horz" pos="1170">
          <p15:clr>
            <a:srgbClr val="F26B43"/>
          </p15:clr>
        </p15:guide>
        <p15:guide id="50" orient="horz" pos="1242">
          <p15:clr>
            <a:srgbClr val="F26B43"/>
          </p15:clr>
        </p15:guide>
        <p15:guide id="51" orient="horz" pos="2124">
          <p15:clr>
            <a:srgbClr val="F26B43"/>
          </p15:clr>
        </p15:guide>
        <p15:guide id="52" orient="horz" pos="2196">
          <p15:clr>
            <a:srgbClr val="F26B43"/>
          </p15:clr>
        </p15:guide>
        <p15:guide id="53" orient="horz" pos="3078">
          <p15:clr>
            <a:srgbClr val="F26B43"/>
          </p15:clr>
        </p15:guide>
        <p15:guide id="54" orient="horz" pos="3150">
          <p15:clr>
            <a:srgbClr val="F26B43"/>
          </p15:clr>
        </p15:guide>
        <p15:guide id="55" orient="horz" pos="3600">
          <p15:clr>
            <a:srgbClr val="FDE53C"/>
          </p15:clr>
        </p15:guide>
        <p15:guide id="56" orient="horz" pos="4032">
          <p15:clr>
            <a:srgbClr val="F26B43"/>
          </p15:clr>
        </p15:guide>
        <p15:guide id="57" pos="3840">
          <p15:clr>
            <a:srgbClr val="FDE53C"/>
          </p15:clr>
        </p15:guide>
        <p15:guide id="58" orient="horz" pos="39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82A2C6-BC04-A62C-393A-6F659C4754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F4F75-AB79-F893-7A7B-4EC0FC6D09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1082E-D329-7748-5E89-658A8A1835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6A307C-C25C-4FE5-BB19-131C6E1324C2}" type="datetimeFigureOut">
              <a:rPr lang="en-US" smtClean="0"/>
              <a:t>8/21/2025</a:t>
            </a:fld>
            <a:endParaRPr lang="en-US"/>
          </a:p>
        </p:txBody>
      </p:sp>
      <p:sp>
        <p:nvSpPr>
          <p:cNvPr id="5" name="Footer Placeholder 4">
            <a:extLst>
              <a:ext uri="{FF2B5EF4-FFF2-40B4-BE49-F238E27FC236}">
                <a16:creationId xmlns:a16="http://schemas.microsoft.com/office/drawing/2014/main" id="{8BAB1012-8A55-0E5E-0121-1FCE037DBE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F8CE756-F08B-1FB6-3EB4-298D5517C4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A8EDFE-4A69-48C7-BA2C-48B0C2518C22}" type="slidenum">
              <a:rPr lang="en-US" smtClean="0"/>
              <a:t>‹#›</a:t>
            </a:fld>
            <a:endParaRPr lang="en-US"/>
          </a:p>
        </p:txBody>
      </p:sp>
    </p:spTree>
    <p:extLst>
      <p:ext uri="{BB962C8B-B14F-4D97-AF65-F5344CB8AC3E}">
        <p14:creationId xmlns:p14="http://schemas.microsoft.com/office/powerpoint/2010/main" val="178507798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2.png"/><Relationship Id="rId1" Type="http://schemas.openxmlformats.org/officeDocument/2006/relationships/slideLayout" Target="../slideLayouts/slideLayout49.xml"/><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49.xml"/><Relationship Id="rId5" Type="http://schemas.openxmlformats.org/officeDocument/2006/relationships/image" Target="../media/image46.jpeg"/><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9.jpe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9.xml"/><Relationship Id="rId4" Type="http://schemas.openxmlformats.org/officeDocument/2006/relationships/image" Target="../media/image52.jpe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tiff"/><Relationship Id="rId1" Type="http://schemas.openxmlformats.org/officeDocument/2006/relationships/slideLayout" Target="../slideLayouts/slideLayout49.xml"/><Relationship Id="rId4" Type="http://schemas.openxmlformats.org/officeDocument/2006/relationships/image" Target="../media/image55.jpe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49.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1.jpeg"/><Relationship Id="rId1" Type="http://schemas.openxmlformats.org/officeDocument/2006/relationships/slideLayout" Target="../slideLayouts/slideLayout49.xml"/><Relationship Id="rId5" Type="http://schemas.openxmlformats.org/officeDocument/2006/relationships/image" Target="../media/image32.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chart" Target="../charts/chart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9.xml"/><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8.emf"/><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9.xml"/><Relationship Id="rId5" Type="http://schemas.openxmlformats.org/officeDocument/2006/relationships/image" Target="../media/image32.pn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1E5DAE3-B368-87EF-E97A-D8B74E3C376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F2F2F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US" sz="800" b="0" i="0" u="none" strike="noStrike" kern="1200" cap="none" spc="0" normalizeH="0" baseline="0" noProof="0">
              <a:ln>
                <a:noFill/>
              </a:ln>
              <a:solidFill>
                <a:srgbClr val="F2F2F2"/>
              </a:solidFill>
              <a:effectLst/>
              <a:uLnTx/>
              <a:uFillTx/>
              <a:latin typeface="Arial" panose="020B0604020202020204"/>
              <a:ea typeface="+mn-ea"/>
              <a:cs typeface="+mn-cs"/>
            </a:endParaRPr>
          </a:p>
        </p:txBody>
      </p:sp>
      <p:sp>
        <p:nvSpPr>
          <p:cNvPr id="2" name="Footer Placeholder 1"/>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2F2F2">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Title 1">
            <a:extLst>
              <a:ext uri="{FF2B5EF4-FFF2-40B4-BE49-F238E27FC236}">
                <a16:creationId xmlns:a16="http://schemas.microsoft.com/office/drawing/2014/main" id="{D8E8D903-7004-4824-8645-20D8FB83BA86}"/>
              </a:ext>
            </a:extLst>
          </p:cNvPr>
          <p:cNvSpPr>
            <a:spLocks noGrp="1"/>
          </p:cNvSpPr>
          <p:nvPr>
            <p:ph type="title"/>
          </p:nvPr>
        </p:nvSpPr>
        <p:spPr>
          <a:xfrm>
            <a:off x="468671" y="2694708"/>
            <a:ext cx="10843260" cy="1066800"/>
          </a:xfrm>
        </p:spPr>
        <p:txBody>
          <a:bodyPr/>
          <a:lstStyle/>
          <a:p>
            <a:r>
              <a:rPr lang="en-US" sz="4000" dirty="0">
                <a:latin typeface="72 Black" panose="020B0A04030603020204" pitchFamily="34" charset="0"/>
                <a:cs typeface="72 Black" panose="020B0A04030603020204" pitchFamily="34" charset="0"/>
              </a:rPr>
              <a:t>Dixie ultra</a:t>
            </a:r>
            <a:r>
              <a:rPr lang="en-US" baseline="30000" dirty="0"/>
              <a:t>®</a:t>
            </a:r>
            <a:r>
              <a:rPr lang="en-US" dirty="0"/>
              <a:t> </a:t>
            </a:r>
            <a:r>
              <a:rPr lang="en-US" sz="4000" dirty="0" err="1">
                <a:latin typeface="72 Black" panose="020B0A04030603020204" pitchFamily="34" charset="0"/>
                <a:cs typeface="72 Black" panose="020B0A04030603020204" pitchFamily="34" charset="0"/>
              </a:rPr>
              <a:t>smartstock</a:t>
            </a:r>
            <a:r>
              <a:rPr lang="en-US" baseline="30000" dirty="0"/>
              <a:t>®</a:t>
            </a:r>
            <a:br>
              <a:rPr lang="en-US" dirty="0"/>
            </a:br>
            <a:r>
              <a:rPr lang="en-US" dirty="0">
                <a:solidFill>
                  <a:schemeClr val="tx1"/>
                </a:solidFill>
              </a:rPr>
              <a:t>Tri-tower cutlery </a:t>
            </a:r>
            <a:r>
              <a:rPr lang="en-US" dirty="0" err="1">
                <a:solidFill>
                  <a:schemeClr val="tx1"/>
                </a:solidFill>
              </a:rPr>
              <a:t>dispenserS</a:t>
            </a:r>
            <a:endParaRPr lang="en-US" dirty="0">
              <a:solidFill>
                <a:schemeClr val="tx1"/>
              </a:solidFill>
            </a:endParaRPr>
          </a:p>
        </p:txBody>
      </p:sp>
      <p:sp>
        <p:nvSpPr>
          <p:cNvPr id="4" name="Oval 3">
            <a:extLst>
              <a:ext uri="{FF2B5EF4-FFF2-40B4-BE49-F238E27FC236}">
                <a16:creationId xmlns:a16="http://schemas.microsoft.com/office/drawing/2014/main" id="{29811A8C-EFBF-9701-7858-6EF6D01E6E97}"/>
              </a:ext>
            </a:extLst>
          </p:cNvPr>
          <p:cNvSpPr/>
          <p:nvPr/>
        </p:nvSpPr>
        <p:spPr>
          <a:xfrm>
            <a:off x="8451273" y="1764146"/>
            <a:ext cx="2706255" cy="265083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2F2F2"/>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8223E0AD-11A4-9C57-549F-3C038CD372DB}"/>
              </a:ext>
            </a:extLst>
          </p:cNvPr>
          <p:cNvSpPr txBox="1"/>
          <p:nvPr/>
        </p:nvSpPr>
        <p:spPr>
          <a:xfrm>
            <a:off x="8647693" y="2135456"/>
            <a:ext cx="2313414" cy="19082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4F7E"/>
                </a:solidFill>
                <a:effectLst/>
                <a:uLnTx/>
                <a:uFillTx/>
                <a:latin typeface="Arial" panose="020B0604020202020204"/>
                <a:ea typeface="+mn-ea"/>
                <a:cs typeface="+mn-cs"/>
              </a:rPr>
              <a:t>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004F7E"/>
                </a:solidFill>
                <a:effectLst/>
                <a:uLnTx/>
                <a:uFillTx/>
                <a:latin typeface="Arial" panose="020B0604020202020204"/>
                <a:ea typeface="+mn-ea"/>
                <a:cs typeface="+mn-cs"/>
              </a:rPr>
              <a:t>WISE </a:t>
            </a:r>
            <a:r>
              <a:rPr kumimoji="0" lang="en-US" sz="3200" b="1" i="0" u="none" strike="noStrike" kern="1200" cap="none" spc="0" normalizeH="0" baseline="0" noProof="0">
                <a:ln>
                  <a:noFill/>
                </a:ln>
                <a:solidFill>
                  <a:srgbClr val="004F7E"/>
                </a:solidFill>
                <a:effectLst/>
                <a:uLnTx/>
                <a:uFillTx/>
                <a:latin typeface="Arial" panose="020B0604020202020204"/>
                <a:ea typeface="+mn-ea"/>
                <a:cs typeface="+mn-cs"/>
              </a:rPr>
              <a:t>Choice</a:t>
            </a:r>
            <a:endParaRPr kumimoji="0" lang="en-US" sz="3200" b="0" i="0" u="none" strike="noStrike" kern="1200" cap="none" spc="0" normalizeH="0" baseline="30000" noProof="0">
              <a:ln>
                <a:noFill/>
              </a:ln>
              <a:solidFill>
                <a:srgbClr val="004F7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4518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6" name="Rectangle 5">
            <a:extLst>
              <a:ext uri="{FF2B5EF4-FFF2-40B4-BE49-F238E27FC236}">
                <a16:creationId xmlns:a16="http://schemas.microsoft.com/office/drawing/2014/main" id="{1AE37FA3-62DF-EB88-7B0C-4C3B85B6D977}"/>
              </a:ext>
            </a:extLst>
          </p:cNvPr>
          <p:cNvSpPr/>
          <p:nvPr/>
        </p:nvSpPr>
        <p:spPr>
          <a:xfrm>
            <a:off x="0" y="5185481"/>
            <a:ext cx="12192000" cy="9719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8" name="Straight Connector 7">
            <a:extLst>
              <a:ext uri="{FF2B5EF4-FFF2-40B4-BE49-F238E27FC236}">
                <a16:creationId xmlns:a16="http://schemas.microsoft.com/office/drawing/2014/main" id="{0EDA994A-F50D-0011-552F-54F776105E75}"/>
              </a:ext>
            </a:extLst>
          </p:cNvPr>
          <p:cNvCxnSpPr/>
          <p:nvPr/>
        </p:nvCxnSpPr>
        <p:spPr>
          <a:xfrm>
            <a:off x="5817711" y="5371958"/>
            <a:ext cx="0" cy="646331"/>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6FD4A24-0BBC-3B9C-321E-933E523AFAC9}"/>
              </a:ext>
            </a:extLst>
          </p:cNvPr>
          <p:cNvSpPr txBox="1"/>
          <p:nvPr/>
        </p:nvSpPr>
        <p:spPr>
          <a:xfrm>
            <a:off x="5980852" y="5348290"/>
            <a:ext cx="38185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Mini Tri-Tower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195 </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utensils |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11.40”L x 10.50”W x 17.50”H</a:t>
            </a:r>
          </a:p>
        </p:txBody>
      </p:sp>
      <p:sp>
        <p:nvSpPr>
          <p:cNvPr id="10" name="TextBox 9">
            <a:extLst>
              <a:ext uri="{FF2B5EF4-FFF2-40B4-BE49-F238E27FC236}">
                <a16:creationId xmlns:a16="http://schemas.microsoft.com/office/drawing/2014/main" id="{5C8A1F9E-0373-D663-7944-870D913D81EB}"/>
              </a:ext>
            </a:extLst>
          </p:cNvPr>
          <p:cNvSpPr txBox="1"/>
          <p:nvPr/>
        </p:nvSpPr>
        <p:spPr>
          <a:xfrm>
            <a:off x="306081" y="273494"/>
            <a:ext cx="595415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More about the new kid on the block…</a:t>
            </a:r>
          </a:p>
        </p:txBody>
      </p:sp>
      <p:sp>
        <p:nvSpPr>
          <p:cNvPr id="11" name="TextBox 10">
            <a:extLst>
              <a:ext uri="{FF2B5EF4-FFF2-40B4-BE49-F238E27FC236}">
                <a16:creationId xmlns:a16="http://schemas.microsoft.com/office/drawing/2014/main" id="{A67CB7A0-C0BB-6A85-6136-ABF4A34920A6}"/>
              </a:ext>
            </a:extLst>
          </p:cNvPr>
          <p:cNvSpPr txBox="1"/>
          <p:nvPr/>
        </p:nvSpPr>
        <p:spPr>
          <a:xfrm>
            <a:off x="10257692" y="0"/>
            <a:ext cx="1927786"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SIZE-WISE</a:t>
            </a:r>
          </a:p>
        </p:txBody>
      </p:sp>
      <p:sp>
        <p:nvSpPr>
          <p:cNvPr id="17" name="TextBox 16">
            <a:extLst>
              <a:ext uri="{FF2B5EF4-FFF2-40B4-BE49-F238E27FC236}">
                <a16:creationId xmlns:a16="http://schemas.microsoft.com/office/drawing/2014/main" id="{E8045DE8-3B43-E872-AFD3-339ADD152C38}"/>
              </a:ext>
            </a:extLst>
          </p:cNvPr>
          <p:cNvSpPr txBox="1"/>
          <p:nvPr/>
        </p:nvSpPr>
        <p:spPr>
          <a:xfrm>
            <a:off x="193963" y="5371958"/>
            <a:ext cx="4260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Tri-Tower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390</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 utensils |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12.74”L x 10.53”W x 29.00”H</a:t>
            </a:r>
          </a:p>
        </p:txBody>
      </p:sp>
      <p:sp>
        <p:nvSpPr>
          <p:cNvPr id="20" name="TextBox 19">
            <a:extLst>
              <a:ext uri="{FF2B5EF4-FFF2-40B4-BE49-F238E27FC236}">
                <a16:creationId xmlns:a16="http://schemas.microsoft.com/office/drawing/2014/main" id="{193BD994-EC4D-4016-99C6-09ACAEFDB50A}"/>
              </a:ext>
            </a:extLst>
          </p:cNvPr>
          <p:cNvSpPr txBox="1"/>
          <p:nvPr/>
        </p:nvSpPr>
        <p:spPr>
          <a:xfrm>
            <a:off x="306081" y="648356"/>
            <a:ext cx="9332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Mini Tri-Tower was created in response to operator feedback.</a:t>
            </a:r>
          </a:p>
        </p:txBody>
      </p:sp>
      <p:sp>
        <p:nvSpPr>
          <p:cNvPr id="21" name="TextBox 20">
            <a:extLst>
              <a:ext uri="{FF2B5EF4-FFF2-40B4-BE49-F238E27FC236}">
                <a16:creationId xmlns:a16="http://schemas.microsoft.com/office/drawing/2014/main" id="{927D22D8-C279-9177-A5A7-71EE9AD46BAA}"/>
              </a:ext>
            </a:extLst>
          </p:cNvPr>
          <p:cNvSpPr txBox="1"/>
          <p:nvPr/>
        </p:nvSpPr>
        <p:spPr>
          <a:xfrm>
            <a:off x="1529478" y="1292872"/>
            <a:ext cx="46915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of Decision Makers say they have a dimension restriction that limits their ability to accommodate a cutlery dispenser in their operation / facility.</a:t>
            </a:r>
          </a:p>
        </p:txBody>
      </p:sp>
      <p:sp>
        <p:nvSpPr>
          <p:cNvPr id="22" name="Oval 21">
            <a:extLst>
              <a:ext uri="{FF2B5EF4-FFF2-40B4-BE49-F238E27FC236}">
                <a16:creationId xmlns:a16="http://schemas.microsoft.com/office/drawing/2014/main" id="{66062C40-3038-E7AF-C2EA-8A04AEB37CBD}"/>
              </a:ext>
            </a:extLst>
          </p:cNvPr>
          <p:cNvSpPr/>
          <p:nvPr/>
        </p:nvSpPr>
        <p:spPr>
          <a:xfrm>
            <a:off x="406797" y="1187858"/>
            <a:ext cx="952108" cy="9511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E84E32AF-8DDA-7FDD-C1FC-064C174D8AF8}"/>
              </a:ext>
            </a:extLst>
          </p:cNvPr>
          <p:cNvSpPr txBox="1"/>
          <p:nvPr/>
        </p:nvSpPr>
        <p:spPr>
          <a:xfrm>
            <a:off x="306081" y="1401826"/>
            <a:ext cx="11972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59%</a:t>
            </a:r>
          </a:p>
        </p:txBody>
      </p:sp>
      <p:sp>
        <p:nvSpPr>
          <p:cNvPr id="24" name="Arrow: Right 23">
            <a:extLst>
              <a:ext uri="{FF2B5EF4-FFF2-40B4-BE49-F238E27FC236}">
                <a16:creationId xmlns:a16="http://schemas.microsoft.com/office/drawing/2014/main" id="{88438443-8440-2DE4-0A1D-953186DA7E54}"/>
              </a:ext>
            </a:extLst>
          </p:cNvPr>
          <p:cNvSpPr/>
          <p:nvPr/>
        </p:nvSpPr>
        <p:spPr>
          <a:xfrm>
            <a:off x="6139946" y="1589433"/>
            <a:ext cx="910423" cy="254524"/>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TextBox 24">
            <a:extLst>
              <a:ext uri="{FF2B5EF4-FFF2-40B4-BE49-F238E27FC236}">
                <a16:creationId xmlns:a16="http://schemas.microsoft.com/office/drawing/2014/main" id="{82C64BD6-76B4-A828-84B9-71195E1CDC4A}"/>
              </a:ext>
            </a:extLst>
          </p:cNvPr>
          <p:cNvSpPr txBox="1"/>
          <p:nvPr/>
        </p:nvSpPr>
        <p:spPr>
          <a:xfrm>
            <a:off x="7050370" y="1489699"/>
            <a:ext cx="213045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ptos" panose="02110004020202020204"/>
                <a:ea typeface="+mn-ea"/>
                <a:cs typeface="+mn-cs"/>
              </a:rPr>
              <a:t>PROBLEM</a:t>
            </a:r>
          </a:p>
        </p:txBody>
      </p:sp>
      <p:sp>
        <p:nvSpPr>
          <p:cNvPr id="36" name="TextBox 35">
            <a:extLst>
              <a:ext uri="{FF2B5EF4-FFF2-40B4-BE49-F238E27FC236}">
                <a16:creationId xmlns:a16="http://schemas.microsoft.com/office/drawing/2014/main" id="{E8238F00-A4D1-89D9-4EFA-BB11CE7452D7}"/>
              </a:ext>
            </a:extLst>
          </p:cNvPr>
          <p:cNvSpPr txBox="1"/>
          <p:nvPr/>
        </p:nvSpPr>
        <p:spPr>
          <a:xfrm>
            <a:off x="1529478" y="2477241"/>
            <a:ext cx="469152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of Decision Makers agree they would value the option of a smaller sized cutlery dispenser for their operation / facility.</a:t>
            </a:r>
          </a:p>
        </p:txBody>
      </p:sp>
      <p:sp>
        <p:nvSpPr>
          <p:cNvPr id="37" name="Oval 36">
            <a:extLst>
              <a:ext uri="{FF2B5EF4-FFF2-40B4-BE49-F238E27FC236}">
                <a16:creationId xmlns:a16="http://schemas.microsoft.com/office/drawing/2014/main" id="{58DBC931-DEA3-2425-750B-213D91E8F473}"/>
              </a:ext>
            </a:extLst>
          </p:cNvPr>
          <p:cNvSpPr/>
          <p:nvPr/>
        </p:nvSpPr>
        <p:spPr>
          <a:xfrm>
            <a:off x="406797" y="2305562"/>
            <a:ext cx="952108" cy="951157"/>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TextBox 37">
            <a:extLst>
              <a:ext uri="{FF2B5EF4-FFF2-40B4-BE49-F238E27FC236}">
                <a16:creationId xmlns:a16="http://schemas.microsoft.com/office/drawing/2014/main" id="{343F4A90-74BD-7059-E107-23DDA8949AAC}"/>
              </a:ext>
            </a:extLst>
          </p:cNvPr>
          <p:cNvSpPr txBox="1"/>
          <p:nvPr/>
        </p:nvSpPr>
        <p:spPr>
          <a:xfrm>
            <a:off x="306081" y="2519147"/>
            <a:ext cx="11972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88%</a:t>
            </a:r>
          </a:p>
        </p:txBody>
      </p:sp>
      <p:sp>
        <p:nvSpPr>
          <p:cNvPr id="39" name="Arrow: Right 38">
            <a:extLst>
              <a:ext uri="{FF2B5EF4-FFF2-40B4-BE49-F238E27FC236}">
                <a16:creationId xmlns:a16="http://schemas.microsoft.com/office/drawing/2014/main" id="{0FBFC561-0660-3EBC-BDCA-6B84E8AD55D6}"/>
              </a:ext>
            </a:extLst>
          </p:cNvPr>
          <p:cNvSpPr/>
          <p:nvPr/>
        </p:nvSpPr>
        <p:spPr>
          <a:xfrm>
            <a:off x="6139946" y="2742809"/>
            <a:ext cx="910424" cy="254524"/>
          </a:xfrm>
          <a:prstGeom prst="rightArrow">
            <a:avLst/>
          </a:prstGeom>
          <a:solidFill>
            <a:srgbClr val="1048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TextBox 39">
            <a:extLst>
              <a:ext uri="{FF2B5EF4-FFF2-40B4-BE49-F238E27FC236}">
                <a16:creationId xmlns:a16="http://schemas.microsoft.com/office/drawing/2014/main" id="{658E92F6-4849-6C92-2104-9D7098329709}"/>
              </a:ext>
            </a:extLst>
          </p:cNvPr>
          <p:cNvSpPr txBox="1"/>
          <p:nvPr/>
        </p:nvSpPr>
        <p:spPr>
          <a:xfrm>
            <a:off x="7050370" y="2634998"/>
            <a:ext cx="23195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ptos" panose="02110004020202020204"/>
                <a:ea typeface="+mn-ea"/>
                <a:cs typeface="+mn-cs"/>
              </a:rPr>
              <a:t>OPPORTUNITY</a:t>
            </a:r>
          </a:p>
        </p:txBody>
      </p:sp>
      <p:sp>
        <p:nvSpPr>
          <p:cNvPr id="41" name="TextBox 40">
            <a:extLst>
              <a:ext uri="{FF2B5EF4-FFF2-40B4-BE49-F238E27FC236}">
                <a16:creationId xmlns:a16="http://schemas.microsoft.com/office/drawing/2014/main" id="{185627FF-078D-3518-E386-89C4FDC7B773}"/>
              </a:ext>
            </a:extLst>
          </p:cNvPr>
          <p:cNvSpPr txBox="1"/>
          <p:nvPr/>
        </p:nvSpPr>
        <p:spPr>
          <a:xfrm>
            <a:off x="1529478" y="3622309"/>
            <a:ext cx="468680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of Decision Makers find the Mini Tri-Tower cutlery dispenser appealing for their operation / facility. </a:t>
            </a:r>
          </a:p>
        </p:txBody>
      </p:sp>
      <p:sp>
        <p:nvSpPr>
          <p:cNvPr id="42" name="Oval 41">
            <a:extLst>
              <a:ext uri="{FF2B5EF4-FFF2-40B4-BE49-F238E27FC236}">
                <a16:creationId xmlns:a16="http://schemas.microsoft.com/office/drawing/2014/main" id="{BECBC61B-B555-6CE0-17D4-E25829764F1C}"/>
              </a:ext>
            </a:extLst>
          </p:cNvPr>
          <p:cNvSpPr/>
          <p:nvPr/>
        </p:nvSpPr>
        <p:spPr>
          <a:xfrm>
            <a:off x="406797" y="3462505"/>
            <a:ext cx="952108" cy="951157"/>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TextBox 42">
            <a:extLst>
              <a:ext uri="{FF2B5EF4-FFF2-40B4-BE49-F238E27FC236}">
                <a16:creationId xmlns:a16="http://schemas.microsoft.com/office/drawing/2014/main" id="{BA95A597-FC0A-0FAB-F37F-438A5842836A}"/>
              </a:ext>
            </a:extLst>
          </p:cNvPr>
          <p:cNvSpPr txBox="1"/>
          <p:nvPr/>
        </p:nvSpPr>
        <p:spPr>
          <a:xfrm>
            <a:off x="306081" y="3685108"/>
            <a:ext cx="11972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99%</a:t>
            </a:r>
          </a:p>
        </p:txBody>
      </p:sp>
      <p:sp>
        <p:nvSpPr>
          <p:cNvPr id="44" name="Arrow: Right 43">
            <a:extLst>
              <a:ext uri="{FF2B5EF4-FFF2-40B4-BE49-F238E27FC236}">
                <a16:creationId xmlns:a16="http://schemas.microsoft.com/office/drawing/2014/main" id="{B994A3A2-4E05-6C31-EAE1-75B3F7AAF1EB}"/>
              </a:ext>
            </a:extLst>
          </p:cNvPr>
          <p:cNvSpPr/>
          <p:nvPr/>
        </p:nvSpPr>
        <p:spPr>
          <a:xfrm>
            <a:off x="6096000" y="3756573"/>
            <a:ext cx="954369" cy="254524"/>
          </a:xfrm>
          <a:prstGeom prst="rightArrow">
            <a:avLst/>
          </a:prstGeom>
          <a:solidFill>
            <a:srgbClr val="0B30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TextBox 44">
            <a:extLst>
              <a:ext uri="{FF2B5EF4-FFF2-40B4-BE49-F238E27FC236}">
                <a16:creationId xmlns:a16="http://schemas.microsoft.com/office/drawing/2014/main" id="{8107A05D-51AB-CC2F-CA68-CDE752598CE9}"/>
              </a:ext>
            </a:extLst>
          </p:cNvPr>
          <p:cNvSpPr txBox="1"/>
          <p:nvPr/>
        </p:nvSpPr>
        <p:spPr>
          <a:xfrm>
            <a:off x="7050370" y="3649746"/>
            <a:ext cx="213045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ptos" panose="02110004020202020204"/>
                <a:ea typeface="+mn-ea"/>
                <a:cs typeface="+mn-cs"/>
              </a:rPr>
              <a:t>SOLUTION</a:t>
            </a:r>
          </a:p>
        </p:txBody>
      </p:sp>
      <p:sp>
        <p:nvSpPr>
          <p:cNvPr id="46" name="Text Placeholder 18">
            <a:extLst>
              <a:ext uri="{FF2B5EF4-FFF2-40B4-BE49-F238E27FC236}">
                <a16:creationId xmlns:a16="http://schemas.microsoft.com/office/drawing/2014/main" id="{4A9E5D5F-30F7-60D0-FBCC-81F15DDE4C63}"/>
              </a:ext>
            </a:extLst>
          </p:cNvPr>
          <p:cNvSpPr txBox="1">
            <a:spLocks/>
          </p:cNvSpPr>
          <p:nvPr/>
        </p:nvSpPr>
        <p:spPr>
          <a:xfrm>
            <a:off x="247806" y="4947819"/>
            <a:ext cx="2742414" cy="22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GP PRO Proprietary Research: CUT-P-24-1152</a:t>
            </a:r>
          </a:p>
        </p:txBody>
      </p:sp>
      <p:sp>
        <p:nvSpPr>
          <p:cNvPr id="3" name="Rectangle 2">
            <a:extLst>
              <a:ext uri="{FF2B5EF4-FFF2-40B4-BE49-F238E27FC236}">
                <a16:creationId xmlns:a16="http://schemas.microsoft.com/office/drawing/2014/main" id="{7685D92F-0006-9A7E-4BC6-F9F6AB434008}"/>
              </a:ext>
            </a:extLst>
          </p:cNvPr>
          <p:cNvSpPr/>
          <p:nvPr/>
        </p:nvSpPr>
        <p:spPr>
          <a:xfrm>
            <a:off x="4137662" y="4217357"/>
            <a:ext cx="1223897" cy="22618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A screen shot of a computer&#10;&#10;Description automatically generated">
            <a:extLst>
              <a:ext uri="{FF2B5EF4-FFF2-40B4-BE49-F238E27FC236}">
                <a16:creationId xmlns:a16="http://schemas.microsoft.com/office/drawing/2014/main" id="{92C432DD-5844-51BA-77A1-6BAAADD999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6335" y="4229100"/>
            <a:ext cx="1047471" cy="2157082"/>
          </a:xfrm>
          <a:prstGeom prst="rect">
            <a:avLst/>
          </a:prstGeom>
          <a:scene3d>
            <a:camera prst="orthographicFront">
              <a:rot lat="0" lon="0" rev="0"/>
            </a:camera>
            <a:lightRig rig="threePt" dir="t"/>
          </a:scene3d>
        </p:spPr>
      </p:pic>
      <p:pic>
        <p:nvPicPr>
          <p:cNvPr id="7" name="Picture 6" descr="A black and grey device with three ports&#10;&#10;Description automatically generated">
            <a:extLst>
              <a:ext uri="{FF2B5EF4-FFF2-40B4-BE49-F238E27FC236}">
                <a16:creationId xmlns:a16="http://schemas.microsoft.com/office/drawing/2014/main" id="{64399BE2-ACB1-7AC0-92ED-40CBD9A9CC8A}"/>
              </a:ext>
            </a:extLst>
          </p:cNvPr>
          <p:cNvPicPr>
            <a:picLocks noChangeAspect="1"/>
          </p:cNvPicPr>
          <p:nvPr/>
        </p:nvPicPr>
        <p:blipFill>
          <a:blip r:embed="rId3">
            <a:extLst>
              <a:ext uri="{28A0092B-C50C-407E-A947-70E740481C1C}">
                <a14:useLocalDpi xmlns:a14="http://schemas.microsoft.com/office/drawing/2010/main" val="0"/>
              </a:ext>
            </a:extLst>
          </a:blip>
          <a:srcRect l="12892" r="11117"/>
          <a:stretch/>
        </p:blipFill>
        <p:spPr>
          <a:xfrm>
            <a:off x="10000656" y="4903026"/>
            <a:ext cx="1047471" cy="1379797"/>
          </a:xfrm>
          <a:prstGeom prst="rect">
            <a:avLst/>
          </a:prstGeom>
        </p:spPr>
      </p:pic>
      <p:pic>
        <p:nvPicPr>
          <p:cNvPr id="16" name="Picture 15" descr="A person using a dispenser&#10;&#10;Description automatically generated">
            <a:extLst>
              <a:ext uri="{FF2B5EF4-FFF2-40B4-BE49-F238E27FC236}">
                <a16:creationId xmlns:a16="http://schemas.microsoft.com/office/drawing/2014/main" id="{469F419F-F6FC-E4A7-E2FD-476EB567AF9D}"/>
              </a:ext>
            </a:extLst>
          </p:cNvPr>
          <p:cNvPicPr>
            <a:picLocks noChangeAspect="1"/>
          </p:cNvPicPr>
          <p:nvPr/>
        </p:nvPicPr>
        <p:blipFill>
          <a:blip r:embed="rId4">
            <a:extLst>
              <a:ext uri="{28A0092B-C50C-407E-A947-70E740481C1C}">
                <a14:useLocalDpi xmlns:a14="http://schemas.microsoft.com/office/drawing/2010/main" val="0"/>
              </a:ext>
            </a:extLst>
          </a:blip>
          <a:srcRect r="14613"/>
          <a:stretch/>
        </p:blipFill>
        <p:spPr>
          <a:xfrm>
            <a:off x="9702488" y="2999614"/>
            <a:ext cx="2489512" cy="1537511"/>
          </a:xfrm>
          <a:prstGeom prst="rect">
            <a:avLst/>
          </a:prstGeom>
        </p:spPr>
      </p:pic>
      <p:pic>
        <p:nvPicPr>
          <p:cNvPr id="27" name="Picture 26" descr="A coffee machine on a counter&#10;&#10;Description automatically generated">
            <a:extLst>
              <a:ext uri="{FF2B5EF4-FFF2-40B4-BE49-F238E27FC236}">
                <a16:creationId xmlns:a16="http://schemas.microsoft.com/office/drawing/2014/main" id="{F741F432-43D8-72FB-C339-43DCE7B66669}"/>
              </a:ext>
            </a:extLst>
          </p:cNvPr>
          <p:cNvPicPr>
            <a:picLocks noChangeAspect="1"/>
          </p:cNvPicPr>
          <p:nvPr/>
        </p:nvPicPr>
        <p:blipFill>
          <a:blip r:embed="rId5">
            <a:extLst>
              <a:ext uri="{28A0092B-C50C-407E-A947-70E740481C1C}">
                <a14:useLocalDpi xmlns:a14="http://schemas.microsoft.com/office/drawing/2010/main" val="0"/>
              </a:ext>
            </a:extLst>
          </a:blip>
          <a:srcRect l="5283"/>
          <a:stretch/>
        </p:blipFill>
        <p:spPr>
          <a:xfrm>
            <a:off x="9702488" y="1054401"/>
            <a:ext cx="2489512" cy="1753119"/>
          </a:xfrm>
          <a:prstGeom prst="rect">
            <a:avLst/>
          </a:prstGeom>
        </p:spPr>
      </p:pic>
    </p:spTree>
    <p:extLst>
      <p:ext uri="{BB962C8B-B14F-4D97-AF65-F5344CB8AC3E}">
        <p14:creationId xmlns:p14="http://schemas.microsoft.com/office/powerpoint/2010/main" val="373563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17" name="Picture 16" descr="Two dogs wearing sunglasses&#10;&#10;Description automatically generated">
            <a:extLst>
              <a:ext uri="{FF2B5EF4-FFF2-40B4-BE49-F238E27FC236}">
                <a16:creationId xmlns:a16="http://schemas.microsoft.com/office/drawing/2014/main" id="{71B38080-5683-7156-6A9A-E50BCE8BF2A2}"/>
              </a:ext>
            </a:extLst>
          </p:cNvPr>
          <p:cNvPicPr>
            <a:picLocks noChangeAspect="1"/>
          </p:cNvPicPr>
          <p:nvPr/>
        </p:nvPicPr>
        <p:blipFill rotWithShape="1">
          <a:blip r:embed="rId2">
            <a:extLst>
              <a:ext uri="{28A0092B-C50C-407E-A947-70E740481C1C}">
                <a14:useLocalDpi xmlns:a14="http://schemas.microsoft.com/office/drawing/2010/main" val="0"/>
              </a:ext>
            </a:extLst>
          </a:blip>
          <a:srcRect l="14654" t="16671" r="12578"/>
          <a:stretch/>
        </p:blipFill>
        <p:spPr>
          <a:xfrm>
            <a:off x="6949440" y="1835386"/>
            <a:ext cx="5236038" cy="4282801"/>
          </a:xfrm>
          <a:prstGeom prst="rect">
            <a:avLst/>
          </a:prstGeom>
        </p:spPr>
      </p:pic>
      <p:sp>
        <p:nvSpPr>
          <p:cNvPr id="18" name="TextBox 17">
            <a:extLst>
              <a:ext uri="{FF2B5EF4-FFF2-40B4-BE49-F238E27FC236}">
                <a16:creationId xmlns:a16="http://schemas.microsoft.com/office/drawing/2014/main" id="{DF35712E-16D7-2A99-8FA2-C8FAB17020DA}"/>
              </a:ext>
            </a:extLst>
          </p:cNvPr>
          <p:cNvSpPr txBox="1"/>
          <p:nvPr/>
        </p:nvSpPr>
        <p:spPr>
          <a:xfrm>
            <a:off x="10257692" y="0"/>
            <a:ext cx="1927786"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IMAGE-WISE</a:t>
            </a:r>
          </a:p>
        </p:txBody>
      </p:sp>
      <p:sp>
        <p:nvSpPr>
          <p:cNvPr id="19" name="TextBox 18">
            <a:extLst>
              <a:ext uri="{FF2B5EF4-FFF2-40B4-BE49-F238E27FC236}">
                <a16:creationId xmlns:a16="http://schemas.microsoft.com/office/drawing/2014/main" id="{1170F591-C9B0-8B1C-8E92-20AEC547D240}"/>
              </a:ext>
            </a:extLst>
          </p:cNvPr>
          <p:cNvSpPr txBox="1"/>
          <p:nvPr/>
        </p:nvSpPr>
        <p:spPr>
          <a:xfrm>
            <a:off x="246185" y="222188"/>
            <a:ext cx="61916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Fitting in is about more than physical space.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It’s also about matching the vibe or calling out what matters.</a:t>
            </a:r>
          </a:p>
        </p:txBody>
      </p:sp>
      <p:sp>
        <p:nvSpPr>
          <p:cNvPr id="20" name="TextBox 19">
            <a:extLst>
              <a:ext uri="{FF2B5EF4-FFF2-40B4-BE49-F238E27FC236}">
                <a16:creationId xmlns:a16="http://schemas.microsoft.com/office/drawing/2014/main" id="{05FA191C-BC70-35CB-AF80-D18E0ABE07D2}"/>
              </a:ext>
            </a:extLst>
          </p:cNvPr>
          <p:cNvSpPr txBox="1"/>
          <p:nvPr/>
        </p:nvSpPr>
        <p:spPr>
          <a:xfrm>
            <a:off x="246185" y="896303"/>
            <a:ext cx="838868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You work hard to create a certain environment, the look and feel of your establishment or brand. Food matters, and so does atmosphere.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Customizable inserts are available for the Dixie Ultra® SmartStock® Tri-Tower to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add color, reinforce branding or communicate important messaging</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p>
        </p:txBody>
      </p:sp>
      <p:pic>
        <p:nvPicPr>
          <p:cNvPr id="22" name="Picture 21">
            <a:extLst>
              <a:ext uri="{FF2B5EF4-FFF2-40B4-BE49-F238E27FC236}">
                <a16:creationId xmlns:a16="http://schemas.microsoft.com/office/drawing/2014/main" id="{C64806BA-4EB6-A730-22FF-6B05847A2776}"/>
              </a:ext>
            </a:extLst>
          </p:cNvPr>
          <p:cNvPicPr>
            <a:picLocks noChangeAspect="1"/>
          </p:cNvPicPr>
          <p:nvPr/>
        </p:nvPicPr>
        <p:blipFill rotWithShape="1">
          <a:blip r:embed="rId3"/>
          <a:srcRect l="9608" r="38776"/>
          <a:stretch/>
        </p:blipFill>
        <p:spPr>
          <a:xfrm>
            <a:off x="11444" y="2251017"/>
            <a:ext cx="2606124" cy="3329869"/>
          </a:xfrm>
          <a:prstGeom prst="rect">
            <a:avLst/>
          </a:prstGeom>
        </p:spPr>
      </p:pic>
      <p:sp>
        <p:nvSpPr>
          <p:cNvPr id="24" name="Rectangle 23">
            <a:extLst>
              <a:ext uri="{FF2B5EF4-FFF2-40B4-BE49-F238E27FC236}">
                <a16:creationId xmlns:a16="http://schemas.microsoft.com/office/drawing/2014/main" id="{D3DF84ED-6249-16A7-2D16-34B856881813}"/>
              </a:ext>
            </a:extLst>
          </p:cNvPr>
          <p:cNvSpPr/>
          <p:nvPr/>
        </p:nvSpPr>
        <p:spPr>
          <a:xfrm>
            <a:off x="-1" y="5181024"/>
            <a:ext cx="6761169" cy="9719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TextBox 24">
            <a:extLst>
              <a:ext uri="{FF2B5EF4-FFF2-40B4-BE49-F238E27FC236}">
                <a16:creationId xmlns:a16="http://schemas.microsoft.com/office/drawing/2014/main" id="{B74D5008-5EC1-F044-5DB5-D79903E9557E}"/>
              </a:ext>
            </a:extLst>
          </p:cNvPr>
          <p:cNvSpPr txBox="1"/>
          <p:nvPr/>
        </p:nvSpPr>
        <p:spPr>
          <a:xfrm>
            <a:off x="94974" y="5236112"/>
            <a:ext cx="6494106"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Messaging in unexpected ways and places can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disrupt autopilot behavior</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 and it can surprise and delight guests, bringing another memorable moment to the visit.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It can also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affirm your sustainability commitments</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t>
            </a:r>
          </a:p>
        </p:txBody>
      </p:sp>
      <p:pic>
        <p:nvPicPr>
          <p:cNvPr id="5" name="Picture 4" descr="A machine on a table&#10;&#10;Description automatically generated">
            <a:extLst>
              <a:ext uri="{FF2B5EF4-FFF2-40B4-BE49-F238E27FC236}">
                <a16:creationId xmlns:a16="http://schemas.microsoft.com/office/drawing/2014/main" id="{C793562D-C698-7003-A9E8-1402F68EF039}"/>
              </a:ext>
            </a:extLst>
          </p:cNvPr>
          <p:cNvPicPr>
            <a:picLocks noChangeAspect="1"/>
          </p:cNvPicPr>
          <p:nvPr/>
        </p:nvPicPr>
        <p:blipFill>
          <a:blip r:embed="rId4">
            <a:extLst>
              <a:ext uri="{28A0092B-C50C-407E-A947-70E740481C1C}">
                <a14:useLocalDpi xmlns:a14="http://schemas.microsoft.com/office/drawing/2010/main" val="0"/>
              </a:ext>
            </a:extLst>
          </a:blip>
          <a:srcRect l="42395" t="26159" r="40839" b="19198"/>
          <a:stretch/>
        </p:blipFill>
        <p:spPr>
          <a:xfrm>
            <a:off x="5076175" y="2251016"/>
            <a:ext cx="1684994" cy="2930007"/>
          </a:xfrm>
          <a:prstGeom prst="rect">
            <a:avLst/>
          </a:prstGeom>
        </p:spPr>
      </p:pic>
      <p:pic>
        <p:nvPicPr>
          <p:cNvPr id="7" name="Picture 6" descr="A person using a machine to dispense food&#10;&#10;AI-generated content may be incorrect.">
            <a:extLst>
              <a:ext uri="{FF2B5EF4-FFF2-40B4-BE49-F238E27FC236}">
                <a16:creationId xmlns:a16="http://schemas.microsoft.com/office/drawing/2014/main" id="{FDFBA506-2BB8-36A9-D191-983350124F58}"/>
              </a:ext>
            </a:extLst>
          </p:cNvPr>
          <p:cNvPicPr>
            <a:picLocks noChangeAspect="1"/>
          </p:cNvPicPr>
          <p:nvPr/>
        </p:nvPicPr>
        <p:blipFill>
          <a:blip r:embed="rId5">
            <a:extLst>
              <a:ext uri="{28A0092B-C50C-407E-A947-70E740481C1C}">
                <a14:useLocalDpi xmlns:a14="http://schemas.microsoft.com/office/drawing/2010/main" val="0"/>
              </a:ext>
            </a:extLst>
          </a:blip>
          <a:srcRect r="16089"/>
          <a:stretch>
            <a:fillRect/>
          </a:stretch>
        </p:blipFill>
        <p:spPr>
          <a:xfrm>
            <a:off x="2617568" y="2251017"/>
            <a:ext cx="2458607" cy="2930006"/>
          </a:xfrm>
          <a:prstGeom prst="rect">
            <a:avLst/>
          </a:prstGeom>
        </p:spPr>
      </p:pic>
    </p:spTree>
    <p:extLst>
      <p:ext uri="{BB962C8B-B14F-4D97-AF65-F5344CB8AC3E}">
        <p14:creationId xmlns:p14="http://schemas.microsoft.com/office/powerpoint/2010/main" val="54895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descr="A person standing at a cash register&#10;&#10;Description automatically generated">
            <a:extLst>
              <a:ext uri="{FF2B5EF4-FFF2-40B4-BE49-F238E27FC236}">
                <a16:creationId xmlns:a16="http://schemas.microsoft.com/office/drawing/2014/main" id="{E9A7FFBB-B876-B213-E84B-E3ECEEC5EC93}"/>
              </a:ext>
            </a:extLst>
          </p:cNvPr>
          <p:cNvPicPr>
            <a:picLocks noChangeAspect="1"/>
          </p:cNvPicPr>
          <p:nvPr/>
        </p:nvPicPr>
        <p:blipFill rotWithShape="1">
          <a:blip r:embed="rId2">
            <a:extLst>
              <a:ext uri="{28A0092B-C50C-407E-A947-70E740481C1C}">
                <a14:useLocalDpi xmlns:a14="http://schemas.microsoft.com/office/drawing/2010/main" val="0"/>
              </a:ext>
            </a:extLst>
          </a:blip>
          <a:srcRect l="28849" r="14963"/>
          <a:stretch/>
        </p:blipFill>
        <p:spPr>
          <a:xfrm>
            <a:off x="-6747" y="0"/>
            <a:ext cx="5185777" cy="6152975"/>
          </a:xfrm>
          <a:prstGeom prst="rect">
            <a:avLst/>
          </a:prstGeom>
          <a:scene3d>
            <a:camera prst="orthographicFront">
              <a:rot lat="0" lon="10800000" rev="0"/>
            </a:camera>
            <a:lightRig rig="threePt" dir="t"/>
          </a:scene3d>
        </p:spPr>
      </p:pic>
      <p:grpSp>
        <p:nvGrpSpPr>
          <p:cNvPr id="5" name="Group 4">
            <a:extLst>
              <a:ext uri="{FF2B5EF4-FFF2-40B4-BE49-F238E27FC236}">
                <a16:creationId xmlns:a16="http://schemas.microsoft.com/office/drawing/2014/main" id="{7F644510-F2CF-4135-5E34-58C6AF577342}"/>
              </a:ext>
            </a:extLst>
          </p:cNvPr>
          <p:cNvGrpSpPr/>
          <p:nvPr/>
        </p:nvGrpSpPr>
        <p:grpSpPr>
          <a:xfrm>
            <a:off x="9478796" y="4032561"/>
            <a:ext cx="2467308" cy="1853889"/>
            <a:chOff x="9478796" y="4032561"/>
            <a:chExt cx="2467308" cy="1853889"/>
          </a:xfrm>
        </p:grpSpPr>
        <p:pic>
          <p:nvPicPr>
            <p:cNvPr id="6" name="Picture 5">
              <a:extLst>
                <a:ext uri="{FF2B5EF4-FFF2-40B4-BE49-F238E27FC236}">
                  <a16:creationId xmlns:a16="http://schemas.microsoft.com/office/drawing/2014/main" id="{AFEAA60E-F72E-53F5-8DCE-6664E391ACE5}"/>
                </a:ext>
              </a:extLst>
            </p:cNvPr>
            <p:cNvPicPr>
              <a:picLocks noChangeAspect="1"/>
            </p:cNvPicPr>
            <p:nvPr/>
          </p:nvPicPr>
          <p:blipFill>
            <a:blip r:embed="rId3"/>
            <a:stretch>
              <a:fillRect/>
            </a:stretch>
          </p:blipFill>
          <p:spPr>
            <a:xfrm>
              <a:off x="9478796" y="4032561"/>
              <a:ext cx="2467308" cy="1853889"/>
            </a:xfrm>
            <a:prstGeom prst="rect">
              <a:avLst/>
            </a:prstGeom>
          </p:spPr>
        </p:pic>
        <p:sp>
          <p:nvSpPr>
            <p:cNvPr id="7" name="Rectangle 6">
              <a:extLst>
                <a:ext uri="{FF2B5EF4-FFF2-40B4-BE49-F238E27FC236}">
                  <a16:creationId xmlns:a16="http://schemas.microsoft.com/office/drawing/2014/main" id="{D395A284-2893-683D-289E-3026E841A796}"/>
                </a:ext>
              </a:extLst>
            </p:cNvPr>
            <p:cNvSpPr/>
            <p:nvPr/>
          </p:nvSpPr>
          <p:spPr>
            <a:xfrm rot="21295232">
              <a:off x="10929152" y="4872590"/>
              <a:ext cx="136564" cy="7006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9F37A365-8CF1-8A38-39C0-BDED4398B398}"/>
                </a:ext>
              </a:extLst>
            </p:cNvPr>
            <p:cNvSpPr/>
            <p:nvPr/>
          </p:nvSpPr>
          <p:spPr>
            <a:xfrm rot="21295232">
              <a:off x="11251416" y="4851866"/>
              <a:ext cx="138099" cy="7569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D4F6905-BD91-BC56-C937-91CC96D33503}"/>
                </a:ext>
              </a:extLst>
            </p:cNvPr>
            <p:cNvSpPr/>
            <p:nvPr/>
          </p:nvSpPr>
          <p:spPr>
            <a:xfrm rot="21295232">
              <a:off x="10605734" y="4895654"/>
              <a:ext cx="137652" cy="77173"/>
            </a:xfrm>
            <a:prstGeom prst="rect">
              <a:avLst/>
            </a:prstGeom>
            <a:solidFill>
              <a:srgbClr val="E31A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0" name="Rectangle 9">
            <a:extLst>
              <a:ext uri="{FF2B5EF4-FFF2-40B4-BE49-F238E27FC236}">
                <a16:creationId xmlns:a16="http://schemas.microsoft.com/office/drawing/2014/main" id="{2159072B-111C-CF43-C1F4-F02E7083516A}"/>
              </a:ext>
            </a:extLst>
          </p:cNvPr>
          <p:cNvSpPr/>
          <p:nvPr/>
        </p:nvSpPr>
        <p:spPr>
          <a:xfrm>
            <a:off x="8724900" y="2151399"/>
            <a:ext cx="3467100" cy="739595"/>
          </a:xfrm>
          <a:prstGeom prst="rect">
            <a:avLst/>
          </a:prstGeom>
          <a:solidFill>
            <a:srgbClr val="94B6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0AED206C-5D07-5AC7-E3FB-676F83F44256}"/>
              </a:ext>
            </a:extLst>
          </p:cNvPr>
          <p:cNvSpPr txBox="1"/>
          <p:nvPr/>
        </p:nvSpPr>
        <p:spPr>
          <a:xfrm>
            <a:off x="5683250" y="407696"/>
            <a:ext cx="47752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Set it and forget it… almost.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High-capacity means less frequent refills.</a:t>
            </a:r>
          </a:p>
        </p:txBody>
      </p:sp>
      <p:sp>
        <p:nvSpPr>
          <p:cNvPr id="12" name="Isosceles Triangle 11">
            <a:extLst>
              <a:ext uri="{FF2B5EF4-FFF2-40B4-BE49-F238E27FC236}">
                <a16:creationId xmlns:a16="http://schemas.microsoft.com/office/drawing/2014/main" id="{C4ED6FF1-BDA7-039B-FCA8-CEC53DCCB5BA}"/>
              </a:ext>
            </a:extLst>
          </p:cNvPr>
          <p:cNvSpPr/>
          <p:nvPr/>
        </p:nvSpPr>
        <p:spPr>
          <a:xfrm rot="11808319">
            <a:off x="2410327" y="2727861"/>
            <a:ext cx="7901354" cy="1935819"/>
          </a:xfrm>
          <a:prstGeom prst="triangle">
            <a:avLst>
              <a:gd name="adj" fmla="val 18069"/>
            </a:avLst>
          </a:prstGeom>
          <a:solidFill>
            <a:schemeClr val="accent1">
              <a:alpha val="46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4B1AC8AF-E990-7E10-88D0-BD8609479079}"/>
              </a:ext>
            </a:extLst>
          </p:cNvPr>
          <p:cNvSpPr txBox="1"/>
          <p:nvPr/>
        </p:nvSpPr>
        <p:spPr>
          <a:xfrm>
            <a:off x="5683250" y="1123168"/>
            <a:ext cx="50292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Instead of refilling bins multiple times a day, imagine refilling the 390-utensil capacity Dixie Ultra® SmartStock® Tri-Tower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1-2x per week*</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14" name="TextBox 13">
            <a:extLst>
              <a:ext uri="{FF2B5EF4-FFF2-40B4-BE49-F238E27FC236}">
                <a16:creationId xmlns:a16="http://schemas.microsoft.com/office/drawing/2014/main" id="{EAB84445-D5D8-DEA1-956E-07E798548E74}"/>
              </a:ext>
            </a:extLst>
          </p:cNvPr>
          <p:cNvSpPr txBox="1"/>
          <p:nvPr/>
        </p:nvSpPr>
        <p:spPr>
          <a:xfrm>
            <a:off x="8724900" y="2152330"/>
            <a:ext cx="3467100"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ptos" panose="02110004020202020204"/>
                <a:ea typeface="+mn-ea"/>
                <a:cs typeface="+mn-cs"/>
              </a:rPr>
              <a:t>That’s a significant savings of time and effort that can be applied elsewhere, while patrons still have what they need.</a:t>
            </a:r>
          </a:p>
        </p:txBody>
      </p:sp>
      <p:sp>
        <p:nvSpPr>
          <p:cNvPr id="15" name="TextBox 14">
            <a:extLst>
              <a:ext uri="{FF2B5EF4-FFF2-40B4-BE49-F238E27FC236}">
                <a16:creationId xmlns:a16="http://schemas.microsoft.com/office/drawing/2014/main" id="{A1C6DC12-BD6C-F376-356D-3CC998AEB59E}"/>
              </a:ext>
            </a:extLst>
          </p:cNvPr>
          <p:cNvSpPr txBox="1"/>
          <p:nvPr/>
        </p:nvSpPr>
        <p:spPr>
          <a:xfrm>
            <a:off x="9591675" y="0"/>
            <a:ext cx="259380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PRODUCTIVITY-WISE</a:t>
            </a:r>
          </a:p>
        </p:txBody>
      </p:sp>
      <p:sp>
        <p:nvSpPr>
          <p:cNvPr id="16" name="TextBox 15">
            <a:extLst>
              <a:ext uri="{FF2B5EF4-FFF2-40B4-BE49-F238E27FC236}">
                <a16:creationId xmlns:a16="http://schemas.microsoft.com/office/drawing/2014/main" id="{505B0FA5-BC90-45DD-0BEE-334CB8C8A8A9}"/>
              </a:ext>
            </a:extLst>
          </p:cNvPr>
          <p:cNvSpPr txBox="1"/>
          <p:nvPr/>
        </p:nvSpPr>
        <p:spPr>
          <a:xfrm>
            <a:off x="9607532" y="2880619"/>
            <a:ext cx="246730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ptos" panose="02110004020202020204"/>
                <a:ea typeface="+mn-ea"/>
                <a:cs typeface="+mn-cs"/>
              </a:rPr>
              <a:t>* 1 to 2x weekly refills based on 22 total cases of cutlery used  annually</a:t>
            </a:r>
          </a:p>
        </p:txBody>
      </p:sp>
      <p:sp>
        <p:nvSpPr>
          <p:cNvPr id="30" name="TextBox 29">
            <a:extLst>
              <a:ext uri="{FF2B5EF4-FFF2-40B4-BE49-F238E27FC236}">
                <a16:creationId xmlns:a16="http://schemas.microsoft.com/office/drawing/2014/main" id="{4D3EA9BE-240F-B310-077C-85F875A57F17}"/>
              </a:ext>
            </a:extLst>
          </p:cNvPr>
          <p:cNvSpPr txBox="1"/>
          <p:nvPr/>
        </p:nvSpPr>
        <p:spPr>
          <a:xfrm>
            <a:off x="5688103" y="3088011"/>
            <a:ext cx="3207039"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No more guessing games.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Know status at a glance – and from across the room.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No more pulling staff away from busy stations to check on supply levels.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Red, yellow, green indicators take the guesswork out of when to refill and with how many pieces.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683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descr="A traffic light with different colored lights&#10;&#10;Description automatically generated">
            <a:extLst>
              <a:ext uri="{FF2B5EF4-FFF2-40B4-BE49-F238E27FC236}">
                <a16:creationId xmlns:a16="http://schemas.microsoft.com/office/drawing/2014/main" id="{327381CD-FC4D-FBF9-92ED-52921ADE1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5" y="369332"/>
            <a:ext cx="5607240" cy="5540770"/>
          </a:xfrm>
          <a:prstGeom prst="rect">
            <a:avLst/>
          </a:prstGeom>
        </p:spPr>
      </p:pic>
      <p:sp>
        <p:nvSpPr>
          <p:cNvPr id="5" name="TextBox 4">
            <a:extLst>
              <a:ext uri="{FF2B5EF4-FFF2-40B4-BE49-F238E27FC236}">
                <a16:creationId xmlns:a16="http://schemas.microsoft.com/office/drawing/2014/main" id="{69E7547F-720E-2433-9464-5BCA89BEC4C2}"/>
              </a:ext>
            </a:extLst>
          </p:cNvPr>
          <p:cNvSpPr txBox="1"/>
          <p:nvPr/>
        </p:nvSpPr>
        <p:spPr>
          <a:xfrm>
            <a:off x="9591675" y="0"/>
            <a:ext cx="259380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PRODUCTIVITY-WISE</a:t>
            </a:r>
          </a:p>
        </p:txBody>
      </p:sp>
      <p:sp>
        <p:nvSpPr>
          <p:cNvPr id="6" name="TextBox 5">
            <a:extLst>
              <a:ext uri="{FF2B5EF4-FFF2-40B4-BE49-F238E27FC236}">
                <a16:creationId xmlns:a16="http://schemas.microsoft.com/office/drawing/2014/main" id="{1D1186E0-A6F6-3874-8966-A47FC302EEE4}"/>
              </a:ext>
            </a:extLst>
          </p:cNvPr>
          <p:cNvSpPr txBox="1"/>
          <p:nvPr/>
        </p:nvSpPr>
        <p:spPr>
          <a:xfrm>
            <a:off x="7791333" y="1135950"/>
            <a:ext cx="3978479"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Universally recognized “red, yellow, green” status bars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for each chamber let staff know,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at-a-glance, and from a distance</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when the dispenser needs to be refilled and with how many utensils.</a:t>
            </a:r>
          </a:p>
        </p:txBody>
      </p:sp>
      <p:sp>
        <p:nvSpPr>
          <p:cNvPr id="7" name="Rectangle 6">
            <a:extLst>
              <a:ext uri="{FF2B5EF4-FFF2-40B4-BE49-F238E27FC236}">
                <a16:creationId xmlns:a16="http://schemas.microsoft.com/office/drawing/2014/main" id="{65583D6D-5919-A243-3319-EC6A938E2CD8}"/>
              </a:ext>
            </a:extLst>
          </p:cNvPr>
          <p:cNvSpPr/>
          <p:nvPr/>
        </p:nvSpPr>
        <p:spPr>
          <a:xfrm>
            <a:off x="3198349" y="1502985"/>
            <a:ext cx="3383280" cy="4297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Arrow: Right 7">
            <a:extLst>
              <a:ext uri="{FF2B5EF4-FFF2-40B4-BE49-F238E27FC236}">
                <a16:creationId xmlns:a16="http://schemas.microsoft.com/office/drawing/2014/main" id="{8935DA3D-72C9-05BF-C316-5001C2E9C7F4}"/>
              </a:ext>
            </a:extLst>
          </p:cNvPr>
          <p:cNvSpPr/>
          <p:nvPr/>
        </p:nvSpPr>
        <p:spPr>
          <a:xfrm>
            <a:off x="3198349" y="2097345"/>
            <a:ext cx="1205865" cy="320040"/>
          </a:xfrm>
          <a:prstGeom prst="rightArrow">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Arrow: Right 8">
            <a:extLst>
              <a:ext uri="{FF2B5EF4-FFF2-40B4-BE49-F238E27FC236}">
                <a16:creationId xmlns:a16="http://schemas.microsoft.com/office/drawing/2014/main" id="{4DC641DF-7D63-2261-D6B0-EE7CF3404717}"/>
              </a:ext>
            </a:extLst>
          </p:cNvPr>
          <p:cNvSpPr/>
          <p:nvPr/>
        </p:nvSpPr>
        <p:spPr>
          <a:xfrm>
            <a:off x="3198348" y="3331785"/>
            <a:ext cx="1205865" cy="320040"/>
          </a:xfrm>
          <a:prstGeom prst="rightArrow">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Arrow: Right 9">
            <a:extLst>
              <a:ext uri="{FF2B5EF4-FFF2-40B4-BE49-F238E27FC236}">
                <a16:creationId xmlns:a16="http://schemas.microsoft.com/office/drawing/2014/main" id="{ED452832-246D-C811-879B-D17199D6E6A6}"/>
              </a:ext>
            </a:extLst>
          </p:cNvPr>
          <p:cNvSpPr/>
          <p:nvPr/>
        </p:nvSpPr>
        <p:spPr>
          <a:xfrm>
            <a:off x="3198347" y="4566225"/>
            <a:ext cx="1205865" cy="320040"/>
          </a:xfrm>
          <a:prstGeom prst="rightArrow">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F8E375E6-B668-2817-3746-5A23CB76D8CE}"/>
              </a:ext>
            </a:extLst>
          </p:cNvPr>
          <p:cNvSpPr txBox="1"/>
          <p:nvPr/>
        </p:nvSpPr>
        <p:spPr>
          <a:xfrm>
            <a:off x="4601382" y="4573683"/>
            <a:ext cx="21488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Full –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Good to go!</a:t>
            </a:r>
          </a:p>
        </p:txBody>
      </p:sp>
      <p:sp>
        <p:nvSpPr>
          <p:cNvPr id="12" name="TextBox 11">
            <a:extLst>
              <a:ext uri="{FF2B5EF4-FFF2-40B4-BE49-F238E27FC236}">
                <a16:creationId xmlns:a16="http://schemas.microsoft.com/office/drawing/2014/main" id="{84CEC713-F16A-8E0F-0396-2841F8FF4ABB}"/>
              </a:ext>
            </a:extLst>
          </p:cNvPr>
          <p:cNvSpPr txBox="1"/>
          <p:nvPr/>
        </p:nvSpPr>
        <p:spPr>
          <a:xfrm>
            <a:off x="4582809" y="3251459"/>
            <a:ext cx="2742016"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Watch out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Add 2 refill packs of cutlery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ptos" panose="02110004020202020204"/>
                <a:ea typeface="+mn-ea"/>
                <a:cs typeface="+mn-cs"/>
              </a:rPr>
              <a:t>(Not applicable for Mini Tri-Tower)</a:t>
            </a:r>
          </a:p>
        </p:txBody>
      </p:sp>
      <p:sp>
        <p:nvSpPr>
          <p:cNvPr id="13" name="TextBox 12">
            <a:extLst>
              <a:ext uri="{FF2B5EF4-FFF2-40B4-BE49-F238E27FC236}">
                <a16:creationId xmlns:a16="http://schemas.microsoft.com/office/drawing/2014/main" id="{A0DFE801-837A-CF7C-A2C1-F6771A3404E2}"/>
              </a:ext>
            </a:extLst>
          </p:cNvPr>
          <p:cNvSpPr txBox="1"/>
          <p:nvPr/>
        </p:nvSpPr>
        <p:spPr>
          <a:xfrm>
            <a:off x="4601381" y="1954610"/>
            <a:ext cx="253093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Nearly out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Add 3 refill packs of cutlery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ptos" panose="02110004020202020204"/>
                <a:ea typeface="+mn-ea"/>
                <a:cs typeface="+mn-cs"/>
              </a:rPr>
              <a:t>(1 refill pack for Mini Tri-Tower)</a:t>
            </a:r>
          </a:p>
        </p:txBody>
      </p:sp>
      <p:pic>
        <p:nvPicPr>
          <p:cNvPr id="14" name="Picture 13" descr="A picture containing comb, object, accordion&#10;&#10;Description automatically generated">
            <a:extLst>
              <a:ext uri="{FF2B5EF4-FFF2-40B4-BE49-F238E27FC236}">
                <a16:creationId xmlns:a16="http://schemas.microsoft.com/office/drawing/2014/main" id="{916F904C-D767-4737-FF4E-72939FBE0E62}"/>
              </a:ext>
            </a:extLst>
          </p:cNvPr>
          <p:cNvPicPr>
            <a:picLocks noChangeAspect="1"/>
          </p:cNvPicPr>
          <p:nvPr/>
        </p:nvPicPr>
        <p:blipFill rotWithShape="1">
          <a:blip r:embed="rId3">
            <a:extLst>
              <a:ext uri="{28A0092B-C50C-407E-A947-70E740481C1C}">
                <a14:useLocalDpi xmlns:a14="http://schemas.microsoft.com/office/drawing/2010/main" val="0"/>
              </a:ext>
            </a:extLst>
          </a:blip>
          <a:srcRect t="18513" b="18314"/>
          <a:stretch/>
        </p:blipFill>
        <p:spPr>
          <a:xfrm>
            <a:off x="8696337" y="2680996"/>
            <a:ext cx="2369238" cy="1496715"/>
          </a:xfrm>
          <a:prstGeom prst="rect">
            <a:avLst/>
          </a:prstGeom>
        </p:spPr>
      </p:pic>
      <p:sp>
        <p:nvSpPr>
          <p:cNvPr id="15" name="TextBox 14">
            <a:extLst>
              <a:ext uri="{FF2B5EF4-FFF2-40B4-BE49-F238E27FC236}">
                <a16:creationId xmlns:a16="http://schemas.microsoft.com/office/drawing/2014/main" id="{1909D1C7-6C31-64CF-8F18-2632F79B7276}"/>
              </a:ext>
            </a:extLst>
          </p:cNvPr>
          <p:cNvSpPr txBox="1"/>
          <p:nvPr/>
        </p:nvSpPr>
        <p:spPr>
          <a:xfrm>
            <a:off x="7791332" y="4274524"/>
            <a:ext cx="3950562" cy="18774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Compact, banded utensil refill packs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mean…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Accurate inventory counts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Easier, hygienic handling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Fast, efficient restocking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 Placeholder 18">
            <a:extLst>
              <a:ext uri="{FF2B5EF4-FFF2-40B4-BE49-F238E27FC236}">
                <a16:creationId xmlns:a16="http://schemas.microsoft.com/office/drawing/2014/main" id="{00F8A040-0514-D8ED-6C05-1C3022F45A84}"/>
              </a:ext>
            </a:extLst>
          </p:cNvPr>
          <p:cNvSpPr txBox="1">
            <a:spLocks/>
          </p:cNvSpPr>
          <p:nvPr/>
        </p:nvSpPr>
        <p:spPr>
          <a:xfrm>
            <a:off x="93197" y="6041342"/>
            <a:ext cx="3105150" cy="2646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prstClr val="black"/>
                </a:solidFill>
                <a:effectLst/>
                <a:uLnTx/>
                <a:uFillTx/>
                <a:latin typeface="Aptos" panose="02110004020202020204"/>
                <a:ea typeface="+mn-ea"/>
                <a:cs typeface="+mn-cs"/>
              </a:rPr>
              <a:t>1. Independent research commissioned by Georgia-Pacific</a:t>
            </a:r>
          </a:p>
        </p:txBody>
      </p:sp>
      <p:sp>
        <p:nvSpPr>
          <p:cNvPr id="17" name="Rectangle 16">
            <a:extLst>
              <a:ext uri="{FF2B5EF4-FFF2-40B4-BE49-F238E27FC236}">
                <a16:creationId xmlns:a16="http://schemas.microsoft.com/office/drawing/2014/main" id="{62642509-1E62-9947-C7CB-71213D50ABB2}"/>
              </a:ext>
            </a:extLst>
          </p:cNvPr>
          <p:cNvSpPr/>
          <p:nvPr/>
        </p:nvSpPr>
        <p:spPr>
          <a:xfrm>
            <a:off x="6522" y="5501036"/>
            <a:ext cx="6743700" cy="564151"/>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690988CD-8D23-26E0-81E2-AD6C205DFF47}"/>
              </a:ext>
            </a:extLst>
          </p:cNvPr>
          <p:cNvSpPr txBox="1"/>
          <p:nvPr/>
        </p:nvSpPr>
        <p:spPr>
          <a:xfrm>
            <a:off x="6522" y="5618908"/>
            <a:ext cx="672512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Pre-counted refills can help cut loading time by 50%</a:t>
            </a:r>
            <a:r>
              <a:rPr kumimoji="0" lang="en-US" sz="1800" b="1" i="0" u="none" strike="noStrike" kern="1200" cap="none" spc="0" normalizeH="0" baseline="30000" noProof="0">
                <a:ln>
                  <a:noFill/>
                </a:ln>
                <a:solidFill>
                  <a:prstClr val="white"/>
                </a:solidFill>
                <a:effectLst/>
                <a:uLnTx/>
                <a:uFillTx/>
                <a:latin typeface="Aptos" panose="02110004020202020204"/>
                <a:ea typeface="+mn-ea"/>
                <a:cs typeface="+mn-cs"/>
              </a:rPr>
              <a:t>1</a:t>
            </a:r>
          </a:p>
        </p:txBody>
      </p:sp>
      <p:sp>
        <p:nvSpPr>
          <p:cNvPr id="19" name="TextBox 18">
            <a:extLst>
              <a:ext uri="{FF2B5EF4-FFF2-40B4-BE49-F238E27FC236}">
                <a16:creationId xmlns:a16="http://schemas.microsoft.com/office/drawing/2014/main" id="{CB2E9D0F-9B6C-C6A0-D0D8-BFC5F680F9EE}"/>
              </a:ext>
            </a:extLst>
          </p:cNvPr>
          <p:cNvSpPr txBox="1"/>
          <p:nvPr/>
        </p:nvSpPr>
        <p:spPr>
          <a:xfrm>
            <a:off x="308610" y="302862"/>
            <a:ext cx="60807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72 Black" panose="020B0A04030603020204" pitchFamily="34" charset="0"/>
                <a:ea typeface="+mn-ea"/>
                <a:cs typeface="72 Black" panose="020B0A04030603020204" pitchFamily="34" charset="0"/>
              </a:rPr>
              <a:t>Why wonder when you can know?</a:t>
            </a:r>
          </a:p>
        </p:txBody>
      </p:sp>
    </p:spTree>
    <p:extLst>
      <p:ext uri="{BB962C8B-B14F-4D97-AF65-F5344CB8AC3E}">
        <p14:creationId xmlns:p14="http://schemas.microsoft.com/office/powerpoint/2010/main" val="370844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EFED22BC-E3C1-35D5-354B-8C9300A1E217}"/>
              </a:ext>
            </a:extLst>
          </p:cNvPr>
          <p:cNvGrpSpPr/>
          <p:nvPr/>
        </p:nvGrpSpPr>
        <p:grpSpPr>
          <a:xfrm>
            <a:off x="4443815" y="752786"/>
            <a:ext cx="7644862" cy="3365072"/>
            <a:chOff x="4540617" y="952445"/>
            <a:chExt cx="7644862" cy="3365072"/>
          </a:xfrm>
        </p:grpSpPr>
        <p:grpSp>
          <p:nvGrpSpPr>
            <p:cNvPr id="25" name="Group 24">
              <a:extLst>
                <a:ext uri="{FF2B5EF4-FFF2-40B4-BE49-F238E27FC236}">
                  <a16:creationId xmlns:a16="http://schemas.microsoft.com/office/drawing/2014/main" id="{25381533-6A4E-AD52-9772-D3615D0131FD}"/>
                </a:ext>
              </a:extLst>
            </p:cNvPr>
            <p:cNvGrpSpPr/>
            <p:nvPr/>
          </p:nvGrpSpPr>
          <p:grpSpPr>
            <a:xfrm>
              <a:off x="4593739" y="952445"/>
              <a:ext cx="7405797" cy="2675752"/>
              <a:chOff x="4684921" y="810940"/>
              <a:chExt cx="7405797" cy="2675752"/>
            </a:xfrm>
          </p:grpSpPr>
          <p:pic>
            <p:nvPicPr>
              <p:cNvPr id="27" name="Picture 26" descr="A person with her eyes closed and her hands spread out&#10;&#10;Description automatically generated">
                <a:extLst>
                  <a:ext uri="{FF2B5EF4-FFF2-40B4-BE49-F238E27FC236}">
                    <a16:creationId xmlns:a16="http://schemas.microsoft.com/office/drawing/2014/main" id="{A0AE2F3B-4A30-CF3C-2218-E15F67579A73}"/>
                  </a:ext>
                </a:extLst>
              </p:cNvPr>
              <p:cNvPicPr>
                <a:picLocks noChangeAspect="1"/>
              </p:cNvPicPr>
              <p:nvPr/>
            </p:nvPicPr>
            <p:blipFill rotWithShape="1">
              <a:blip r:embed="rId2">
                <a:extLst>
                  <a:ext uri="{28A0092B-C50C-407E-A947-70E740481C1C}">
                    <a14:useLocalDpi xmlns:a14="http://schemas.microsoft.com/office/drawing/2010/main" val="0"/>
                  </a:ext>
                </a:extLst>
              </a:blip>
              <a:srcRect l="5108" r="21354"/>
              <a:stretch/>
            </p:blipFill>
            <p:spPr>
              <a:xfrm>
                <a:off x="9518470" y="1204576"/>
                <a:ext cx="2572248" cy="22208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8" name="Picture 27" descr="A person with his hands up&#10;&#10;Description automatically generated">
                <a:extLst>
                  <a:ext uri="{FF2B5EF4-FFF2-40B4-BE49-F238E27FC236}">
                    <a16:creationId xmlns:a16="http://schemas.microsoft.com/office/drawing/2014/main" id="{80548C2B-C584-CAD3-2206-74E3DEE8B4ED}"/>
                  </a:ext>
                </a:extLst>
              </p:cNvPr>
              <p:cNvPicPr>
                <a:picLocks noChangeAspect="1"/>
              </p:cNvPicPr>
              <p:nvPr/>
            </p:nvPicPr>
            <p:blipFill rotWithShape="1">
              <a:blip r:embed="rId3">
                <a:extLst>
                  <a:ext uri="{28A0092B-C50C-407E-A947-70E740481C1C}">
                    <a14:useLocalDpi xmlns:a14="http://schemas.microsoft.com/office/drawing/2010/main" val="0"/>
                  </a:ext>
                </a:extLst>
              </a:blip>
              <a:srcRect l="9672" r="13550"/>
              <a:stretch/>
            </p:blipFill>
            <p:spPr>
              <a:xfrm>
                <a:off x="4684921" y="1142216"/>
                <a:ext cx="2645059" cy="22967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9" name="Picture 28" descr="A close-up of plastic forks and spoons&#10;&#10;Description automatically generated">
                <a:extLst>
                  <a:ext uri="{FF2B5EF4-FFF2-40B4-BE49-F238E27FC236}">
                    <a16:creationId xmlns:a16="http://schemas.microsoft.com/office/drawing/2014/main" id="{EBBF610C-436E-FD20-A6DA-56517A2DC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2152" y="810940"/>
                <a:ext cx="3161341" cy="26757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
          <p:nvSpPr>
            <p:cNvPr id="26" name="Rectangle 25">
              <a:extLst>
                <a:ext uri="{FF2B5EF4-FFF2-40B4-BE49-F238E27FC236}">
                  <a16:creationId xmlns:a16="http://schemas.microsoft.com/office/drawing/2014/main" id="{D6C3C899-3C1B-5EBE-0F81-35C9D81A89A6}"/>
                </a:ext>
              </a:extLst>
            </p:cNvPr>
            <p:cNvSpPr/>
            <p:nvPr/>
          </p:nvSpPr>
          <p:spPr>
            <a:xfrm>
              <a:off x="4540617" y="3701725"/>
              <a:ext cx="7644862" cy="6157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TextBox 2">
            <a:extLst>
              <a:ext uri="{FF2B5EF4-FFF2-40B4-BE49-F238E27FC236}">
                <a16:creationId xmlns:a16="http://schemas.microsoft.com/office/drawing/2014/main" id="{7EAD9D16-E7B3-B82B-2B94-D0DFD66F78DF}"/>
              </a:ext>
            </a:extLst>
          </p:cNvPr>
          <p:cNvSpPr txBox="1"/>
          <p:nvPr/>
        </p:nvSpPr>
        <p:spPr>
          <a:xfrm>
            <a:off x="243024" y="1249758"/>
            <a:ext cx="4377101"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Think most people carefully reach in with clean hands, only touching the utensils they take?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Wrong</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An open bin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invites cross-contamination</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ptos" panose="02110004020202020204"/>
                <a:ea typeface="+mn-ea"/>
                <a:cs typeface="+mn-cs"/>
              </a:rPr>
              <a:t>Not a good look</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And it puts your patrons and your business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at risk</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2FB779F-E5C0-CDC4-43D7-C184238F319A}"/>
              </a:ext>
            </a:extLst>
          </p:cNvPr>
          <p:cNvSpPr txBox="1"/>
          <p:nvPr/>
        </p:nvSpPr>
        <p:spPr>
          <a:xfrm>
            <a:off x="243025" y="340319"/>
            <a:ext cx="6096000"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Bringing confidence to cleanliness.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As our teachers taught us, only touch what is yours. </a:t>
            </a:r>
          </a:p>
        </p:txBody>
      </p:sp>
      <p:sp>
        <p:nvSpPr>
          <p:cNvPr id="6" name="Rectangle 5">
            <a:extLst>
              <a:ext uri="{FF2B5EF4-FFF2-40B4-BE49-F238E27FC236}">
                <a16:creationId xmlns:a16="http://schemas.microsoft.com/office/drawing/2014/main" id="{28D4082F-34F2-A8C1-8D5D-BAA8E5142D84}"/>
              </a:ext>
            </a:extLst>
          </p:cNvPr>
          <p:cNvSpPr/>
          <p:nvPr/>
        </p:nvSpPr>
        <p:spPr>
          <a:xfrm>
            <a:off x="0" y="4055623"/>
            <a:ext cx="12192000" cy="20408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9FA6B790-93BC-7D39-1DBC-B4F17E2A8632}"/>
              </a:ext>
            </a:extLst>
          </p:cNvPr>
          <p:cNvSpPr txBox="1"/>
          <p:nvPr/>
        </p:nvSpPr>
        <p:spPr>
          <a:xfrm>
            <a:off x="372087" y="4198907"/>
            <a:ext cx="2277264"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One foodborne illness can wreck more than your day with implications for your reputation and your financials.</a:t>
            </a:r>
          </a:p>
        </p:txBody>
      </p:sp>
      <p:sp>
        <p:nvSpPr>
          <p:cNvPr id="21" name="TextBox 20">
            <a:extLst>
              <a:ext uri="{FF2B5EF4-FFF2-40B4-BE49-F238E27FC236}">
                <a16:creationId xmlns:a16="http://schemas.microsoft.com/office/drawing/2014/main" id="{5C59D4F1-F792-9CA5-BA8A-21204538DC71}"/>
              </a:ext>
            </a:extLst>
          </p:cNvPr>
          <p:cNvSpPr txBox="1"/>
          <p:nvPr/>
        </p:nvSpPr>
        <p:spPr>
          <a:xfrm>
            <a:off x="10169235" y="0"/>
            <a:ext cx="201624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HYGIENE-WISE</a:t>
            </a:r>
          </a:p>
        </p:txBody>
      </p:sp>
      <p:sp>
        <p:nvSpPr>
          <p:cNvPr id="7" name="TextBox 6">
            <a:extLst>
              <a:ext uri="{FF2B5EF4-FFF2-40B4-BE49-F238E27FC236}">
                <a16:creationId xmlns:a16="http://schemas.microsoft.com/office/drawing/2014/main" id="{E0662DC4-5048-8BA3-4138-56A23CC7519C}"/>
              </a:ext>
            </a:extLst>
          </p:cNvPr>
          <p:cNvSpPr txBox="1"/>
          <p:nvPr/>
        </p:nvSpPr>
        <p:spPr>
          <a:xfrm>
            <a:off x="3021437" y="4190461"/>
            <a:ext cx="2607837"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Still, you require hygiene </a:t>
            </a:r>
            <a:r>
              <a:rPr kumimoji="0" lang="en-US" sz="1800" b="1" i="0" u="none" strike="noStrike" kern="1200" cap="none" spc="0" normalizeH="0" baseline="0" noProof="0">
                <a:ln>
                  <a:noFill/>
                </a:ln>
                <a:solidFill>
                  <a:srgbClr val="FFC000"/>
                </a:solidFill>
                <a:effectLst/>
                <a:uLnTx/>
                <a:uFillTx/>
                <a:latin typeface="Aptos" panose="02110004020202020204"/>
                <a:ea typeface="+mn-ea"/>
                <a:cs typeface="+mn-cs"/>
              </a:rPr>
              <a:t>AND</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 operational efficiency.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C000"/>
                </a:solidFill>
                <a:effectLst/>
                <a:uLnTx/>
                <a:uFillTx/>
                <a:latin typeface="Aptos" panose="02110004020202020204"/>
                <a:ea typeface="+mn-ea"/>
                <a:cs typeface="+mn-cs"/>
              </a:rPr>
              <a:t>No need to compromise.</a:t>
            </a:r>
          </a:p>
        </p:txBody>
      </p:sp>
      <p:sp>
        <p:nvSpPr>
          <p:cNvPr id="10" name="TextBox 9">
            <a:extLst>
              <a:ext uri="{FF2B5EF4-FFF2-40B4-BE49-F238E27FC236}">
                <a16:creationId xmlns:a16="http://schemas.microsoft.com/office/drawing/2014/main" id="{F226D5D7-0DB0-9112-EEF5-2A1217352046}"/>
              </a:ext>
            </a:extLst>
          </p:cNvPr>
          <p:cNvSpPr txBox="1"/>
          <p:nvPr/>
        </p:nvSpPr>
        <p:spPr>
          <a:xfrm>
            <a:off x="7391400" y="4220188"/>
            <a:ext cx="451133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ptos" panose="02110004020202020204"/>
                <a:ea typeface="+mn-ea"/>
                <a:cs typeface="+mn-cs"/>
              </a:rPr>
              <a:t>of Decision Makers agree Tri-Tower efficiencies such as pre-counted cutlery refills could help reduce staff restocking time.</a:t>
            </a:r>
          </a:p>
        </p:txBody>
      </p:sp>
      <p:sp>
        <p:nvSpPr>
          <p:cNvPr id="11" name="TextBox 10">
            <a:extLst>
              <a:ext uri="{FF2B5EF4-FFF2-40B4-BE49-F238E27FC236}">
                <a16:creationId xmlns:a16="http://schemas.microsoft.com/office/drawing/2014/main" id="{8112DC55-2127-BA28-255D-77B895264E1A}"/>
              </a:ext>
            </a:extLst>
          </p:cNvPr>
          <p:cNvSpPr txBox="1"/>
          <p:nvPr/>
        </p:nvSpPr>
        <p:spPr>
          <a:xfrm>
            <a:off x="7391399" y="5253475"/>
            <a:ext cx="46972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ptos" panose="02110004020202020204"/>
                <a:ea typeface="+mn-ea"/>
                <a:cs typeface="+mn-cs"/>
              </a:rPr>
              <a:t>of Decision Makers agree Tri-Tower features such as refill indicators could help employees stay efficient.</a:t>
            </a:r>
          </a:p>
        </p:txBody>
      </p:sp>
      <p:cxnSp>
        <p:nvCxnSpPr>
          <p:cNvPr id="13" name="Straight Connector 12">
            <a:extLst>
              <a:ext uri="{FF2B5EF4-FFF2-40B4-BE49-F238E27FC236}">
                <a16:creationId xmlns:a16="http://schemas.microsoft.com/office/drawing/2014/main" id="{3B6033CA-B540-5696-9E85-A3D91295BCBA}"/>
              </a:ext>
            </a:extLst>
          </p:cNvPr>
          <p:cNvCxnSpPr/>
          <p:nvPr/>
        </p:nvCxnSpPr>
        <p:spPr>
          <a:xfrm>
            <a:off x="5629274" y="4220188"/>
            <a:ext cx="0" cy="1649079"/>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327701B-91EF-AEC1-5E5F-874F14A1F9EA}"/>
              </a:ext>
            </a:extLst>
          </p:cNvPr>
          <p:cNvSpPr txBox="1"/>
          <p:nvPr/>
        </p:nvSpPr>
        <p:spPr>
          <a:xfrm>
            <a:off x="5915025" y="4272232"/>
            <a:ext cx="122696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72 Black" panose="020B0A04030603020204" pitchFamily="34" charset="0"/>
                <a:ea typeface="+mn-ea"/>
                <a:cs typeface="72 Black" panose="020B0A04030603020204" pitchFamily="34" charset="0"/>
              </a:rPr>
              <a:t>95%</a:t>
            </a:r>
          </a:p>
        </p:txBody>
      </p:sp>
      <p:sp>
        <p:nvSpPr>
          <p:cNvPr id="15" name="TextBox 14">
            <a:extLst>
              <a:ext uri="{FF2B5EF4-FFF2-40B4-BE49-F238E27FC236}">
                <a16:creationId xmlns:a16="http://schemas.microsoft.com/office/drawing/2014/main" id="{BC94FAC0-3122-A619-1731-DC3324600185}"/>
              </a:ext>
            </a:extLst>
          </p:cNvPr>
          <p:cNvSpPr txBox="1"/>
          <p:nvPr/>
        </p:nvSpPr>
        <p:spPr>
          <a:xfrm>
            <a:off x="5896856" y="5182927"/>
            <a:ext cx="122696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72 Black" panose="020B0A04030603020204" pitchFamily="34" charset="0"/>
                <a:ea typeface="+mn-ea"/>
                <a:cs typeface="72 Black" panose="020B0A04030603020204" pitchFamily="34" charset="0"/>
              </a:rPr>
              <a:t>93%</a:t>
            </a:r>
          </a:p>
        </p:txBody>
      </p:sp>
      <p:sp>
        <p:nvSpPr>
          <p:cNvPr id="16" name="Text Placeholder 18">
            <a:extLst>
              <a:ext uri="{FF2B5EF4-FFF2-40B4-BE49-F238E27FC236}">
                <a16:creationId xmlns:a16="http://schemas.microsoft.com/office/drawing/2014/main" id="{B23CCE36-6DA9-33BF-63CD-51A643AA6D82}"/>
              </a:ext>
            </a:extLst>
          </p:cNvPr>
          <p:cNvSpPr txBox="1">
            <a:spLocks/>
          </p:cNvSpPr>
          <p:nvPr/>
        </p:nvSpPr>
        <p:spPr>
          <a:xfrm>
            <a:off x="139512" y="6075546"/>
            <a:ext cx="2742414" cy="22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prstClr val="black"/>
                </a:solidFill>
                <a:effectLst/>
                <a:uLnTx/>
                <a:uFillTx/>
                <a:latin typeface="Aptos" panose="02110004020202020204"/>
                <a:ea typeface="+mn-ea"/>
                <a:cs typeface="+mn-cs"/>
              </a:rPr>
              <a:t>GP PRO Proprietary Research: CUT-P-24-1152</a:t>
            </a:r>
          </a:p>
        </p:txBody>
      </p:sp>
    </p:spTree>
    <p:extLst>
      <p:ext uri="{BB962C8B-B14F-4D97-AF65-F5344CB8AC3E}">
        <p14:creationId xmlns:p14="http://schemas.microsoft.com/office/powerpoint/2010/main" val="50988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TextBox 2">
            <a:extLst>
              <a:ext uri="{FF2B5EF4-FFF2-40B4-BE49-F238E27FC236}">
                <a16:creationId xmlns:a16="http://schemas.microsoft.com/office/drawing/2014/main" id="{7F983880-4E2D-28D4-6C58-519C3869B85C}"/>
              </a:ext>
            </a:extLst>
          </p:cNvPr>
          <p:cNvSpPr txBox="1"/>
          <p:nvPr/>
        </p:nvSpPr>
        <p:spPr>
          <a:xfrm>
            <a:off x="10169235" y="0"/>
            <a:ext cx="201624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HYGIENE-WISE</a:t>
            </a:r>
          </a:p>
        </p:txBody>
      </p:sp>
      <p:sp>
        <p:nvSpPr>
          <p:cNvPr id="5" name="Rectangle 4">
            <a:extLst>
              <a:ext uri="{FF2B5EF4-FFF2-40B4-BE49-F238E27FC236}">
                <a16:creationId xmlns:a16="http://schemas.microsoft.com/office/drawing/2014/main" id="{54E4A80C-35FE-AB06-CBD3-6BBB9E572E04}"/>
              </a:ext>
            </a:extLst>
          </p:cNvPr>
          <p:cNvSpPr/>
          <p:nvPr/>
        </p:nvSpPr>
        <p:spPr>
          <a:xfrm>
            <a:off x="-1552" y="2828599"/>
            <a:ext cx="3523047" cy="1229721"/>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6" name="Group 5">
            <a:extLst>
              <a:ext uri="{FF2B5EF4-FFF2-40B4-BE49-F238E27FC236}">
                <a16:creationId xmlns:a16="http://schemas.microsoft.com/office/drawing/2014/main" id="{D9CBBDBD-8343-AAC5-BE70-55F255970502}"/>
              </a:ext>
            </a:extLst>
          </p:cNvPr>
          <p:cNvGrpSpPr/>
          <p:nvPr/>
        </p:nvGrpSpPr>
        <p:grpSpPr>
          <a:xfrm>
            <a:off x="172213" y="2829172"/>
            <a:ext cx="3298271" cy="1136467"/>
            <a:chOff x="796287" y="756760"/>
            <a:chExt cx="3298271" cy="1136467"/>
          </a:xfrm>
        </p:grpSpPr>
        <p:sp>
          <p:nvSpPr>
            <p:cNvPr id="7" name="TextBox 6">
              <a:extLst>
                <a:ext uri="{FF2B5EF4-FFF2-40B4-BE49-F238E27FC236}">
                  <a16:creationId xmlns:a16="http://schemas.microsoft.com/office/drawing/2014/main" id="{4E7174E5-B1EE-49C5-629F-65D07B59A4A6}"/>
                </a:ext>
              </a:extLst>
            </p:cNvPr>
            <p:cNvSpPr txBox="1"/>
            <p:nvPr/>
          </p:nvSpPr>
          <p:spPr>
            <a:xfrm>
              <a:off x="796287" y="777235"/>
              <a:ext cx="3543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Aptos" panose="02110004020202020204"/>
                  <a:ea typeface="+mn-ea"/>
                  <a:cs typeface="+mn-cs"/>
                </a:rPr>
                <a:t>9</a:t>
              </a:r>
            </a:p>
          </p:txBody>
        </p:sp>
        <p:sp>
          <p:nvSpPr>
            <p:cNvPr id="8" name="TextBox 7">
              <a:extLst>
                <a:ext uri="{FF2B5EF4-FFF2-40B4-BE49-F238E27FC236}">
                  <a16:creationId xmlns:a16="http://schemas.microsoft.com/office/drawing/2014/main" id="{3963A05D-FDDD-8118-C1F9-D1F81E832813}"/>
                </a:ext>
              </a:extLst>
            </p:cNvPr>
            <p:cNvSpPr txBox="1"/>
            <p:nvPr/>
          </p:nvSpPr>
          <p:spPr>
            <a:xfrm>
              <a:off x="1675773" y="762428"/>
              <a:ext cx="7905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00" cap="none" spc="0" normalizeH="0" baseline="0" noProof="0">
                  <a:ln>
                    <a:noFill/>
                  </a:ln>
                  <a:solidFill>
                    <a:prstClr val="white"/>
                  </a:solidFill>
                  <a:effectLst/>
                  <a:uLnTx/>
                  <a:uFillTx/>
                  <a:latin typeface="Aptos" panose="02110004020202020204"/>
                  <a:ea typeface="+mn-ea"/>
                  <a:cs typeface="+mn-cs"/>
                </a:rPr>
                <a:t>1</a:t>
              </a:r>
            </a:p>
          </p:txBody>
        </p:sp>
        <p:sp>
          <p:nvSpPr>
            <p:cNvPr id="9" name="TextBox 8">
              <a:extLst>
                <a:ext uri="{FF2B5EF4-FFF2-40B4-BE49-F238E27FC236}">
                  <a16:creationId xmlns:a16="http://schemas.microsoft.com/office/drawing/2014/main" id="{B0AD197D-E0C3-9DA0-2973-96D8D742523A}"/>
                </a:ext>
              </a:extLst>
            </p:cNvPr>
            <p:cNvSpPr txBox="1"/>
            <p:nvPr/>
          </p:nvSpPr>
          <p:spPr>
            <a:xfrm>
              <a:off x="1086895" y="971423"/>
              <a:ext cx="84031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out of</a:t>
              </a:r>
            </a:p>
          </p:txBody>
        </p:sp>
        <p:sp>
          <p:nvSpPr>
            <p:cNvPr id="10" name="TextBox 9">
              <a:extLst>
                <a:ext uri="{FF2B5EF4-FFF2-40B4-BE49-F238E27FC236}">
                  <a16:creationId xmlns:a16="http://schemas.microsoft.com/office/drawing/2014/main" id="{71CFD19B-D5A6-9C8A-61C1-B1777D2228BD}"/>
                </a:ext>
              </a:extLst>
            </p:cNvPr>
            <p:cNvSpPr txBox="1"/>
            <p:nvPr/>
          </p:nvSpPr>
          <p:spPr>
            <a:xfrm>
              <a:off x="2528695" y="956815"/>
              <a:ext cx="139267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consumers</a:t>
              </a:r>
            </a:p>
          </p:txBody>
        </p:sp>
        <p:sp>
          <p:nvSpPr>
            <p:cNvPr id="11" name="TextBox 10">
              <a:extLst>
                <a:ext uri="{FF2B5EF4-FFF2-40B4-BE49-F238E27FC236}">
                  <a16:creationId xmlns:a16="http://schemas.microsoft.com/office/drawing/2014/main" id="{3FC1E30C-2062-6FF4-EBCC-E47D6A288510}"/>
                </a:ext>
              </a:extLst>
            </p:cNvPr>
            <p:cNvSpPr txBox="1"/>
            <p:nvPr/>
          </p:nvSpPr>
          <p:spPr>
            <a:xfrm>
              <a:off x="1950441" y="756760"/>
              <a:ext cx="7905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00" cap="none" spc="0" normalizeH="0" baseline="0" noProof="0">
                  <a:ln>
                    <a:noFill/>
                  </a:ln>
                  <a:solidFill>
                    <a:prstClr val="white"/>
                  </a:solidFill>
                  <a:effectLst/>
                  <a:uLnTx/>
                  <a:uFillTx/>
                  <a:latin typeface="Aptos" panose="02110004020202020204"/>
                  <a:ea typeface="+mn-ea"/>
                  <a:cs typeface="+mn-cs"/>
                </a:rPr>
                <a:t>0</a:t>
              </a:r>
            </a:p>
          </p:txBody>
        </p:sp>
        <p:sp>
          <p:nvSpPr>
            <p:cNvPr id="12" name="TextBox 11">
              <a:extLst>
                <a:ext uri="{FF2B5EF4-FFF2-40B4-BE49-F238E27FC236}">
                  <a16:creationId xmlns:a16="http://schemas.microsoft.com/office/drawing/2014/main" id="{18AF17FE-BC6A-6105-EEE4-26B37156079B}"/>
                </a:ext>
              </a:extLst>
            </p:cNvPr>
            <p:cNvSpPr txBox="1"/>
            <p:nvPr/>
          </p:nvSpPr>
          <p:spPr>
            <a:xfrm>
              <a:off x="1271348" y="1370007"/>
              <a:ext cx="28232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believe it is important that no one else touches cutlery they eat with</a:t>
              </a:r>
              <a:r>
                <a:rPr kumimoji="0" lang="en-US" sz="1400" b="0" i="0" u="none" strike="noStrike" kern="1200" cap="none" spc="0" normalizeH="0" baseline="30000" noProof="0">
                  <a:ln>
                    <a:noFill/>
                  </a:ln>
                  <a:solidFill>
                    <a:prstClr val="white"/>
                  </a:solidFill>
                  <a:effectLst/>
                  <a:uLnTx/>
                  <a:uFillTx/>
                  <a:latin typeface="Aptos" panose="02110004020202020204"/>
                  <a:ea typeface="+mn-ea"/>
                  <a:cs typeface="+mn-cs"/>
                </a:rPr>
                <a:t>2</a:t>
              </a:r>
            </a:p>
          </p:txBody>
        </p:sp>
      </p:grpSp>
      <p:sp>
        <p:nvSpPr>
          <p:cNvPr id="13" name="TextBox 12">
            <a:extLst>
              <a:ext uri="{FF2B5EF4-FFF2-40B4-BE49-F238E27FC236}">
                <a16:creationId xmlns:a16="http://schemas.microsoft.com/office/drawing/2014/main" id="{C5625974-ECA3-FD0B-65F5-968817DE9248}"/>
              </a:ext>
            </a:extLst>
          </p:cNvPr>
          <p:cNvSpPr txBox="1"/>
          <p:nvPr/>
        </p:nvSpPr>
        <p:spPr>
          <a:xfrm>
            <a:off x="3847780" y="1656957"/>
            <a:ext cx="3792199" cy="32932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Fully enclosed dispenser ensures product safety and sanitation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Touchless automatic dispensing helps improve hygiene and cross-contamination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Opportunity for touchless loading reduces employee touchpoints and increases hygiene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No levers, trays or buttons (or OPEN BINS!) mean patrons only touch the utensils they take</a:t>
            </a:r>
          </a:p>
        </p:txBody>
      </p:sp>
      <p:sp>
        <p:nvSpPr>
          <p:cNvPr id="14" name="TextBox 13">
            <a:extLst>
              <a:ext uri="{FF2B5EF4-FFF2-40B4-BE49-F238E27FC236}">
                <a16:creationId xmlns:a16="http://schemas.microsoft.com/office/drawing/2014/main" id="{CA9D7A93-1CA0-059A-6009-B812060AF0BB}"/>
              </a:ext>
            </a:extLst>
          </p:cNvPr>
          <p:cNvSpPr txBox="1"/>
          <p:nvPr/>
        </p:nvSpPr>
        <p:spPr>
          <a:xfrm>
            <a:off x="313446" y="147133"/>
            <a:ext cx="759611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72 Black" panose="020B0A04030603020204" pitchFamily="34" charset="0"/>
                <a:ea typeface="+mn-ea"/>
                <a:cs typeface="72 Black" panose="020B0A04030603020204" pitchFamily="34" charset="0"/>
              </a:rPr>
              <a:t>REDUCING TOUCHPOINTS INCREASES HYGIENE</a:t>
            </a:r>
          </a:p>
        </p:txBody>
      </p:sp>
      <p:sp>
        <p:nvSpPr>
          <p:cNvPr id="15" name="Text Placeholder 18">
            <a:extLst>
              <a:ext uri="{FF2B5EF4-FFF2-40B4-BE49-F238E27FC236}">
                <a16:creationId xmlns:a16="http://schemas.microsoft.com/office/drawing/2014/main" id="{8EDBDFDC-9618-5FFF-A734-A9E5CD7D6169}"/>
              </a:ext>
            </a:extLst>
          </p:cNvPr>
          <p:cNvSpPr txBox="1">
            <a:spLocks/>
          </p:cNvSpPr>
          <p:nvPr/>
        </p:nvSpPr>
        <p:spPr>
          <a:xfrm>
            <a:off x="0" y="5667513"/>
            <a:ext cx="2334774" cy="387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AutoNum type="arabicPeriod"/>
              <a:tabLst/>
              <a:defRPr/>
            </a:pPr>
            <a:r>
              <a:rPr kumimoji="0" lang="en-US" sz="800" b="0" i="0" u="none" strike="noStrike" kern="1200" cap="none" spc="0" normalizeH="0" baseline="0" noProof="0">
                <a:ln>
                  <a:noFill/>
                </a:ln>
                <a:solidFill>
                  <a:prstClr val="black"/>
                </a:solidFill>
                <a:effectLst/>
                <a:uLnTx/>
                <a:uFillTx/>
                <a:latin typeface="Aptos" panose="02110004020202020204"/>
                <a:ea typeface="+mn-ea"/>
                <a:cs typeface="+mn-cs"/>
              </a:rPr>
              <a:t>GP PRO Proprietary Research: CUT-19-46</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AutoNum type="arabicPeriod"/>
              <a:tabLst/>
              <a:defRPr/>
            </a:pPr>
            <a:r>
              <a:rPr kumimoji="0" lang="en-US" sz="800" b="0" i="0" u="none" strike="noStrike" kern="1200" cap="none" spc="0" normalizeH="0" baseline="0" noProof="0">
                <a:ln>
                  <a:noFill/>
                </a:ln>
                <a:solidFill>
                  <a:prstClr val="black"/>
                </a:solidFill>
                <a:effectLst/>
                <a:uLnTx/>
                <a:uFillTx/>
                <a:latin typeface="Aptos" panose="02110004020202020204"/>
                <a:ea typeface="+mn-ea"/>
                <a:cs typeface="+mn-cs"/>
              </a:rPr>
              <a:t>GP PRO Proprietary Research: CUT-18-1899</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AutoNum type="arabicPeriod"/>
              <a:tabLst/>
              <a:defRPr/>
            </a:pPr>
            <a:r>
              <a:rPr kumimoji="0" lang="en-US" sz="800" b="0" i="0" u="none" strike="noStrike" kern="1200" cap="none" spc="0" normalizeH="0" baseline="0" noProof="0">
                <a:ln>
                  <a:noFill/>
                </a:ln>
                <a:solidFill>
                  <a:prstClr val="black"/>
                </a:solidFill>
                <a:effectLst/>
                <a:uLnTx/>
                <a:uFillTx/>
                <a:latin typeface="Aptos" panose="02110004020202020204"/>
                <a:ea typeface="+mn-ea"/>
                <a:cs typeface="+mn-cs"/>
              </a:rPr>
              <a:t>GP PRO Proprietary Research: FSS-20-4496</a:t>
            </a:r>
          </a:p>
        </p:txBody>
      </p:sp>
      <p:pic>
        <p:nvPicPr>
          <p:cNvPr id="16" name="Picture 15">
            <a:extLst>
              <a:ext uri="{FF2B5EF4-FFF2-40B4-BE49-F238E27FC236}">
                <a16:creationId xmlns:a16="http://schemas.microsoft.com/office/drawing/2014/main" id="{4C6F0A14-373F-6543-6B32-B2CEC38AB6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8298" b="15735"/>
          <a:stretch/>
        </p:blipFill>
        <p:spPr>
          <a:xfrm rot="21064379">
            <a:off x="9000062" y="1268248"/>
            <a:ext cx="1821305" cy="1601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a:extLst>
              <a:ext uri="{FF2B5EF4-FFF2-40B4-BE49-F238E27FC236}">
                <a16:creationId xmlns:a16="http://schemas.microsoft.com/office/drawing/2014/main" id="{55AC8FD9-1734-B45A-86CB-05A57D42CABF}"/>
              </a:ext>
            </a:extLst>
          </p:cNvPr>
          <p:cNvPicPr>
            <a:picLocks noChangeAspect="1"/>
          </p:cNvPicPr>
          <p:nvPr/>
        </p:nvPicPr>
        <p:blipFill rotWithShape="1">
          <a:blip r:embed="rId3"/>
          <a:srcRect l="15754" t="14227" r="14665" b="3434"/>
          <a:stretch/>
        </p:blipFill>
        <p:spPr>
          <a:xfrm rot="634066">
            <a:off x="9750761" y="2832496"/>
            <a:ext cx="2051742" cy="1382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descr="A picture containing green, person, indoor&#10;&#10;Description automatically generated">
            <a:extLst>
              <a:ext uri="{FF2B5EF4-FFF2-40B4-BE49-F238E27FC236}">
                <a16:creationId xmlns:a16="http://schemas.microsoft.com/office/drawing/2014/main" id="{CB3875AF-ABD1-3968-55A3-5E6513922E67}"/>
              </a:ext>
            </a:extLst>
          </p:cNvPr>
          <p:cNvPicPr>
            <a:picLocks noChangeAspect="1"/>
          </p:cNvPicPr>
          <p:nvPr/>
        </p:nvPicPr>
        <p:blipFill rotWithShape="1">
          <a:blip r:embed="rId4">
            <a:extLst>
              <a:ext uri="{28A0092B-C50C-407E-A947-70E740481C1C}">
                <a14:useLocalDpi xmlns:a14="http://schemas.microsoft.com/office/drawing/2010/main" val="0"/>
              </a:ext>
            </a:extLst>
          </a:blip>
          <a:srcRect l="20928" r="11973"/>
          <a:stretch/>
        </p:blipFill>
        <p:spPr>
          <a:xfrm rot="4118879">
            <a:off x="8992548" y="4030733"/>
            <a:ext cx="1621199" cy="18120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FAD8C62C-8C90-6B41-CB14-5C108DCCBF47}"/>
              </a:ext>
            </a:extLst>
          </p:cNvPr>
          <p:cNvSpPr txBox="1"/>
          <p:nvPr/>
        </p:nvSpPr>
        <p:spPr>
          <a:xfrm>
            <a:off x="7660518" y="3071306"/>
            <a:ext cx="116253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72 Black" panose="020B0A04030603020204" pitchFamily="34" charset="0"/>
                <a:ea typeface="+mn-ea"/>
                <a:cs typeface="72 Black" panose="020B0A04030603020204" pitchFamily="34" charset="0"/>
              </a:rPr>
              <a:t>VS.</a:t>
            </a:r>
          </a:p>
        </p:txBody>
      </p:sp>
      <p:sp>
        <p:nvSpPr>
          <p:cNvPr id="20" name="TextBox 19">
            <a:extLst>
              <a:ext uri="{FF2B5EF4-FFF2-40B4-BE49-F238E27FC236}">
                <a16:creationId xmlns:a16="http://schemas.microsoft.com/office/drawing/2014/main" id="{53401DF7-991B-5AF1-A95F-C7DB6E72C3C4}"/>
              </a:ext>
            </a:extLst>
          </p:cNvPr>
          <p:cNvSpPr txBox="1"/>
          <p:nvPr/>
        </p:nvSpPr>
        <p:spPr>
          <a:xfrm>
            <a:off x="4110625" y="4938631"/>
            <a:ext cx="354989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Choose the Dixie Ultra® SmartStock® Tri-Tower to put patrons at ease – not at risk.</a:t>
            </a:r>
          </a:p>
        </p:txBody>
      </p:sp>
      <p:sp>
        <p:nvSpPr>
          <p:cNvPr id="21" name="Rectangle 20">
            <a:extLst>
              <a:ext uri="{FF2B5EF4-FFF2-40B4-BE49-F238E27FC236}">
                <a16:creationId xmlns:a16="http://schemas.microsoft.com/office/drawing/2014/main" id="{FD465C4F-6751-49D1-F8CB-31554A7B09EE}"/>
              </a:ext>
            </a:extLst>
          </p:cNvPr>
          <p:cNvSpPr/>
          <p:nvPr/>
        </p:nvSpPr>
        <p:spPr>
          <a:xfrm>
            <a:off x="-2637" y="4223866"/>
            <a:ext cx="3523046" cy="1391761"/>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62BAEE22-7480-5123-3D49-A34D306B5EFB}"/>
              </a:ext>
            </a:extLst>
          </p:cNvPr>
          <p:cNvSpPr txBox="1"/>
          <p:nvPr/>
        </p:nvSpPr>
        <p:spPr>
          <a:xfrm>
            <a:off x="81953" y="4553310"/>
            <a:ext cx="12439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72 Black" panose="020B0A04030603020204" pitchFamily="34" charset="0"/>
                <a:ea typeface="+mn-ea"/>
                <a:cs typeface="72 Black" panose="020B0A04030603020204" pitchFamily="34" charset="0"/>
              </a:rPr>
              <a:t>86%</a:t>
            </a:r>
          </a:p>
        </p:txBody>
      </p:sp>
      <p:sp>
        <p:nvSpPr>
          <p:cNvPr id="23" name="TextBox 22">
            <a:extLst>
              <a:ext uri="{FF2B5EF4-FFF2-40B4-BE49-F238E27FC236}">
                <a16:creationId xmlns:a16="http://schemas.microsoft.com/office/drawing/2014/main" id="{50CD2AA9-D913-AF38-507C-A9939EDD2E9C}"/>
              </a:ext>
            </a:extLst>
          </p:cNvPr>
          <p:cNvSpPr txBox="1"/>
          <p:nvPr/>
        </p:nvSpPr>
        <p:spPr>
          <a:xfrm>
            <a:off x="1260807" y="4230632"/>
            <a:ext cx="2259816"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of patrons say a restaurant using Dixie Ultra® SmartStock® Tri-Tower Cutlery shows they’re doing their part to reduce the spread of germs</a:t>
            </a:r>
            <a:r>
              <a:rPr kumimoji="0" lang="en-US" sz="1400" b="0" i="0" u="none" strike="noStrike" kern="1200" cap="none" spc="0" normalizeH="0" baseline="30000" noProof="0">
                <a:ln>
                  <a:noFill/>
                </a:ln>
                <a:solidFill>
                  <a:prstClr val="white"/>
                </a:solidFill>
                <a:effectLst/>
                <a:uLnTx/>
                <a:uFillTx/>
                <a:latin typeface="Aptos" panose="02110004020202020204"/>
                <a:ea typeface="+mn-ea"/>
                <a:cs typeface="+mn-cs"/>
              </a:rPr>
              <a:t>3</a:t>
            </a:r>
          </a:p>
        </p:txBody>
      </p:sp>
      <p:sp>
        <p:nvSpPr>
          <p:cNvPr id="24" name="Rectangle 23">
            <a:extLst>
              <a:ext uri="{FF2B5EF4-FFF2-40B4-BE49-F238E27FC236}">
                <a16:creationId xmlns:a16="http://schemas.microsoft.com/office/drawing/2014/main" id="{C2561EE3-C698-BFC4-0376-2CFB99446852}"/>
              </a:ext>
            </a:extLst>
          </p:cNvPr>
          <p:cNvSpPr/>
          <p:nvPr/>
        </p:nvSpPr>
        <p:spPr>
          <a:xfrm>
            <a:off x="-2638" y="1404357"/>
            <a:ext cx="3523047" cy="1229721"/>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9AABE5E0-39FE-8596-C79E-7B24E9C9A1AD}"/>
              </a:ext>
            </a:extLst>
          </p:cNvPr>
          <p:cNvSpPr txBox="1"/>
          <p:nvPr/>
        </p:nvSpPr>
        <p:spPr>
          <a:xfrm>
            <a:off x="81953" y="1677520"/>
            <a:ext cx="12439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72 Black" panose="020B0A04030603020204" pitchFamily="34" charset="0"/>
                <a:ea typeface="+mn-ea"/>
                <a:cs typeface="72 Black" panose="020B0A04030603020204" pitchFamily="34" charset="0"/>
              </a:rPr>
              <a:t>90%</a:t>
            </a:r>
          </a:p>
        </p:txBody>
      </p:sp>
      <p:sp>
        <p:nvSpPr>
          <p:cNvPr id="27" name="TextBox 26">
            <a:extLst>
              <a:ext uri="{FF2B5EF4-FFF2-40B4-BE49-F238E27FC236}">
                <a16:creationId xmlns:a16="http://schemas.microsoft.com/office/drawing/2014/main" id="{ABFBE641-AA2E-A143-AA66-1AF612BD383F}"/>
              </a:ext>
            </a:extLst>
          </p:cNvPr>
          <p:cNvSpPr txBox="1"/>
          <p:nvPr/>
        </p:nvSpPr>
        <p:spPr>
          <a:xfrm>
            <a:off x="1293248" y="1434469"/>
            <a:ext cx="2259816"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of patrons prefer the SmartStock® Tri-Tower dispenser over bulk bins of wrapped and unwrapped cutlery</a:t>
            </a:r>
            <a:r>
              <a:rPr kumimoji="0" lang="en-US" sz="1400" b="0" i="0" u="none" strike="noStrike" kern="1200" cap="none" spc="0" normalizeH="0" baseline="30000" noProof="0">
                <a:ln>
                  <a:noFill/>
                </a:ln>
                <a:solidFill>
                  <a:prstClr val="white"/>
                </a:solidFill>
                <a:effectLst/>
                <a:uLnTx/>
                <a:uFillTx/>
                <a:latin typeface="Aptos" panose="02110004020202020204"/>
                <a:ea typeface="+mn-ea"/>
                <a:cs typeface="+mn-cs"/>
              </a:rPr>
              <a:t>1</a:t>
            </a:r>
          </a:p>
        </p:txBody>
      </p:sp>
    </p:spTree>
    <p:extLst>
      <p:ext uri="{BB962C8B-B14F-4D97-AF65-F5344CB8AC3E}">
        <p14:creationId xmlns:p14="http://schemas.microsoft.com/office/powerpoint/2010/main" val="9247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5" name="TextBox 4">
            <a:extLst>
              <a:ext uri="{FF2B5EF4-FFF2-40B4-BE49-F238E27FC236}">
                <a16:creationId xmlns:a16="http://schemas.microsoft.com/office/drawing/2014/main" id="{7EA1247D-E370-A19F-DCF8-7E687ED45593}"/>
              </a:ext>
            </a:extLst>
          </p:cNvPr>
          <p:cNvSpPr txBox="1"/>
          <p:nvPr/>
        </p:nvSpPr>
        <p:spPr>
          <a:xfrm>
            <a:off x="9418320" y="0"/>
            <a:ext cx="2767159"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SUSTAINABILITY-WISE</a:t>
            </a:r>
          </a:p>
        </p:txBody>
      </p:sp>
      <p:sp>
        <p:nvSpPr>
          <p:cNvPr id="7" name="Text Placeholder 4">
            <a:extLst>
              <a:ext uri="{FF2B5EF4-FFF2-40B4-BE49-F238E27FC236}">
                <a16:creationId xmlns:a16="http://schemas.microsoft.com/office/drawing/2014/main" id="{7F817627-454E-6E1E-3170-E96B0A04748D}"/>
              </a:ext>
            </a:extLst>
          </p:cNvPr>
          <p:cNvSpPr txBox="1">
            <a:spLocks/>
          </p:cNvSpPr>
          <p:nvPr/>
        </p:nvSpPr>
        <p:spPr>
          <a:xfrm>
            <a:off x="4165688" y="5480714"/>
            <a:ext cx="5966090" cy="6384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1. Renewable materials are plant-based materials that may be grown repeatedly</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2. Heat tolerance testing conducted within a controlled environment using standard methodologies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3 BPI® is a trademark of the Biodegradable Products Institute. Complies with or meets ASTM D6400 Standard Specification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for Labeling of Plastics Designed to be Aerobically Composted in Municipal or Industrial Facilities.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4 Where participating CMA Industrial composting facilities exist. Check www.composterapproved.com for more information.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*Commercially compostable only. Facility might not be available in your area.</a:t>
            </a:r>
          </a:p>
        </p:txBody>
      </p:sp>
      <p:pic>
        <p:nvPicPr>
          <p:cNvPr id="8" name="Picture 7" descr="A close up of a sign&#10;&#10;Description automatically generated">
            <a:extLst>
              <a:ext uri="{FF2B5EF4-FFF2-40B4-BE49-F238E27FC236}">
                <a16:creationId xmlns:a16="http://schemas.microsoft.com/office/drawing/2014/main" id="{9C194237-0A99-993E-1CE3-00C3C648F1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9878" y="3449908"/>
            <a:ext cx="1075083" cy="516039"/>
          </a:xfrm>
          <a:prstGeom prst="rect">
            <a:avLst/>
          </a:prstGeom>
        </p:spPr>
      </p:pic>
      <p:pic>
        <p:nvPicPr>
          <p:cNvPr id="9" name="Picture 8">
            <a:extLst>
              <a:ext uri="{FF2B5EF4-FFF2-40B4-BE49-F238E27FC236}">
                <a16:creationId xmlns:a16="http://schemas.microsoft.com/office/drawing/2014/main" id="{94C8EEB0-B817-19D8-E6A2-E147E04269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9064" y="4287198"/>
            <a:ext cx="1269062" cy="631069"/>
          </a:xfrm>
          <a:prstGeom prst="rect">
            <a:avLst/>
          </a:prstGeom>
        </p:spPr>
      </p:pic>
      <p:pic>
        <p:nvPicPr>
          <p:cNvPr id="10" name="Picture 9">
            <a:extLst>
              <a:ext uri="{FF2B5EF4-FFF2-40B4-BE49-F238E27FC236}">
                <a16:creationId xmlns:a16="http://schemas.microsoft.com/office/drawing/2014/main" id="{3CA24B17-E703-C7EE-6F3D-746D5785E4C4}"/>
              </a:ext>
            </a:extLst>
          </p:cNvPr>
          <p:cNvPicPr>
            <a:picLocks noChangeAspect="1"/>
          </p:cNvPicPr>
          <p:nvPr/>
        </p:nvPicPr>
        <p:blipFill>
          <a:blip r:embed="rId4"/>
          <a:stretch>
            <a:fillRect/>
          </a:stretch>
        </p:blipFill>
        <p:spPr>
          <a:xfrm>
            <a:off x="10249878" y="5160591"/>
            <a:ext cx="991258" cy="730556"/>
          </a:xfrm>
          <a:prstGeom prst="rect">
            <a:avLst/>
          </a:prstGeom>
        </p:spPr>
      </p:pic>
      <p:sp>
        <p:nvSpPr>
          <p:cNvPr id="11" name="TextBox 10">
            <a:extLst>
              <a:ext uri="{FF2B5EF4-FFF2-40B4-BE49-F238E27FC236}">
                <a16:creationId xmlns:a16="http://schemas.microsoft.com/office/drawing/2014/main" id="{0CBF7D24-0412-3E53-1E20-505A81C4746D}"/>
              </a:ext>
            </a:extLst>
          </p:cNvPr>
          <p:cNvSpPr txBox="1"/>
          <p:nvPr/>
        </p:nvSpPr>
        <p:spPr>
          <a:xfrm>
            <a:off x="10385107" y="5896557"/>
            <a:ext cx="80462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Aptos" panose="02110004020202020204"/>
                <a:ea typeface="+mn-ea"/>
                <a:cs typeface="+mn-cs"/>
              </a:rPr>
              <a:t>CMA-I, W</a:t>
            </a:r>
          </a:p>
        </p:txBody>
      </p:sp>
      <p:sp>
        <p:nvSpPr>
          <p:cNvPr id="12" name="TextBox 11">
            <a:extLst>
              <a:ext uri="{FF2B5EF4-FFF2-40B4-BE49-F238E27FC236}">
                <a16:creationId xmlns:a16="http://schemas.microsoft.com/office/drawing/2014/main" id="{901DB0A7-AABA-45DF-B81C-4ED056BAAD88}"/>
              </a:ext>
            </a:extLst>
          </p:cNvPr>
          <p:cNvSpPr txBox="1"/>
          <p:nvPr/>
        </p:nvSpPr>
        <p:spPr>
          <a:xfrm>
            <a:off x="11132378" y="5232062"/>
            <a:ext cx="2175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t>4</a:t>
            </a:r>
          </a:p>
        </p:txBody>
      </p:sp>
      <p:sp>
        <p:nvSpPr>
          <p:cNvPr id="13" name="TextBox 12">
            <a:extLst>
              <a:ext uri="{FF2B5EF4-FFF2-40B4-BE49-F238E27FC236}">
                <a16:creationId xmlns:a16="http://schemas.microsoft.com/office/drawing/2014/main" id="{618D1D8A-2C8E-AB17-5965-BD745D00F843}"/>
              </a:ext>
            </a:extLst>
          </p:cNvPr>
          <p:cNvSpPr txBox="1"/>
          <p:nvPr/>
        </p:nvSpPr>
        <p:spPr>
          <a:xfrm>
            <a:off x="11324961" y="3351857"/>
            <a:ext cx="21751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3</a:t>
            </a:r>
          </a:p>
        </p:txBody>
      </p:sp>
      <p:sp>
        <p:nvSpPr>
          <p:cNvPr id="14" name="TextBox 13">
            <a:extLst>
              <a:ext uri="{FF2B5EF4-FFF2-40B4-BE49-F238E27FC236}">
                <a16:creationId xmlns:a16="http://schemas.microsoft.com/office/drawing/2014/main" id="{D991BA80-A7A9-AB9E-FC40-C5CBAE7B801A}"/>
              </a:ext>
            </a:extLst>
          </p:cNvPr>
          <p:cNvSpPr txBox="1"/>
          <p:nvPr/>
        </p:nvSpPr>
        <p:spPr>
          <a:xfrm>
            <a:off x="4457700" y="491490"/>
            <a:ext cx="46062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Sustainability without compromise…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that is the Dixie® way.</a:t>
            </a:r>
          </a:p>
        </p:txBody>
      </p:sp>
      <p:sp>
        <p:nvSpPr>
          <p:cNvPr id="15" name="TextBox 14">
            <a:extLst>
              <a:ext uri="{FF2B5EF4-FFF2-40B4-BE49-F238E27FC236}">
                <a16:creationId xmlns:a16="http://schemas.microsoft.com/office/drawing/2014/main" id="{72D33C31-0D55-1D2B-7C89-0F49A3C06574}"/>
              </a:ext>
            </a:extLst>
          </p:cNvPr>
          <p:cNvSpPr txBox="1"/>
          <p:nvPr/>
        </p:nvSpPr>
        <p:spPr>
          <a:xfrm>
            <a:off x="4442080" y="1383779"/>
            <a:ext cx="4869180"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There is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no need to sacrifice performance for sustainability</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Dixie Ultra® SmartStock® </a:t>
            </a:r>
            <a:r>
              <a:rPr lang="en-US" sz="1600" dirty="0" err="1">
                <a:solidFill>
                  <a:prstClr val="black"/>
                </a:solidFill>
                <a:latin typeface="Aptos" panose="02110004020202020204"/>
              </a:rPr>
              <a:t>cPLA</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Cutlery is crafted of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PLA made from 100% renewable materials</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1600" b="0" i="0" u="none" strike="noStrike" kern="1200" cap="none" spc="0" normalizeH="0" baseline="30000" noProof="0" dirty="0">
                <a:ln>
                  <a:noFill/>
                </a:ln>
                <a:solidFill>
                  <a:prstClr val="black"/>
                </a:solidFill>
                <a:effectLst/>
                <a:uLnTx/>
                <a:uFillTx/>
                <a:latin typeface="Aptos" panose="02110004020202020204"/>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It is certified commercially compostable except in California* by BPI and meets CMA acceptance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And here’s a big 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Its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strength aligns with SmartStock® polystyrene </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cutlery, with a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heat tolerance up to 200</a:t>
            </a:r>
            <a:r>
              <a:rPr kumimoji="0" lang="en-US" sz="1600" b="1" i="0" u="none" strike="noStrike" kern="1200" cap="none" spc="0" normalizeH="0" baseline="0" noProof="0" dirty="0">
                <a:ln>
                  <a:noFill/>
                </a:ln>
                <a:solidFill>
                  <a:srgbClr val="0E2841"/>
                </a:solidFill>
                <a:effectLst/>
                <a:uLnTx/>
                <a:uFillTx/>
                <a:latin typeface="Aptos" panose="02110004020202020204"/>
                <a:ea typeface="+mn-ea"/>
                <a:cs typeface="+mn-cs"/>
              </a:rPr>
              <a:t>°F</a:t>
            </a:r>
            <a:r>
              <a:rPr kumimoji="0" lang="en-US" sz="1600" b="0" i="0" u="none" strike="noStrike" kern="1200" cap="none" spc="0" normalizeH="0" baseline="0" noProof="0" dirty="0">
                <a:ln>
                  <a:noFill/>
                </a:ln>
                <a:solidFill>
                  <a:srgbClr val="0E2841"/>
                </a:solidFill>
                <a:effectLst/>
                <a:uLnTx/>
                <a:uFillTx/>
                <a:latin typeface="Aptos" panose="02110004020202020204"/>
                <a:ea typeface="+mn-ea"/>
                <a:cs typeface="+mn-cs"/>
              </a:rPr>
              <a:t>, amongst the highest in the industry.</a:t>
            </a:r>
            <a:r>
              <a:rPr kumimoji="0" lang="en-US" sz="1600" b="0" i="0" u="none" strike="noStrike" kern="1200" cap="none" spc="0" normalizeH="0" baseline="30000" noProof="0" dirty="0">
                <a:ln>
                  <a:noFill/>
                </a:ln>
                <a:solidFill>
                  <a:srgbClr val="0E2841"/>
                </a:solidFill>
                <a:effectLst/>
                <a:uLnTx/>
                <a:uFillTx/>
                <a:latin typeface="Aptos" panose="02110004020202020204"/>
                <a:ea typeface="+mn-ea"/>
                <a:cs typeface="+mn-cs"/>
              </a:rPr>
              <a:t>2</a:t>
            </a:r>
            <a:endParaRPr kumimoji="0" lang="en-US" sz="1600" b="0" i="0" u="none" strike="noStrike" kern="1200" cap="none" spc="0" normalizeH="0" baseline="30000" noProof="0" dirty="0">
              <a:ln>
                <a:noFill/>
              </a:ln>
              <a:solidFill>
                <a:prstClr val="black"/>
              </a:solidFill>
              <a:effectLst/>
              <a:uLnTx/>
              <a:uFillTx/>
              <a:latin typeface="Aptos" panose="02110004020202020204"/>
              <a:ea typeface="+mn-ea"/>
              <a:cs typeface="+mn-cs"/>
            </a:endParaRPr>
          </a:p>
        </p:txBody>
      </p:sp>
      <p:pic>
        <p:nvPicPr>
          <p:cNvPr id="18" name="Picture 17" descr="A plastic fork on a white background&#10;&#10;AI-generated content may be incorrect.">
            <a:extLst>
              <a:ext uri="{FF2B5EF4-FFF2-40B4-BE49-F238E27FC236}">
                <a16:creationId xmlns:a16="http://schemas.microsoft.com/office/drawing/2014/main" id="{0CE8D42A-305C-45C5-AA14-DDABFFF79B1E}"/>
              </a:ext>
            </a:extLst>
          </p:cNvPr>
          <p:cNvPicPr>
            <a:picLocks noChangeAspect="1"/>
          </p:cNvPicPr>
          <p:nvPr/>
        </p:nvPicPr>
        <p:blipFill>
          <a:blip r:embed="rId5">
            <a:extLst>
              <a:ext uri="{28A0092B-C50C-407E-A947-70E740481C1C}">
                <a14:useLocalDpi xmlns:a14="http://schemas.microsoft.com/office/drawing/2010/main" val="0"/>
              </a:ext>
            </a:extLst>
          </a:blip>
          <a:srcRect l="40538" t="4828" r="40558" b="5194"/>
          <a:stretch>
            <a:fillRect/>
          </a:stretch>
        </p:blipFill>
        <p:spPr>
          <a:xfrm rot="20124832">
            <a:off x="10180972" y="519967"/>
            <a:ext cx="580105" cy="2761124"/>
          </a:xfrm>
          <a:prstGeom prst="rect">
            <a:avLst/>
          </a:prstGeom>
        </p:spPr>
      </p:pic>
      <p:pic>
        <p:nvPicPr>
          <p:cNvPr id="20" name="Picture 19" descr="A person using a dispenser to order food&#10;&#10;AI-generated content may be incorrect.">
            <a:extLst>
              <a:ext uri="{FF2B5EF4-FFF2-40B4-BE49-F238E27FC236}">
                <a16:creationId xmlns:a16="http://schemas.microsoft.com/office/drawing/2014/main" id="{C7C8EFFD-C33A-107E-08A2-CD4EB64DD228}"/>
              </a:ext>
            </a:extLst>
          </p:cNvPr>
          <p:cNvPicPr>
            <a:picLocks noChangeAspect="1"/>
          </p:cNvPicPr>
          <p:nvPr/>
        </p:nvPicPr>
        <p:blipFill>
          <a:blip r:embed="rId6">
            <a:extLst>
              <a:ext uri="{28A0092B-C50C-407E-A947-70E740481C1C}">
                <a14:useLocalDpi xmlns:a14="http://schemas.microsoft.com/office/drawing/2010/main" val="0"/>
              </a:ext>
            </a:extLst>
          </a:blip>
          <a:srcRect l="32517" r="24750" b="8996"/>
          <a:stretch>
            <a:fillRect/>
          </a:stretch>
        </p:blipFill>
        <p:spPr>
          <a:xfrm>
            <a:off x="11453" y="0"/>
            <a:ext cx="4149415" cy="5891147"/>
          </a:xfrm>
          <a:prstGeom prst="rect">
            <a:avLst/>
          </a:prstGeom>
        </p:spPr>
      </p:pic>
    </p:spTree>
    <p:extLst>
      <p:ext uri="{BB962C8B-B14F-4D97-AF65-F5344CB8AC3E}">
        <p14:creationId xmlns:p14="http://schemas.microsoft.com/office/powerpoint/2010/main" val="374519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black and grey device with three ports&#10;&#10;Description automatically generated">
            <a:extLst>
              <a:ext uri="{FF2B5EF4-FFF2-40B4-BE49-F238E27FC236}">
                <a16:creationId xmlns:a16="http://schemas.microsoft.com/office/drawing/2014/main" id="{58FDBEED-20E0-FA66-EF66-E8F2E7D7A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2740" y="2366401"/>
            <a:ext cx="1618640" cy="1620259"/>
          </a:xfrm>
          <a:prstGeom prst="rect">
            <a:avLst/>
          </a:prstGeom>
        </p:spPr>
      </p:pic>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TextBox 2">
            <a:extLst>
              <a:ext uri="{FF2B5EF4-FFF2-40B4-BE49-F238E27FC236}">
                <a16:creationId xmlns:a16="http://schemas.microsoft.com/office/drawing/2014/main" id="{F37201D1-A14E-30AE-62B7-1D9FBB532B48}"/>
              </a:ext>
            </a:extLst>
          </p:cNvPr>
          <p:cNvSpPr txBox="1"/>
          <p:nvPr/>
        </p:nvSpPr>
        <p:spPr>
          <a:xfrm>
            <a:off x="9418320" y="0"/>
            <a:ext cx="2767159"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SUSTAINABILITY-WISE</a:t>
            </a:r>
          </a:p>
        </p:txBody>
      </p:sp>
      <p:sp>
        <p:nvSpPr>
          <p:cNvPr id="5" name="TextBox 4">
            <a:extLst>
              <a:ext uri="{FF2B5EF4-FFF2-40B4-BE49-F238E27FC236}">
                <a16:creationId xmlns:a16="http://schemas.microsoft.com/office/drawing/2014/main" id="{5CA32094-F981-62B8-C39D-FA88CFC0A458}"/>
              </a:ext>
            </a:extLst>
          </p:cNvPr>
          <p:cNvSpPr txBox="1"/>
          <p:nvPr/>
        </p:nvSpPr>
        <p:spPr>
          <a:xfrm>
            <a:off x="272471" y="306556"/>
            <a:ext cx="724130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Being a good steward of the planet can also mean reducing waste.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Like reducing cutlery usage by 31%.</a:t>
            </a:r>
          </a:p>
        </p:txBody>
      </p:sp>
      <p:sp>
        <p:nvSpPr>
          <p:cNvPr id="6" name="TextBox 5">
            <a:extLst>
              <a:ext uri="{FF2B5EF4-FFF2-40B4-BE49-F238E27FC236}">
                <a16:creationId xmlns:a16="http://schemas.microsoft.com/office/drawing/2014/main" id="{591D26E4-EE36-1FC1-03C6-2A19763E5E4B}"/>
              </a:ext>
            </a:extLst>
          </p:cNvPr>
          <p:cNvSpPr txBox="1"/>
          <p:nvPr/>
        </p:nvSpPr>
        <p:spPr>
          <a:xfrm>
            <a:off x="272472" y="3768674"/>
            <a:ext cx="4174268"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That reduction in usage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translates to cost-savings as well as to 31% fewer disposable utensils hitting the waste stream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compared to usage from open bins.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And that’s a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beautiful thing</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made possible by a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wise choice</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p:txBody>
      </p:sp>
      <p:pic>
        <p:nvPicPr>
          <p:cNvPr id="8" name="Picture 7" descr="A screen shot of a computer&#10;&#10;Description automatically generated">
            <a:extLst>
              <a:ext uri="{FF2B5EF4-FFF2-40B4-BE49-F238E27FC236}">
                <a16:creationId xmlns:a16="http://schemas.microsoft.com/office/drawing/2014/main" id="{A36EBD20-4504-0D5A-8850-E0E1D14FC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647" y="1263027"/>
            <a:ext cx="1126583" cy="2320001"/>
          </a:xfrm>
          <a:prstGeom prst="rect">
            <a:avLst/>
          </a:prstGeom>
          <a:scene3d>
            <a:camera prst="orthographicFront">
              <a:rot lat="0" lon="0" rev="0"/>
            </a:camera>
            <a:lightRig rig="threePt" dir="t"/>
          </a:scene3d>
        </p:spPr>
      </p:pic>
      <p:grpSp>
        <p:nvGrpSpPr>
          <p:cNvPr id="11" name="Group 10">
            <a:extLst>
              <a:ext uri="{FF2B5EF4-FFF2-40B4-BE49-F238E27FC236}">
                <a16:creationId xmlns:a16="http://schemas.microsoft.com/office/drawing/2014/main" id="{9AC5DBA1-F390-36EE-D940-88903963787A}"/>
              </a:ext>
            </a:extLst>
          </p:cNvPr>
          <p:cNvGrpSpPr/>
          <p:nvPr/>
        </p:nvGrpSpPr>
        <p:grpSpPr>
          <a:xfrm>
            <a:off x="2090230" y="1144211"/>
            <a:ext cx="1320800" cy="1320984"/>
            <a:chOff x="1801091" y="1884219"/>
            <a:chExt cx="1320800" cy="1320984"/>
          </a:xfrm>
        </p:grpSpPr>
        <p:sp>
          <p:nvSpPr>
            <p:cNvPr id="12" name="Oval 11">
              <a:extLst>
                <a:ext uri="{FF2B5EF4-FFF2-40B4-BE49-F238E27FC236}">
                  <a16:creationId xmlns:a16="http://schemas.microsoft.com/office/drawing/2014/main" id="{16BA500D-10A8-3D4A-45F9-E0164080F300}"/>
                </a:ext>
              </a:extLst>
            </p:cNvPr>
            <p:cNvSpPr/>
            <p:nvPr/>
          </p:nvSpPr>
          <p:spPr>
            <a:xfrm>
              <a:off x="1801091" y="1884219"/>
              <a:ext cx="1320800" cy="1320984"/>
            </a:xfrm>
            <a:prstGeom prst="ellipse">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401F42DC-9655-50EA-350C-671ED780C0A7}"/>
                </a:ext>
              </a:extLst>
            </p:cNvPr>
            <p:cNvSpPr txBox="1"/>
            <p:nvPr/>
          </p:nvSpPr>
          <p:spPr>
            <a:xfrm>
              <a:off x="1884107" y="2029191"/>
              <a:ext cx="114091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Reduces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Cutlery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Usage by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31%</a:t>
              </a:r>
              <a:r>
                <a:rPr kumimoji="0" lang="en-US" sz="1600" b="1" i="0" u="none" strike="noStrike" kern="1200" cap="none" spc="0" normalizeH="0" baseline="30000" noProof="0" dirty="0">
                  <a:ln>
                    <a:noFill/>
                  </a:ln>
                  <a:solidFill>
                    <a:prstClr val="white"/>
                  </a:solidFill>
                  <a:effectLst/>
                  <a:uLnTx/>
                  <a:uFillTx/>
                  <a:latin typeface="Aptos" panose="02110004020202020204"/>
                  <a:ea typeface="+mn-ea"/>
                  <a:cs typeface="+mn-cs"/>
                </a:rPr>
                <a:t>*</a:t>
              </a:r>
              <a:endParaRPr kumimoji="0" lang="en-US" sz="1600" b="0" i="0" u="none" strike="noStrike" kern="1200" cap="none" spc="0" normalizeH="0" baseline="30000" noProof="0" dirty="0">
                <a:ln>
                  <a:noFill/>
                </a:ln>
                <a:solidFill>
                  <a:prstClr val="white"/>
                </a:solidFill>
                <a:effectLst/>
                <a:uLnTx/>
                <a:uFillTx/>
                <a:latin typeface="Aptos" panose="02110004020202020204"/>
                <a:ea typeface="+mn-ea"/>
                <a:cs typeface="+mn-cs"/>
              </a:endParaRPr>
            </a:p>
          </p:txBody>
        </p:sp>
      </p:grpSp>
      <p:pic>
        <p:nvPicPr>
          <p:cNvPr id="14" name="Picture 13" descr="A group of people picking up trash&#10;&#10;Description automatically generated">
            <a:extLst>
              <a:ext uri="{FF2B5EF4-FFF2-40B4-BE49-F238E27FC236}">
                <a16:creationId xmlns:a16="http://schemas.microsoft.com/office/drawing/2014/main" id="{5304B6C2-7BD0-1BD3-436B-76A10B064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404" y="1454727"/>
            <a:ext cx="7588596" cy="4268585"/>
          </a:xfrm>
          <a:prstGeom prst="rect">
            <a:avLst/>
          </a:prstGeom>
        </p:spPr>
      </p:pic>
      <p:sp>
        <p:nvSpPr>
          <p:cNvPr id="7" name="Text Placeholder 18">
            <a:extLst>
              <a:ext uri="{FF2B5EF4-FFF2-40B4-BE49-F238E27FC236}">
                <a16:creationId xmlns:a16="http://schemas.microsoft.com/office/drawing/2014/main" id="{076412C0-9811-08AF-7238-AB583AFDF587}"/>
              </a:ext>
            </a:extLst>
          </p:cNvPr>
          <p:cNvSpPr txBox="1">
            <a:spLocks/>
          </p:cNvSpPr>
          <p:nvPr/>
        </p:nvSpPr>
        <p:spPr>
          <a:xfrm>
            <a:off x="272471" y="5998832"/>
            <a:ext cx="4729108" cy="387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*GP PRO Proprietary Research: CUT-19-2024  Compared to open cutlery bins on average</a:t>
            </a:r>
          </a:p>
        </p:txBody>
      </p:sp>
    </p:spTree>
    <p:extLst>
      <p:ext uri="{BB962C8B-B14F-4D97-AF65-F5344CB8AC3E}">
        <p14:creationId xmlns:p14="http://schemas.microsoft.com/office/powerpoint/2010/main" val="335263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black and grey device with three ports&#10;&#10;Description automatically generated">
            <a:extLst>
              <a:ext uri="{FF2B5EF4-FFF2-40B4-BE49-F238E27FC236}">
                <a16:creationId xmlns:a16="http://schemas.microsoft.com/office/drawing/2014/main" id="{56D86DCB-DAF1-CCFE-93E5-09D11EFBB299}"/>
              </a:ext>
            </a:extLst>
          </p:cNvPr>
          <p:cNvPicPr>
            <a:picLocks noChangeAspect="1"/>
          </p:cNvPicPr>
          <p:nvPr/>
        </p:nvPicPr>
        <p:blipFill>
          <a:blip r:embed="rId2">
            <a:extLst>
              <a:ext uri="{28A0092B-C50C-407E-A947-70E740481C1C}">
                <a14:useLocalDpi xmlns:a14="http://schemas.microsoft.com/office/drawing/2010/main" val="0"/>
              </a:ext>
            </a:extLst>
          </a:blip>
          <a:srcRect l="15527" r="14282"/>
          <a:stretch/>
        </p:blipFill>
        <p:spPr>
          <a:xfrm>
            <a:off x="7939086" y="3997856"/>
            <a:ext cx="1223897" cy="1745404"/>
          </a:xfrm>
          <a:prstGeom prst="rect">
            <a:avLst/>
          </a:prstGeom>
        </p:spPr>
      </p:pic>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Rectangle 2">
            <a:extLst>
              <a:ext uri="{FF2B5EF4-FFF2-40B4-BE49-F238E27FC236}">
                <a16:creationId xmlns:a16="http://schemas.microsoft.com/office/drawing/2014/main" id="{A771E800-F2DB-A2A2-E652-D94830B1EB07}"/>
              </a:ext>
            </a:extLst>
          </p:cNvPr>
          <p:cNvSpPr/>
          <p:nvPr/>
        </p:nvSpPr>
        <p:spPr>
          <a:xfrm>
            <a:off x="6755415" y="1225486"/>
            <a:ext cx="5430064" cy="50417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522C8F80-0332-1A3D-0350-60DD587FE14E}"/>
              </a:ext>
            </a:extLst>
          </p:cNvPr>
          <p:cNvSpPr/>
          <p:nvPr/>
        </p:nvSpPr>
        <p:spPr>
          <a:xfrm>
            <a:off x="0" y="1225486"/>
            <a:ext cx="6755415" cy="5041790"/>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079A7AF1-65D2-1C44-E67E-D79963388E72}"/>
              </a:ext>
            </a:extLst>
          </p:cNvPr>
          <p:cNvSpPr txBox="1"/>
          <p:nvPr/>
        </p:nvSpPr>
        <p:spPr>
          <a:xfrm>
            <a:off x="9418320" y="0"/>
            <a:ext cx="2767159"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THE WISE CHOICE</a:t>
            </a:r>
          </a:p>
        </p:txBody>
      </p:sp>
      <p:sp>
        <p:nvSpPr>
          <p:cNvPr id="7" name="TextBox 6">
            <a:extLst>
              <a:ext uri="{FF2B5EF4-FFF2-40B4-BE49-F238E27FC236}">
                <a16:creationId xmlns:a16="http://schemas.microsoft.com/office/drawing/2014/main" id="{28728D8C-60F0-D765-2F83-AA74AC105881}"/>
              </a:ext>
            </a:extLst>
          </p:cNvPr>
          <p:cNvSpPr txBox="1"/>
          <p:nvPr/>
        </p:nvSpPr>
        <p:spPr>
          <a:xfrm>
            <a:off x="2883192" y="1507331"/>
            <a:ext cx="38322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Open Bins with Bulk Cutlery and the Blind Reach-In?</a:t>
            </a:r>
          </a:p>
        </p:txBody>
      </p:sp>
      <p:sp>
        <p:nvSpPr>
          <p:cNvPr id="8" name="TextBox 7">
            <a:extLst>
              <a:ext uri="{FF2B5EF4-FFF2-40B4-BE49-F238E27FC236}">
                <a16:creationId xmlns:a16="http://schemas.microsoft.com/office/drawing/2014/main" id="{26906971-6DF8-B234-E027-B65EF5850F56}"/>
              </a:ext>
            </a:extLst>
          </p:cNvPr>
          <p:cNvSpPr txBox="1"/>
          <p:nvPr/>
        </p:nvSpPr>
        <p:spPr>
          <a:xfrm>
            <a:off x="441789" y="184666"/>
            <a:ext cx="540420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ptos" panose="02110004020202020204"/>
                <a:ea typeface="+mn-ea"/>
                <a:cs typeface="+mn-cs"/>
              </a:rPr>
              <a:t>Which will you choose?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Make the WISE choice.</a:t>
            </a:r>
          </a:p>
        </p:txBody>
      </p:sp>
      <p:pic>
        <p:nvPicPr>
          <p:cNvPr id="9" name="Picture 8">
            <a:extLst>
              <a:ext uri="{FF2B5EF4-FFF2-40B4-BE49-F238E27FC236}">
                <a16:creationId xmlns:a16="http://schemas.microsoft.com/office/drawing/2014/main" id="{91DF3A9B-982E-48F1-E2F0-CA1EEE7A34D3}"/>
              </a:ext>
            </a:extLst>
          </p:cNvPr>
          <p:cNvPicPr>
            <a:picLocks noChangeAspect="1"/>
          </p:cNvPicPr>
          <p:nvPr/>
        </p:nvPicPr>
        <p:blipFill>
          <a:blip r:embed="rId3"/>
          <a:stretch>
            <a:fillRect/>
          </a:stretch>
        </p:blipFill>
        <p:spPr>
          <a:xfrm rot="20440982">
            <a:off x="482645" y="2027221"/>
            <a:ext cx="2218382" cy="14789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D5D9B5E3-0D3A-3F4F-0B1A-3B67E405449F}"/>
              </a:ext>
            </a:extLst>
          </p:cNvPr>
          <p:cNvPicPr>
            <a:picLocks noChangeAspect="1"/>
          </p:cNvPicPr>
          <p:nvPr/>
        </p:nvPicPr>
        <p:blipFill rotWithShape="1">
          <a:blip r:embed="rId4"/>
          <a:srcRect l="15754" t="14227" r="14665" b="3434"/>
          <a:stretch/>
        </p:blipFill>
        <p:spPr>
          <a:xfrm rot="634066">
            <a:off x="924438" y="3465217"/>
            <a:ext cx="2482971" cy="1672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9B53F390-0968-8B6E-8E81-1162BDF4EF6E}"/>
              </a:ext>
            </a:extLst>
          </p:cNvPr>
          <p:cNvSpPr txBox="1"/>
          <p:nvPr/>
        </p:nvSpPr>
        <p:spPr>
          <a:xfrm>
            <a:off x="3699988" y="2299357"/>
            <a:ext cx="3015464" cy="300704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Potential for waste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Messy, not contained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Poor image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Hygiene risk</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Needs to be monitored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 guessing game to stock</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Black" panose="020F0502020204030204" pitchFamily="34" charset="0"/>
                <a:ea typeface="+mn-ea"/>
                <a:cs typeface="+mn-cs"/>
              </a:rPr>
              <a:t>X</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 guessing game to grab</a:t>
            </a:r>
          </a:p>
        </p:txBody>
      </p:sp>
      <p:sp>
        <p:nvSpPr>
          <p:cNvPr id="18" name="TextBox 17">
            <a:extLst>
              <a:ext uri="{FF2B5EF4-FFF2-40B4-BE49-F238E27FC236}">
                <a16:creationId xmlns:a16="http://schemas.microsoft.com/office/drawing/2014/main" id="{DFA22CA1-932B-64D5-F45F-FFA7C3B73D51}"/>
              </a:ext>
            </a:extLst>
          </p:cNvPr>
          <p:cNvSpPr txBox="1"/>
          <p:nvPr/>
        </p:nvSpPr>
        <p:spPr>
          <a:xfrm>
            <a:off x="6768769" y="1369084"/>
            <a:ext cx="475024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E2841">
                    <a:lumMod val="90000"/>
                    <a:lumOff val="10000"/>
                  </a:srgbClr>
                </a:solidFill>
                <a:effectLst/>
                <a:uLnTx/>
                <a:uFillTx/>
                <a:latin typeface="Aptos" panose="02110004020202020204"/>
                <a:ea typeface="+mn-ea"/>
                <a:cs typeface="+mn-cs"/>
              </a:rPr>
              <a:t>SmartStock® Cutlery Tri-Tower Dispenser?</a:t>
            </a:r>
          </a:p>
        </p:txBody>
      </p:sp>
      <p:sp>
        <p:nvSpPr>
          <p:cNvPr id="19" name="TextBox 18">
            <a:extLst>
              <a:ext uri="{FF2B5EF4-FFF2-40B4-BE49-F238E27FC236}">
                <a16:creationId xmlns:a16="http://schemas.microsoft.com/office/drawing/2014/main" id="{871C19A2-FE0D-986E-87CB-BCDC9B1F8A38}"/>
              </a:ext>
            </a:extLst>
          </p:cNvPr>
          <p:cNvSpPr txBox="1"/>
          <p:nvPr/>
        </p:nvSpPr>
        <p:spPr>
          <a:xfrm>
            <a:off x="9357287" y="1748205"/>
            <a:ext cx="2661124" cy="49552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Reduced waste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Elevated image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Hygienic, one-at-a-time dispensing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You pick the mix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Know stock levels at-a-glance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Fast to refill (uses same refills!)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Easy ID badging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Size, look and placement options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Traditional or compostable materials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Spork!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93% of Decision Makers agree the efficiency of Tri-Tower dispensing could motivate them to move away from bulk cutlery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1" name="Picture 20" descr="A screen shot of a computer&#10;&#10;Description automatically generated">
            <a:extLst>
              <a:ext uri="{FF2B5EF4-FFF2-40B4-BE49-F238E27FC236}">
                <a16:creationId xmlns:a16="http://schemas.microsoft.com/office/drawing/2014/main" id="{626457A4-4EC0-646E-E0F5-067355C88F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1603" y="2329667"/>
            <a:ext cx="1176107" cy="2421985"/>
          </a:xfrm>
          <a:prstGeom prst="rect">
            <a:avLst/>
          </a:prstGeom>
          <a:scene3d>
            <a:camera prst="orthographicFront">
              <a:rot lat="0" lon="0" rev="0"/>
            </a:camera>
            <a:lightRig rig="threePt" dir="t"/>
          </a:scene3d>
        </p:spPr>
      </p:pic>
      <p:sp>
        <p:nvSpPr>
          <p:cNvPr id="16" name="Oval 15">
            <a:extLst>
              <a:ext uri="{FF2B5EF4-FFF2-40B4-BE49-F238E27FC236}">
                <a16:creationId xmlns:a16="http://schemas.microsoft.com/office/drawing/2014/main" id="{9242DF4E-6F3B-7ED2-A622-EC1AA477D6B8}"/>
              </a:ext>
            </a:extLst>
          </p:cNvPr>
          <p:cNvSpPr/>
          <p:nvPr/>
        </p:nvSpPr>
        <p:spPr>
          <a:xfrm>
            <a:off x="8124525" y="2983726"/>
            <a:ext cx="1094040" cy="1055448"/>
          </a:xfrm>
          <a:prstGeom prst="ellipse">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6A00E1F0-4359-49A1-81FB-5A0D0F941557}"/>
              </a:ext>
            </a:extLst>
          </p:cNvPr>
          <p:cNvSpPr txBox="1"/>
          <p:nvPr/>
        </p:nvSpPr>
        <p:spPr>
          <a:xfrm>
            <a:off x="8171347" y="3011058"/>
            <a:ext cx="100039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WISE Choice</a:t>
            </a:r>
            <a:endParaRPr kumimoji="0" lang="en-US" sz="1800" b="0" i="0" u="none" strike="noStrike" kern="1200" cap="none" spc="0" normalizeH="0" baseline="30000" noProof="0">
              <a:ln>
                <a:noFill/>
              </a:ln>
              <a:solidFill>
                <a:prstClr val="white"/>
              </a:solidFill>
              <a:effectLst/>
              <a:uLnTx/>
              <a:uFillTx/>
              <a:latin typeface="Aptos" panose="02110004020202020204"/>
              <a:ea typeface="+mn-ea"/>
              <a:cs typeface="+mn-cs"/>
            </a:endParaRPr>
          </a:p>
        </p:txBody>
      </p:sp>
      <p:sp>
        <p:nvSpPr>
          <p:cNvPr id="12" name="Text Placeholder 18">
            <a:extLst>
              <a:ext uri="{FF2B5EF4-FFF2-40B4-BE49-F238E27FC236}">
                <a16:creationId xmlns:a16="http://schemas.microsoft.com/office/drawing/2014/main" id="{0F505FAC-F8D3-FF1F-ED84-ABFF88A0B4D9}"/>
              </a:ext>
            </a:extLst>
          </p:cNvPr>
          <p:cNvSpPr txBox="1">
            <a:spLocks/>
          </p:cNvSpPr>
          <p:nvPr/>
        </p:nvSpPr>
        <p:spPr>
          <a:xfrm>
            <a:off x="6726503" y="6087541"/>
            <a:ext cx="2742414" cy="22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GP PRO Proprietary Research: CUT-P-24-1152</a:t>
            </a:r>
          </a:p>
        </p:txBody>
      </p:sp>
    </p:spTree>
    <p:extLst>
      <p:ext uri="{BB962C8B-B14F-4D97-AF65-F5344CB8AC3E}">
        <p14:creationId xmlns:p14="http://schemas.microsoft.com/office/powerpoint/2010/main" val="183815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a:extLst>
              <a:ext uri="{FF2B5EF4-FFF2-40B4-BE49-F238E27FC236}">
                <a16:creationId xmlns:a16="http://schemas.microsoft.com/office/drawing/2014/main" id="{A00985B4-9E63-E470-C8CE-C453C5D15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2297" y="3054811"/>
            <a:ext cx="3745904" cy="1005547"/>
          </a:xfrm>
          <a:prstGeom prst="rect">
            <a:avLst/>
          </a:prstGeom>
        </p:spPr>
      </p:pic>
      <p:pic>
        <p:nvPicPr>
          <p:cNvPr id="5" name="Picture 4" descr="A close up of a sign&#10;&#10;Description automatically generated">
            <a:extLst>
              <a:ext uri="{FF2B5EF4-FFF2-40B4-BE49-F238E27FC236}">
                <a16:creationId xmlns:a16="http://schemas.microsoft.com/office/drawing/2014/main" id="{8172F57A-E7E6-AA81-9181-54CBF0C53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846" y="2969369"/>
            <a:ext cx="2936847" cy="2936847"/>
          </a:xfrm>
          <a:prstGeom prst="rect">
            <a:avLst/>
          </a:prstGeom>
        </p:spPr>
      </p:pic>
      <p:pic>
        <p:nvPicPr>
          <p:cNvPr id="6" name="Picture 5" descr="A close up of a sign&#10;&#10;Description automatically generated">
            <a:extLst>
              <a:ext uri="{FF2B5EF4-FFF2-40B4-BE49-F238E27FC236}">
                <a16:creationId xmlns:a16="http://schemas.microsoft.com/office/drawing/2014/main" id="{973F16D4-AE27-19EA-D1FD-D2EAFE72F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8403" y="3687342"/>
            <a:ext cx="2936847" cy="2936847"/>
          </a:xfrm>
          <a:prstGeom prst="rect">
            <a:avLst/>
          </a:prstGeom>
        </p:spPr>
      </p:pic>
      <p:pic>
        <p:nvPicPr>
          <p:cNvPr id="7" name="Picture 6" descr="A close up of a sign&#10;&#10;Description automatically generated">
            <a:extLst>
              <a:ext uri="{FF2B5EF4-FFF2-40B4-BE49-F238E27FC236}">
                <a16:creationId xmlns:a16="http://schemas.microsoft.com/office/drawing/2014/main" id="{76A0CB01-25EF-B59E-A029-EB113DA10A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2222" y="3966953"/>
            <a:ext cx="2657236" cy="2657236"/>
          </a:xfrm>
          <a:prstGeom prst="rect">
            <a:avLst/>
          </a:prstGeom>
        </p:spPr>
      </p:pic>
      <p:pic>
        <p:nvPicPr>
          <p:cNvPr id="8" name="Picture 7" descr="A close up of a sign&#10;&#10;Description automatically generated">
            <a:extLst>
              <a:ext uri="{FF2B5EF4-FFF2-40B4-BE49-F238E27FC236}">
                <a16:creationId xmlns:a16="http://schemas.microsoft.com/office/drawing/2014/main" id="{8B42456C-60D0-85C2-3732-5B5094C735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1075" y="3011538"/>
            <a:ext cx="2852507" cy="2852507"/>
          </a:xfrm>
          <a:prstGeom prst="rect">
            <a:avLst/>
          </a:prstGeom>
        </p:spPr>
      </p:pic>
      <p:sp>
        <p:nvSpPr>
          <p:cNvPr id="9" name="Rectangle 8">
            <a:extLst>
              <a:ext uri="{FF2B5EF4-FFF2-40B4-BE49-F238E27FC236}">
                <a16:creationId xmlns:a16="http://schemas.microsoft.com/office/drawing/2014/main" id="{2D4FC955-E1F1-F2F9-5138-E114ABD9F1C4}"/>
              </a:ext>
            </a:extLst>
          </p:cNvPr>
          <p:cNvSpPr/>
          <p:nvPr/>
        </p:nvSpPr>
        <p:spPr>
          <a:xfrm>
            <a:off x="0" y="9270"/>
            <a:ext cx="12192000" cy="1255716"/>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80995BBD-D67F-E5B9-DC5D-9EF75BCAE3D7}"/>
              </a:ext>
            </a:extLst>
          </p:cNvPr>
          <p:cNvSpPr txBox="1"/>
          <p:nvPr/>
        </p:nvSpPr>
        <p:spPr>
          <a:xfrm>
            <a:off x="175364" y="262890"/>
            <a:ext cx="120166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72 Black" panose="020B0A04030603020204" pitchFamily="34" charset="0"/>
                <a:ea typeface="+mn-ea"/>
                <a:cs typeface="72 Black" panose="020B0A04030603020204" pitchFamily="34" charset="0"/>
              </a:rPr>
              <a:t>THE DIXIE® BRAND ADVANTAGE</a:t>
            </a:r>
          </a:p>
        </p:txBody>
      </p:sp>
      <p:sp>
        <p:nvSpPr>
          <p:cNvPr id="11" name="TextBox 10">
            <a:extLst>
              <a:ext uri="{FF2B5EF4-FFF2-40B4-BE49-F238E27FC236}">
                <a16:creationId xmlns:a16="http://schemas.microsoft.com/office/drawing/2014/main" id="{88AF645B-C219-C250-9311-DE0B1CC27E74}"/>
              </a:ext>
            </a:extLst>
          </p:cNvPr>
          <p:cNvSpPr txBox="1"/>
          <p:nvPr/>
        </p:nvSpPr>
        <p:spPr>
          <a:xfrm>
            <a:off x="301846" y="1499886"/>
            <a:ext cx="819530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With a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legacy spanning over a century</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 Dixie® brand products are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recognized and trusted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by both patrons and operators alike. Time and again, successful foodservice operations build their businesses using quality Dixie® and Dixie Ultra® disposables and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dispensing innovations that consistently deliver on efficiency, sustainability, hygiene and value</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12" name="Text Placeholder 10">
            <a:extLst>
              <a:ext uri="{FF2B5EF4-FFF2-40B4-BE49-F238E27FC236}">
                <a16:creationId xmlns:a16="http://schemas.microsoft.com/office/drawing/2014/main" id="{453C0313-6284-385C-F221-79F4C3B5495C}"/>
              </a:ext>
            </a:extLst>
          </p:cNvPr>
          <p:cNvSpPr txBox="1">
            <a:spLocks/>
          </p:cNvSpPr>
          <p:nvPr/>
        </p:nvSpPr>
        <p:spPr>
          <a:xfrm>
            <a:off x="323209" y="5998832"/>
            <a:ext cx="2685194" cy="387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600" b="0" i="0" u="none" strike="noStrike" kern="1200" cap="none" spc="0" normalizeH="0" baseline="0" noProof="0">
                <a:ln>
                  <a:noFill/>
                </a:ln>
                <a:solidFill>
                  <a:prstClr val="black"/>
                </a:solidFill>
                <a:effectLst/>
                <a:uLnTx/>
                <a:uFillTx/>
                <a:latin typeface="Aptos" panose="02110004020202020204"/>
                <a:ea typeface="+mn-ea"/>
                <a:cs typeface="+mn-cs"/>
              </a:rPr>
              <a:t>1 Source: 2017 Omnibus Survey</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600" b="0" i="0" u="none" strike="noStrike" kern="1200" cap="none" spc="0" normalizeH="0" baseline="0" noProof="0">
                <a:ln>
                  <a:noFill/>
                </a:ln>
                <a:solidFill>
                  <a:prstClr val="black"/>
                </a:solidFill>
                <a:effectLst/>
                <a:uLnTx/>
                <a:uFillTx/>
                <a:latin typeface="Aptos" panose="02110004020202020204"/>
                <a:ea typeface="+mn-ea"/>
                <a:cs typeface="+mn-cs"/>
              </a:rPr>
              <a:t>2 Of respondents familiar with the Dixie® brand; 2017 Omnibus Survey</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Oval 12">
            <a:extLst>
              <a:ext uri="{FF2B5EF4-FFF2-40B4-BE49-F238E27FC236}">
                <a16:creationId xmlns:a16="http://schemas.microsoft.com/office/drawing/2014/main" id="{11C33DD4-0C06-31D7-F142-77188B729BFA}"/>
              </a:ext>
            </a:extLst>
          </p:cNvPr>
          <p:cNvSpPr/>
          <p:nvPr/>
        </p:nvSpPr>
        <p:spPr>
          <a:xfrm>
            <a:off x="9992210" y="227813"/>
            <a:ext cx="1838036" cy="1842420"/>
          </a:xfrm>
          <a:prstGeom prst="ellipse">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D004FEA3-ED81-0D29-1373-83B3F4B0447F}"/>
              </a:ext>
            </a:extLst>
          </p:cNvPr>
          <p:cNvSpPr txBox="1"/>
          <p:nvPr/>
        </p:nvSpPr>
        <p:spPr>
          <a:xfrm>
            <a:off x="10113892" y="464123"/>
            <a:ext cx="1571226"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ptos" panose="02110004020202020204"/>
                <a:ea typeface="+mn-ea"/>
                <a:cs typeface="+mn-cs"/>
              </a:rPr>
              <a:t>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ptos" panose="02110004020202020204"/>
                <a:ea typeface="+mn-ea"/>
                <a:cs typeface="+mn-cs"/>
              </a:rPr>
              <a:t>WISE</a:t>
            </a:r>
            <a:r>
              <a:rPr kumimoji="0" lang="en-US" sz="2000" b="1" i="0" u="none" strike="noStrike" kern="1200" cap="none" spc="0" normalizeH="0" baseline="0" noProof="0">
                <a:ln>
                  <a:noFill/>
                </a:ln>
                <a:solidFill>
                  <a:prstClr val="white"/>
                </a:solidFill>
                <a:effectLst/>
                <a:uLnTx/>
                <a:uFillTx/>
                <a:latin typeface="Aptos" panose="02110004020202020204"/>
                <a:ea typeface="+mn-ea"/>
                <a:cs typeface="+mn-cs"/>
              </a:rPr>
              <a:t> Choice</a:t>
            </a:r>
            <a:endParaRPr kumimoji="0" lang="en-US" sz="2400" b="0" i="0" u="none" strike="noStrike" kern="1200" cap="none" spc="0" normalizeH="0" baseline="3000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3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16" name="Rectangle 15">
            <a:extLst>
              <a:ext uri="{FF2B5EF4-FFF2-40B4-BE49-F238E27FC236}">
                <a16:creationId xmlns:a16="http://schemas.microsoft.com/office/drawing/2014/main" id="{E6438137-8999-D047-4D28-200AD47AFF71}"/>
              </a:ext>
            </a:extLst>
          </p:cNvPr>
          <p:cNvSpPr/>
          <p:nvPr/>
        </p:nvSpPr>
        <p:spPr>
          <a:xfrm>
            <a:off x="1" y="1376218"/>
            <a:ext cx="12192000" cy="1145309"/>
          </a:xfrm>
          <a:prstGeom prst="rect">
            <a:avLst/>
          </a:prstGeom>
          <a:solidFill>
            <a:srgbClr val="163E64"/>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5500F2F0-E512-6B66-67B8-DE7A894AEAB8}"/>
              </a:ext>
            </a:extLst>
          </p:cNvPr>
          <p:cNvSpPr txBox="1"/>
          <p:nvPr/>
        </p:nvSpPr>
        <p:spPr>
          <a:xfrm>
            <a:off x="286327" y="1492123"/>
            <a:ext cx="464589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YoY traffic numbers have been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tempered by inflation and “mindful spending” on the part of consumers.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And experts at Technomic predict about a 1% loss in foodservice sales by 2035 due to “The Ozempic Effect.”</a:t>
            </a:r>
          </a:p>
        </p:txBody>
      </p:sp>
      <p:sp>
        <p:nvSpPr>
          <p:cNvPr id="19" name="TextBox 18">
            <a:extLst>
              <a:ext uri="{FF2B5EF4-FFF2-40B4-BE49-F238E27FC236}">
                <a16:creationId xmlns:a16="http://schemas.microsoft.com/office/drawing/2014/main" id="{B55AB760-3B25-D86C-88B6-5DCAD6CC5AE0}"/>
              </a:ext>
            </a:extLst>
          </p:cNvPr>
          <p:cNvSpPr txBox="1"/>
          <p:nvPr/>
        </p:nvSpPr>
        <p:spPr>
          <a:xfrm>
            <a:off x="286327" y="242689"/>
            <a:ext cx="103539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The foodservice industry at its core is about hospitality and the enjoyment of good food.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It is not, however, immune to changing and challenging times.</a:t>
            </a:r>
          </a:p>
        </p:txBody>
      </p:sp>
      <p:grpSp>
        <p:nvGrpSpPr>
          <p:cNvPr id="20" name="Group 19">
            <a:extLst>
              <a:ext uri="{FF2B5EF4-FFF2-40B4-BE49-F238E27FC236}">
                <a16:creationId xmlns:a16="http://schemas.microsoft.com/office/drawing/2014/main" id="{C4C0C0AF-E1C0-B8D5-1585-658DFA40D175}"/>
              </a:ext>
            </a:extLst>
          </p:cNvPr>
          <p:cNvGrpSpPr/>
          <p:nvPr/>
        </p:nvGrpSpPr>
        <p:grpSpPr>
          <a:xfrm>
            <a:off x="6473189" y="2632516"/>
            <a:ext cx="5433427" cy="3416045"/>
            <a:chOff x="6956734" y="3276810"/>
            <a:chExt cx="4929756" cy="3039835"/>
          </a:xfrm>
        </p:grpSpPr>
        <p:pic>
          <p:nvPicPr>
            <p:cNvPr id="21" name="Picture 20">
              <a:extLst>
                <a:ext uri="{FF2B5EF4-FFF2-40B4-BE49-F238E27FC236}">
                  <a16:creationId xmlns:a16="http://schemas.microsoft.com/office/drawing/2014/main" id="{6EBD06FB-E30E-8681-5F32-60E7EA65E226}"/>
                </a:ext>
              </a:extLst>
            </p:cNvPr>
            <p:cNvPicPr>
              <a:picLocks noChangeAspect="1"/>
            </p:cNvPicPr>
            <p:nvPr/>
          </p:nvPicPr>
          <p:blipFill rotWithShape="1">
            <a:blip r:embed="rId2"/>
            <a:srcRect b="12168"/>
            <a:stretch/>
          </p:blipFill>
          <p:spPr>
            <a:xfrm>
              <a:off x="6956734" y="3276810"/>
              <a:ext cx="4929756" cy="2836635"/>
            </a:xfrm>
            <a:prstGeom prst="rect">
              <a:avLst/>
            </a:prstGeom>
          </p:spPr>
        </p:pic>
        <p:pic>
          <p:nvPicPr>
            <p:cNvPr id="22" name="Picture 21">
              <a:extLst>
                <a:ext uri="{FF2B5EF4-FFF2-40B4-BE49-F238E27FC236}">
                  <a16:creationId xmlns:a16="http://schemas.microsoft.com/office/drawing/2014/main" id="{C887D360-33EA-4D07-8ECA-AC20B9052430}"/>
                </a:ext>
              </a:extLst>
            </p:cNvPr>
            <p:cNvPicPr>
              <a:picLocks noChangeAspect="1"/>
            </p:cNvPicPr>
            <p:nvPr/>
          </p:nvPicPr>
          <p:blipFill rotWithShape="1">
            <a:blip r:embed="rId2"/>
            <a:srcRect t="92239" r="67154" b="780"/>
            <a:stretch/>
          </p:blipFill>
          <p:spPr>
            <a:xfrm>
              <a:off x="6956734" y="6091197"/>
              <a:ext cx="1619229" cy="225448"/>
            </a:xfrm>
            <a:prstGeom prst="rect">
              <a:avLst/>
            </a:prstGeom>
          </p:spPr>
        </p:pic>
      </p:grpSp>
      <p:sp>
        <p:nvSpPr>
          <p:cNvPr id="23" name="TextBox 22">
            <a:extLst>
              <a:ext uri="{FF2B5EF4-FFF2-40B4-BE49-F238E27FC236}">
                <a16:creationId xmlns:a16="http://schemas.microsoft.com/office/drawing/2014/main" id="{6A83F60D-D702-2A99-9CC6-7A02545BAC73}"/>
              </a:ext>
            </a:extLst>
          </p:cNvPr>
          <p:cNvSpPr txBox="1"/>
          <p:nvPr/>
        </p:nvSpPr>
        <p:spPr>
          <a:xfrm>
            <a:off x="6496416" y="1487207"/>
            <a:ext cx="530352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Labor strains continue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given the growth in the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workforce lags the demand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due to restaurant growth and </a:t>
            </a:r>
            <a:r>
              <a:rPr kumimoji="0" lang="en-US" sz="1400" b="1" i="0" u="none" strike="noStrike" kern="1200" cap="none" spc="0" normalizeH="0" baseline="0" noProof="0">
                <a:ln>
                  <a:noFill/>
                </a:ln>
                <a:solidFill>
                  <a:prstClr val="white"/>
                </a:solidFill>
                <a:effectLst/>
                <a:uLnTx/>
                <a:uFillTx/>
                <a:latin typeface="Aptos" panose="02110004020202020204"/>
                <a:ea typeface="+mn-ea"/>
                <a:cs typeface="+mn-cs"/>
              </a:rPr>
              <a:t>high turnover rates</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 Among operators’ top concerns, Technomic reports, 3 of the top 4 are related to labor (cost, retention, hiring qualified employees).</a:t>
            </a:r>
            <a:endParaRPr kumimoji="0" lang="en-US" sz="1800" b="0" i="0" u="none" strike="noStrike" kern="1200" cap="none" spc="0" normalizeH="0" baseline="0" noProof="0">
              <a:ln>
                <a:noFill/>
              </a:ln>
              <a:solidFill>
                <a:prstClr val="white"/>
              </a:solidFill>
              <a:effectLst/>
              <a:highlight>
                <a:srgbClr val="FFFF00"/>
              </a:highligh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E75FCEA3-842E-C7A6-1298-A11532DBDC3E}"/>
              </a:ext>
            </a:extLst>
          </p:cNvPr>
          <p:cNvPicPr>
            <a:picLocks noChangeAspect="1"/>
          </p:cNvPicPr>
          <p:nvPr/>
        </p:nvPicPr>
        <p:blipFill>
          <a:blip r:embed="rId3"/>
          <a:stretch>
            <a:fillRect/>
          </a:stretch>
        </p:blipFill>
        <p:spPr>
          <a:xfrm>
            <a:off x="1" y="2521528"/>
            <a:ext cx="6096000" cy="3598472"/>
          </a:xfrm>
          <a:prstGeom prst="rect">
            <a:avLst/>
          </a:prstGeom>
        </p:spPr>
      </p:pic>
      <p:cxnSp>
        <p:nvCxnSpPr>
          <p:cNvPr id="7" name="Straight Connector 6">
            <a:extLst>
              <a:ext uri="{FF2B5EF4-FFF2-40B4-BE49-F238E27FC236}">
                <a16:creationId xmlns:a16="http://schemas.microsoft.com/office/drawing/2014/main" id="{F1E5E19E-B968-53C0-407F-362414E0A3ED}"/>
              </a:ext>
            </a:extLst>
          </p:cNvPr>
          <p:cNvCxnSpPr>
            <a:cxnSpLocks/>
          </p:cNvCxnSpPr>
          <p:nvPr/>
        </p:nvCxnSpPr>
        <p:spPr>
          <a:xfrm>
            <a:off x="6104351" y="1487207"/>
            <a:ext cx="0" cy="843617"/>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62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Rectangle 2">
            <a:extLst>
              <a:ext uri="{FF2B5EF4-FFF2-40B4-BE49-F238E27FC236}">
                <a16:creationId xmlns:a16="http://schemas.microsoft.com/office/drawing/2014/main" id="{58A7AF82-FE36-5F08-C9CD-FF33D60C19D5}"/>
              </a:ext>
            </a:extLst>
          </p:cNvPr>
          <p:cNvSpPr/>
          <p:nvPr/>
        </p:nvSpPr>
        <p:spPr>
          <a:xfrm>
            <a:off x="0" y="9270"/>
            <a:ext cx="12192000" cy="1255716"/>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8C6C79A5-C4D8-56B4-F7F9-C6519A7938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567" y="1745192"/>
            <a:ext cx="3745904" cy="1005547"/>
          </a:xfrm>
          <a:prstGeom prst="rect">
            <a:avLst/>
          </a:prstGeom>
        </p:spPr>
      </p:pic>
      <p:sp>
        <p:nvSpPr>
          <p:cNvPr id="6" name="TextBox 5">
            <a:extLst>
              <a:ext uri="{FF2B5EF4-FFF2-40B4-BE49-F238E27FC236}">
                <a16:creationId xmlns:a16="http://schemas.microsoft.com/office/drawing/2014/main" id="{D173A63E-96EB-A87D-D246-3734444990B6}"/>
              </a:ext>
            </a:extLst>
          </p:cNvPr>
          <p:cNvSpPr txBox="1"/>
          <p:nvPr/>
        </p:nvSpPr>
        <p:spPr>
          <a:xfrm>
            <a:off x="377190" y="3206207"/>
            <a:ext cx="356616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The Dixie Ultra® SmartStock® TriTower Cutlery Dispenser has been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developed with key markets in mind, designed to deliver meaningful benefits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to a variety of foodservice operations.</a:t>
            </a:r>
          </a:p>
        </p:txBody>
      </p:sp>
      <p:grpSp>
        <p:nvGrpSpPr>
          <p:cNvPr id="7" name="Group 6">
            <a:extLst>
              <a:ext uri="{FF2B5EF4-FFF2-40B4-BE49-F238E27FC236}">
                <a16:creationId xmlns:a16="http://schemas.microsoft.com/office/drawing/2014/main" id="{591FE33C-D567-608C-148D-916A794E8906}"/>
              </a:ext>
            </a:extLst>
          </p:cNvPr>
          <p:cNvGrpSpPr/>
          <p:nvPr/>
        </p:nvGrpSpPr>
        <p:grpSpPr bwMode="gray">
          <a:xfrm>
            <a:off x="5778197" y="2078285"/>
            <a:ext cx="768184" cy="991763"/>
            <a:chOff x="9765561" y="5576831"/>
            <a:chExt cx="212725" cy="274638"/>
          </a:xfrm>
          <a:solidFill>
            <a:schemeClr val="tx2"/>
          </a:solidFill>
        </p:grpSpPr>
        <p:sp>
          <p:nvSpPr>
            <p:cNvPr id="8" name="Rectangle 3069">
              <a:extLst>
                <a:ext uri="{FF2B5EF4-FFF2-40B4-BE49-F238E27FC236}">
                  <a16:creationId xmlns:a16="http://schemas.microsoft.com/office/drawing/2014/main" id="{273D46E0-E4F8-8911-7E15-CF7E8D20DEC7}"/>
                </a:ext>
              </a:extLst>
            </p:cNvPr>
            <p:cNvSpPr>
              <a:spLocks noChangeArrowheads="1"/>
            </p:cNvSpPr>
            <p:nvPr/>
          </p:nvSpPr>
          <p:spPr bwMode="gray">
            <a:xfrm>
              <a:off x="9798899" y="5751456"/>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Rectangle 3070">
              <a:extLst>
                <a:ext uri="{FF2B5EF4-FFF2-40B4-BE49-F238E27FC236}">
                  <a16:creationId xmlns:a16="http://schemas.microsoft.com/office/drawing/2014/main" id="{84081E2B-E1D4-FCF9-EB43-840F7D5B03BF}"/>
                </a:ext>
              </a:extLst>
            </p:cNvPr>
            <p:cNvSpPr>
              <a:spLocks noChangeArrowheads="1"/>
            </p:cNvSpPr>
            <p:nvPr/>
          </p:nvSpPr>
          <p:spPr bwMode="gray">
            <a:xfrm>
              <a:off x="9798899" y="5711768"/>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Rectangle 3071">
              <a:extLst>
                <a:ext uri="{FF2B5EF4-FFF2-40B4-BE49-F238E27FC236}">
                  <a16:creationId xmlns:a16="http://schemas.microsoft.com/office/drawing/2014/main" id="{4C77250C-A689-3EE9-D7D7-C1B448D29221}"/>
                </a:ext>
              </a:extLst>
            </p:cNvPr>
            <p:cNvSpPr>
              <a:spLocks noChangeArrowheads="1"/>
            </p:cNvSpPr>
            <p:nvPr/>
          </p:nvSpPr>
          <p:spPr bwMode="gray">
            <a:xfrm>
              <a:off x="9841761" y="5751456"/>
              <a:ext cx="23813"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Rectangle 3072">
              <a:extLst>
                <a:ext uri="{FF2B5EF4-FFF2-40B4-BE49-F238E27FC236}">
                  <a16:creationId xmlns:a16="http://schemas.microsoft.com/office/drawing/2014/main" id="{A13A4F20-C537-667F-5E39-A4D8584FF65D}"/>
                </a:ext>
              </a:extLst>
            </p:cNvPr>
            <p:cNvSpPr>
              <a:spLocks noChangeArrowheads="1"/>
            </p:cNvSpPr>
            <p:nvPr/>
          </p:nvSpPr>
          <p:spPr bwMode="gray">
            <a:xfrm>
              <a:off x="9841761" y="5711768"/>
              <a:ext cx="23813"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Rectangle 3073">
              <a:extLst>
                <a:ext uri="{FF2B5EF4-FFF2-40B4-BE49-F238E27FC236}">
                  <a16:creationId xmlns:a16="http://schemas.microsoft.com/office/drawing/2014/main" id="{126E73AC-BE70-6BB7-F244-985542FE96EF}"/>
                </a:ext>
              </a:extLst>
            </p:cNvPr>
            <p:cNvSpPr>
              <a:spLocks noChangeArrowheads="1"/>
            </p:cNvSpPr>
            <p:nvPr/>
          </p:nvSpPr>
          <p:spPr bwMode="gray">
            <a:xfrm>
              <a:off x="9879861" y="5751456"/>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Rectangle 3074">
              <a:extLst>
                <a:ext uri="{FF2B5EF4-FFF2-40B4-BE49-F238E27FC236}">
                  <a16:creationId xmlns:a16="http://schemas.microsoft.com/office/drawing/2014/main" id="{147A2983-806B-3355-E522-10EE3E8C393C}"/>
                </a:ext>
              </a:extLst>
            </p:cNvPr>
            <p:cNvSpPr>
              <a:spLocks noChangeArrowheads="1"/>
            </p:cNvSpPr>
            <p:nvPr/>
          </p:nvSpPr>
          <p:spPr bwMode="gray">
            <a:xfrm>
              <a:off x="9879861" y="5711768"/>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Rectangle 3075">
              <a:extLst>
                <a:ext uri="{FF2B5EF4-FFF2-40B4-BE49-F238E27FC236}">
                  <a16:creationId xmlns:a16="http://schemas.microsoft.com/office/drawing/2014/main" id="{1281EAAD-6201-A5D7-3A42-ED13FB8058E3}"/>
                </a:ext>
              </a:extLst>
            </p:cNvPr>
            <p:cNvSpPr>
              <a:spLocks noChangeArrowheads="1"/>
            </p:cNvSpPr>
            <p:nvPr/>
          </p:nvSpPr>
          <p:spPr bwMode="gray">
            <a:xfrm>
              <a:off x="9922724" y="5751456"/>
              <a:ext cx="23813"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Rectangle 3076">
              <a:extLst>
                <a:ext uri="{FF2B5EF4-FFF2-40B4-BE49-F238E27FC236}">
                  <a16:creationId xmlns:a16="http://schemas.microsoft.com/office/drawing/2014/main" id="{9C9BE5E2-FD25-04E6-FA2C-5E7FA10D8165}"/>
                </a:ext>
              </a:extLst>
            </p:cNvPr>
            <p:cNvSpPr>
              <a:spLocks noChangeArrowheads="1"/>
            </p:cNvSpPr>
            <p:nvPr/>
          </p:nvSpPr>
          <p:spPr bwMode="gray">
            <a:xfrm>
              <a:off x="9922724" y="5711768"/>
              <a:ext cx="23813"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Rectangle 3077">
              <a:extLst>
                <a:ext uri="{FF2B5EF4-FFF2-40B4-BE49-F238E27FC236}">
                  <a16:creationId xmlns:a16="http://schemas.microsoft.com/office/drawing/2014/main" id="{007C48FD-048F-C4DC-D770-6AF6775A7C3F}"/>
                </a:ext>
              </a:extLst>
            </p:cNvPr>
            <p:cNvSpPr>
              <a:spLocks noChangeArrowheads="1"/>
            </p:cNvSpPr>
            <p:nvPr/>
          </p:nvSpPr>
          <p:spPr bwMode="gray">
            <a:xfrm>
              <a:off x="9798899" y="5791143"/>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Rectangle 3078">
              <a:extLst>
                <a:ext uri="{FF2B5EF4-FFF2-40B4-BE49-F238E27FC236}">
                  <a16:creationId xmlns:a16="http://schemas.microsoft.com/office/drawing/2014/main" id="{5B4E0CE7-26DE-DC76-0DD0-37729DA1D1A5}"/>
                </a:ext>
              </a:extLst>
            </p:cNvPr>
            <p:cNvSpPr>
              <a:spLocks noChangeArrowheads="1"/>
            </p:cNvSpPr>
            <p:nvPr/>
          </p:nvSpPr>
          <p:spPr bwMode="gray">
            <a:xfrm>
              <a:off x="9922724" y="5791143"/>
              <a:ext cx="23813"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3079">
              <a:extLst>
                <a:ext uri="{FF2B5EF4-FFF2-40B4-BE49-F238E27FC236}">
                  <a16:creationId xmlns:a16="http://schemas.microsoft.com/office/drawing/2014/main" id="{45872C2F-04E6-8D1A-667D-0CF6DB5D9AD6}"/>
                </a:ext>
              </a:extLst>
            </p:cNvPr>
            <p:cNvSpPr>
              <a:spLocks noEditPoints="1"/>
            </p:cNvSpPr>
            <p:nvPr/>
          </p:nvSpPr>
          <p:spPr bwMode="gray">
            <a:xfrm>
              <a:off x="9765561" y="5576831"/>
              <a:ext cx="212725" cy="274638"/>
            </a:xfrm>
            <a:custGeom>
              <a:avLst/>
              <a:gdLst>
                <a:gd name="T0" fmla="*/ 15 w 134"/>
                <a:gd name="T1" fmla="*/ 41 h 173"/>
                <a:gd name="T2" fmla="*/ 12 w 134"/>
                <a:gd name="T3" fmla="*/ 41 h 173"/>
                <a:gd name="T4" fmla="*/ 11 w 134"/>
                <a:gd name="T5" fmla="*/ 43 h 173"/>
                <a:gd name="T6" fmla="*/ 10 w 134"/>
                <a:gd name="T7" fmla="*/ 46 h 173"/>
                <a:gd name="T8" fmla="*/ 10 w 134"/>
                <a:gd name="T9" fmla="*/ 164 h 173"/>
                <a:gd name="T10" fmla="*/ 57 w 134"/>
                <a:gd name="T11" fmla="*/ 164 h 173"/>
                <a:gd name="T12" fmla="*/ 57 w 134"/>
                <a:gd name="T13" fmla="*/ 139 h 173"/>
                <a:gd name="T14" fmla="*/ 57 w 134"/>
                <a:gd name="T15" fmla="*/ 136 h 173"/>
                <a:gd name="T16" fmla="*/ 59 w 134"/>
                <a:gd name="T17" fmla="*/ 135 h 173"/>
                <a:gd name="T18" fmla="*/ 75 w 134"/>
                <a:gd name="T19" fmla="*/ 135 h 173"/>
                <a:gd name="T20" fmla="*/ 78 w 134"/>
                <a:gd name="T21" fmla="*/ 136 h 173"/>
                <a:gd name="T22" fmla="*/ 78 w 134"/>
                <a:gd name="T23" fmla="*/ 139 h 173"/>
                <a:gd name="T24" fmla="*/ 78 w 134"/>
                <a:gd name="T25" fmla="*/ 164 h 173"/>
                <a:gd name="T26" fmla="*/ 126 w 134"/>
                <a:gd name="T27" fmla="*/ 164 h 173"/>
                <a:gd name="T28" fmla="*/ 126 w 134"/>
                <a:gd name="T29" fmla="*/ 46 h 173"/>
                <a:gd name="T30" fmla="*/ 125 w 134"/>
                <a:gd name="T31" fmla="*/ 43 h 173"/>
                <a:gd name="T32" fmla="*/ 124 w 134"/>
                <a:gd name="T33" fmla="*/ 41 h 173"/>
                <a:gd name="T34" fmla="*/ 121 w 134"/>
                <a:gd name="T35" fmla="*/ 41 h 173"/>
                <a:gd name="T36" fmla="*/ 104 w 134"/>
                <a:gd name="T37" fmla="*/ 41 h 173"/>
                <a:gd name="T38" fmla="*/ 104 w 134"/>
                <a:gd name="T39" fmla="*/ 70 h 173"/>
                <a:gd name="T40" fmla="*/ 103 w 134"/>
                <a:gd name="T41" fmla="*/ 72 h 173"/>
                <a:gd name="T42" fmla="*/ 101 w 134"/>
                <a:gd name="T43" fmla="*/ 72 h 173"/>
                <a:gd name="T44" fmla="*/ 34 w 134"/>
                <a:gd name="T45" fmla="*/ 72 h 173"/>
                <a:gd name="T46" fmla="*/ 33 w 134"/>
                <a:gd name="T47" fmla="*/ 72 h 173"/>
                <a:gd name="T48" fmla="*/ 32 w 134"/>
                <a:gd name="T49" fmla="*/ 70 h 173"/>
                <a:gd name="T50" fmla="*/ 32 w 134"/>
                <a:gd name="T51" fmla="*/ 41 h 173"/>
                <a:gd name="T52" fmla="*/ 15 w 134"/>
                <a:gd name="T53" fmla="*/ 41 h 173"/>
                <a:gd name="T54" fmla="*/ 37 w 134"/>
                <a:gd name="T55" fmla="*/ 7 h 173"/>
                <a:gd name="T56" fmla="*/ 37 w 134"/>
                <a:gd name="T57" fmla="*/ 67 h 173"/>
                <a:gd name="T58" fmla="*/ 97 w 134"/>
                <a:gd name="T59" fmla="*/ 67 h 173"/>
                <a:gd name="T60" fmla="*/ 97 w 134"/>
                <a:gd name="T61" fmla="*/ 7 h 173"/>
                <a:gd name="T62" fmla="*/ 37 w 134"/>
                <a:gd name="T63" fmla="*/ 7 h 173"/>
                <a:gd name="T64" fmla="*/ 34 w 134"/>
                <a:gd name="T65" fmla="*/ 0 h 173"/>
                <a:gd name="T66" fmla="*/ 101 w 134"/>
                <a:gd name="T67" fmla="*/ 0 h 173"/>
                <a:gd name="T68" fmla="*/ 103 w 134"/>
                <a:gd name="T69" fmla="*/ 1 h 173"/>
                <a:gd name="T70" fmla="*/ 104 w 134"/>
                <a:gd name="T71" fmla="*/ 4 h 173"/>
                <a:gd name="T72" fmla="*/ 104 w 134"/>
                <a:gd name="T73" fmla="*/ 32 h 173"/>
                <a:gd name="T74" fmla="*/ 121 w 134"/>
                <a:gd name="T75" fmla="*/ 32 h 173"/>
                <a:gd name="T76" fmla="*/ 125 w 134"/>
                <a:gd name="T77" fmla="*/ 33 h 173"/>
                <a:gd name="T78" fmla="*/ 129 w 134"/>
                <a:gd name="T79" fmla="*/ 34 h 173"/>
                <a:gd name="T80" fmla="*/ 131 w 134"/>
                <a:gd name="T81" fmla="*/ 38 h 173"/>
                <a:gd name="T82" fmla="*/ 134 w 134"/>
                <a:gd name="T83" fmla="*/ 41 h 173"/>
                <a:gd name="T84" fmla="*/ 134 w 134"/>
                <a:gd name="T85" fmla="*/ 46 h 173"/>
                <a:gd name="T86" fmla="*/ 134 w 134"/>
                <a:gd name="T87" fmla="*/ 169 h 173"/>
                <a:gd name="T88" fmla="*/ 134 w 134"/>
                <a:gd name="T89" fmla="*/ 170 h 173"/>
                <a:gd name="T90" fmla="*/ 133 w 134"/>
                <a:gd name="T91" fmla="*/ 172 h 173"/>
                <a:gd name="T92" fmla="*/ 130 w 134"/>
                <a:gd name="T93" fmla="*/ 173 h 173"/>
                <a:gd name="T94" fmla="*/ 6 w 134"/>
                <a:gd name="T95" fmla="*/ 173 h 173"/>
                <a:gd name="T96" fmla="*/ 3 w 134"/>
                <a:gd name="T97" fmla="*/ 172 h 173"/>
                <a:gd name="T98" fmla="*/ 2 w 134"/>
                <a:gd name="T99" fmla="*/ 170 h 173"/>
                <a:gd name="T100" fmla="*/ 0 w 134"/>
                <a:gd name="T101" fmla="*/ 169 h 173"/>
                <a:gd name="T102" fmla="*/ 0 w 134"/>
                <a:gd name="T103" fmla="*/ 46 h 173"/>
                <a:gd name="T104" fmla="*/ 2 w 134"/>
                <a:gd name="T105" fmla="*/ 41 h 173"/>
                <a:gd name="T106" fmla="*/ 3 w 134"/>
                <a:gd name="T107" fmla="*/ 38 h 173"/>
                <a:gd name="T108" fmla="*/ 7 w 134"/>
                <a:gd name="T109" fmla="*/ 34 h 173"/>
                <a:gd name="T110" fmla="*/ 10 w 134"/>
                <a:gd name="T111" fmla="*/ 33 h 173"/>
                <a:gd name="T112" fmla="*/ 15 w 134"/>
                <a:gd name="T113" fmla="*/ 32 h 173"/>
                <a:gd name="T114" fmla="*/ 32 w 134"/>
                <a:gd name="T115" fmla="*/ 32 h 173"/>
                <a:gd name="T116" fmla="*/ 32 w 134"/>
                <a:gd name="T117" fmla="*/ 4 h 173"/>
                <a:gd name="T118" fmla="*/ 33 w 134"/>
                <a:gd name="T119" fmla="*/ 1 h 173"/>
                <a:gd name="T120" fmla="*/ 34 w 134"/>
                <a:gd name="T1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73">
                  <a:moveTo>
                    <a:pt x="15" y="41"/>
                  </a:moveTo>
                  <a:lnTo>
                    <a:pt x="12" y="41"/>
                  </a:lnTo>
                  <a:lnTo>
                    <a:pt x="11" y="43"/>
                  </a:lnTo>
                  <a:lnTo>
                    <a:pt x="10" y="46"/>
                  </a:lnTo>
                  <a:lnTo>
                    <a:pt x="10" y="164"/>
                  </a:lnTo>
                  <a:lnTo>
                    <a:pt x="57" y="164"/>
                  </a:lnTo>
                  <a:lnTo>
                    <a:pt x="57" y="139"/>
                  </a:lnTo>
                  <a:lnTo>
                    <a:pt x="57" y="136"/>
                  </a:lnTo>
                  <a:lnTo>
                    <a:pt x="59" y="135"/>
                  </a:lnTo>
                  <a:lnTo>
                    <a:pt x="75" y="135"/>
                  </a:lnTo>
                  <a:lnTo>
                    <a:pt x="78" y="136"/>
                  </a:lnTo>
                  <a:lnTo>
                    <a:pt x="78" y="139"/>
                  </a:lnTo>
                  <a:lnTo>
                    <a:pt x="78" y="164"/>
                  </a:lnTo>
                  <a:lnTo>
                    <a:pt x="126" y="164"/>
                  </a:lnTo>
                  <a:lnTo>
                    <a:pt x="126" y="46"/>
                  </a:lnTo>
                  <a:lnTo>
                    <a:pt x="125" y="43"/>
                  </a:lnTo>
                  <a:lnTo>
                    <a:pt x="124" y="41"/>
                  </a:lnTo>
                  <a:lnTo>
                    <a:pt x="121" y="41"/>
                  </a:lnTo>
                  <a:lnTo>
                    <a:pt x="104" y="41"/>
                  </a:lnTo>
                  <a:lnTo>
                    <a:pt x="104" y="70"/>
                  </a:lnTo>
                  <a:lnTo>
                    <a:pt x="103" y="72"/>
                  </a:lnTo>
                  <a:lnTo>
                    <a:pt x="101" y="72"/>
                  </a:lnTo>
                  <a:lnTo>
                    <a:pt x="34" y="72"/>
                  </a:lnTo>
                  <a:lnTo>
                    <a:pt x="33" y="72"/>
                  </a:lnTo>
                  <a:lnTo>
                    <a:pt x="32" y="70"/>
                  </a:lnTo>
                  <a:lnTo>
                    <a:pt x="32" y="41"/>
                  </a:lnTo>
                  <a:lnTo>
                    <a:pt x="15" y="41"/>
                  </a:lnTo>
                  <a:close/>
                  <a:moveTo>
                    <a:pt x="37" y="7"/>
                  </a:moveTo>
                  <a:lnTo>
                    <a:pt x="37" y="67"/>
                  </a:lnTo>
                  <a:lnTo>
                    <a:pt x="97" y="67"/>
                  </a:lnTo>
                  <a:lnTo>
                    <a:pt x="97" y="7"/>
                  </a:lnTo>
                  <a:lnTo>
                    <a:pt x="37" y="7"/>
                  </a:lnTo>
                  <a:close/>
                  <a:moveTo>
                    <a:pt x="34" y="0"/>
                  </a:moveTo>
                  <a:lnTo>
                    <a:pt x="101" y="0"/>
                  </a:lnTo>
                  <a:lnTo>
                    <a:pt x="103" y="1"/>
                  </a:lnTo>
                  <a:lnTo>
                    <a:pt x="104" y="4"/>
                  </a:lnTo>
                  <a:lnTo>
                    <a:pt x="104" y="32"/>
                  </a:lnTo>
                  <a:lnTo>
                    <a:pt x="121" y="32"/>
                  </a:lnTo>
                  <a:lnTo>
                    <a:pt x="125" y="33"/>
                  </a:lnTo>
                  <a:lnTo>
                    <a:pt x="129" y="34"/>
                  </a:lnTo>
                  <a:lnTo>
                    <a:pt x="131" y="38"/>
                  </a:lnTo>
                  <a:lnTo>
                    <a:pt x="134" y="41"/>
                  </a:lnTo>
                  <a:lnTo>
                    <a:pt x="134" y="46"/>
                  </a:lnTo>
                  <a:lnTo>
                    <a:pt x="134" y="169"/>
                  </a:lnTo>
                  <a:lnTo>
                    <a:pt x="134" y="170"/>
                  </a:lnTo>
                  <a:lnTo>
                    <a:pt x="133" y="172"/>
                  </a:lnTo>
                  <a:lnTo>
                    <a:pt x="130" y="173"/>
                  </a:lnTo>
                  <a:lnTo>
                    <a:pt x="6" y="173"/>
                  </a:lnTo>
                  <a:lnTo>
                    <a:pt x="3" y="172"/>
                  </a:lnTo>
                  <a:lnTo>
                    <a:pt x="2" y="170"/>
                  </a:lnTo>
                  <a:lnTo>
                    <a:pt x="0" y="169"/>
                  </a:lnTo>
                  <a:lnTo>
                    <a:pt x="0" y="46"/>
                  </a:lnTo>
                  <a:lnTo>
                    <a:pt x="2" y="41"/>
                  </a:lnTo>
                  <a:lnTo>
                    <a:pt x="3" y="38"/>
                  </a:lnTo>
                  <a:lnTo>
                    <a:pt x="7" y="34"/>
                  </a:lnTo>
                  <a:lnTo>
                    <a:pt x="10" y="33"/>
                  </a:lnTo>
                  <a:lnTo>
                    <a:pt x="15" y="32"/>
                  </a:lnTo>
                  <a:lnTo>
                    <a:pt x="32" y="32"/>
                  </a:lnTo>
                  <a:lnTo>
                    <a:pt x="32" y="4"/>
                  </a:lnTo>
                  <a:lnTo>
                    <a:pt x="33" y="1"/>
                  </a:lnTo>
                  <a:lnTo>
                    <a:pt x="3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3080">
              <a:extLst>
                <a:ext uri="{FF2B5EF4-FFF2-40B4-BE49-F238E27FC236}">
                  <a16:creationId xmlns:a16="http://schemas.microsoft.com/office/drawing/2014/main" id="{2FB59FF6-5A75-C1A1-A08A-69F6537EBFBB}"/>
                </a:ext>
              </a:extLst>
            </p:cNvPr>
            <p:cNvSpPr>
              <a:spLocks/>
            </p:cNvSpPr>
            <p:nvPr/>
          </p:nvSpPr>
          <p:spPr bwMode="gray">
            <a:xfrm>
              <a:off x="9841761" y="5603818"/>
              <a:ext cx="63500" cy="61913"/>
            </a:xfrm>
            <a:custGeom>
              <a:avLst/>
              <a:gdLst>
                <a:gd name="T0" fmla="*/ 13 w 40"/>
                <a:gd name="T1" fmla="*/ 0 h 39"/>
                <a:gd name="T2" fmla="*/ 26 w 40"/>
                <a:gd name="T3" fmla="*/ 0 h 39"/>
                <a:gd name="T4" fmla="*/ 26 w 40"/>
                <a:gd name="T5" fmla="*/ 13 h 39"/>
                <a:gd name="T6" fmla="*/ 40 w 40"/>
                <a:gd name="T7" fmla="*/ 13 h 39"/>
                <a:gd name="T8" fmla="*/ 40 w 40"/>
                <a:gd name="T9" fmla="*/ 26 h 39"/>
                <a:gd name="T10" fmla="*/ 26 w 40"/>
                <a:gd name="T11" fmla="*/ 26 h 39"/>
                <a:gd name="T12" fmla="*/ 26 w 40"/>
                <a:gd name="T13" fmla="*/ 39 h 39"/>
                <a:gd name="T14" fmla="*/ 13 w 40"/>
                <a:gd name="T15" fmla="*/ 39 h 39"/>
                <a:gd name="T16" fmla="*/ 13 w 40"/>
                <a:gd name="T17" fmla="*/ 26 h 39"/>
                <a:gd name="T18" fmla="*/ 0 w 40"/>
                <a:gd name="T19" fmla="*/ 26 h 39"/>
                <a:gd name="T20" fmla="*/ 0 w 40"/>
                <a:gd name="T21" fmla="*/ 13 h 39"/>
                <a:gd name="T22" fmla="*/ 13 w 40"/>
                <a:gd name="T23" fmla="*/ 13 h 39"/>
                <a:gd name="T24" fmla="*/ 13 w 4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39">
                  <a:moveTo>
                    <a:pt x="13" y="0"/>
                  </a:moveTo>
                  <a:lnTo>
                    <a:pt x="26" y="0"/>
                  </a:lnTo>
                  <a:lnTo>
                    <a:pt x="26" y="13"/>
                  </a:lnTo>
                  <a:lnTo>
                    <a:pt x="40" y="13"/>
                  </a:lnTo>
                  <a:lnTo>
                    <a:pt x="40" y="26"/>
                  </a:lnTo>
                  <a:lnTo>
                    <a:pt x="26" y="26"/>
                  </a:lnTo>
                  <a:lnTo>
                    <a:pt x="26" y="39"/>
                  </a:lnTo>
                  <a:lnTo>
                    <a:pt x="13" y="39"/>
                  </a:lnTo>
                  <a:lnTo>
                    <a:pt x="13" y="26"/>
                  </a:lnTo>
                  <a:lnTo>
                    <a:pt x="0" y="26"/>
                  </a:lnTo>
                  <a:lnTo>
                    <a:pt x="0" y="13"/>
                  </a:lnTo>
                  <a:lnTo>
                    <a:pt x="13" y="13"/>
                  </a:lnTo>
                  <a:lnTo>
                    <a:pt x="1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0" name="TextBox 19">
            <a:extLst>
              <a:ext uri="{FF2B5EF4-FFF2-40B4-BE49-F238E27FC236}">
                <a16:creationId xmlns:a16="http://schemas.microsoft.com/office/drawing/2014/main" id="{D687EA89-B183-FFBE-8245-18EDAD3E23CD}"/>
              </a:ext>
            </a:extLst>
          </p:cNvPr>
          <p:cNvSpPr txBox="1"/>
          <p:nvPr/>
        </p:nvSpPr>
        <p:spPr bwMode="gray">
          <a:xfrm>
            <a:off x="5483427" y="3169883"/>
            <a:ext cx="1408847" cy="286232"/>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HEALTHCARE</a:t>
            </a:r>
          </a:p>
        </p:txBody>
      </p:sp>
      <p:grpSp>
        <p:nvGrpSpPr>
          <p:cNvPr id="21" name="Group 20">
            <a:extLst>
              <a:ext uri="{FF2B5EF4-FFF2-40B4-BE49-F238E27FC236}">
                <a16:creationId xmlns:a16="http://schemas.microsoft.com/office/drawing/2014/main" id="{20F5D220-AD6D-A102-EB47-46DF2FEBED39}"/>
              </a:ext>
            </a:extLst>
          </p:cNvPr>
          <p:cNvGrpSpPr/>
          <p:nvPr/>
        </p:nvGrpSpPr>
        <p:grpSpPr bwMode="gray">
          <a:xfrm>
            <a:off x="7300480" y="2178736"/>
            <a:ext cx="563783" cy="912005"/>
            <a:chOff x="10421199" y="4945006"/>
            <a:chExt cx="161925" cy="261938"/>
          </a:xfrm>
          <a:solidFill>
            <a:schemeClr val="tx2"/>
          </a:solidFill>
        </p:grpSpPr>
        <p:sp>
          <p:nvSpPr>
            <p:cNvPr id="22" name="Freeform 3019">
              <a:extLst>
                <a:ext uri="{FF2B5EF4-FFF2-40B4-BE49-F238E27FC236}">
                  <a16:creationId xmlns:a16="http://schemas.microsoft.com/office/drawing/2014/main" id="{D01BC10B-872F-9066-FB58-919DBB10CFD0}"/>
                </a:ext>
              </a:extLst>
            </p:cNvPr>
            <p:cNvSpPr>
              <a:spLocks/>
            </p:cNvSpPr>
            <p:nvPr/>
          </p:nvSpPr>
          <p:spPr bwMode="gray">
            <a:xfrm>
              <a:off x="10421199" y="4945006"/>
              <a:ext cx="79375" cy="261938"/>
            </a:xfrm>
            <a:custGeom>
              <a:avLst/>
              <a:gdLst>
                <a:gd name="T0" fmla="*/ 47 w 50"/>
                <a:gd name="T1" fmla="*/ 0 h 165"/>
                <a:gd name="T2" fmla="*/ 48 w 50"/>
                <a:gd name="T3" fmla="*/ 4 h 165"/>
                <a:gd name="T4" fmla="*/ 48 w 50"/>
                <a:gd name="T5" fmla="*/ 16 h 165"/>
                <a:gd name="T6" fmla="*/ 50 w 50"/>
                <a:gd name="T7" fmla="*/ 35 h 165"/>
                <a:gd name="T8" fmla="*/ 47 w 50"/>
                <a:gd name="T9" fmla="*/ 54 h 165"/>
                <a:gd name="T10" fmla="*/ 43 w 50"/>
                <a:gd name="T11" fmla="*/ 143 h 165"/>
                <a:gd name="T12" fmla="*/ 43 w 50"/>
                <a:gd name="T13" fmla="*/ 144 h 165"/>
                <a:gd name="T14" fmla="*/ 43 w 50"/>
                <a:gd name="T15" fmla="*/ 148 h 165"/>
                <a:gd name="T16" fmla="*/ 41 w 50"/>
                <a:gd name="T17" fmla="*/ 156 h 165"/>
                <a:gd name="T18" fmla="*/ 35 w 50"/>
                <a:gd name="T19" fmla="*/ 164 h 165"/>
                <a:gd name="T20" fmla="*/ 29 w 50"/>
                <a:gd name="T21" fmla="*/ 165 h 165"/>
                <a:gd name="T22" fmla="*/ 25 w 50"/>
                <a:gd name="T23" fmla="*/ 165 h 165"/>
                <a:gd name="T24" fmla="*/ 21 w 50"/>
                <a:gd name="T25" fmla="*/ 165 h 165"/>
                <a:gd name="T26" fmla="*/ 14 w 50"/>
                <a:gd name="T27" fmla="*/ 164 h 165"/>
                <a:gd name="T28" fmla="*/ 8 w 50"/>
                <a:gd name="T29" fmla="*/ 156 h 165"/>
                <a:gd name="T30" fmla="*/ 7 w 50"/>
                <a:gd name="T31" fmla="*/ 148 h 165"/>
                <a:gd name="T32" fmla="*/ 7 w 50"/>
                <a:gd name="T33" fmla="*/ 144 h 165"/>
                <a:gd name="T34" fmla="*/ 7 w 50"/>
                <a:gd name="T35" fmla="*/ 143 h 165"/>
                <a:gd name="T36" fmla="*/ 3 w 50"/>
                <a:gd name="T37" fmla="*/ 54 h 165"/>
                <a:gd name="T38" fmla="*/ 0 w 50"/>
                <a:gd name="T39" fmla="*/ 35 h 165"/>
                <a:gd name="T40" fmla="*/ 0 w 50"/>
                <a:gd name="T41" fmla="*/ 16 h 165"/>
                <a:gd name="T42" fmla="*/ 0 w 50"/>
                <a:gd name="T43" fmla="*/ 4 h 165"/>
                <a:gd name="T44" fmla="*/ 3 w 50"/>
                <a:gd name="T45" fmla="*/ 0 h 165"/>
                <a:gd name="T46" fmla="*/ 7 w 50"/>
                <a:gd name="T47" fmla="*/ 0 h 165"/>
                <a:gd name="T48" fmla="*/ 9 w 50"/>
                <a:gd name="T49" fmla="*/ 4 h 165"/>
                <a:gd name="T50" fmla="*/ 9 w 50"/>
                <a:gd name="T51" fmla="*/ 8 h 165"/>
                <a:gd name="T52" fmla="*/ 9 w 50"/>
                <a:gd name="T53" fmla="*/ 18 h 165"/>
                <a:gd name="T54" fmla="*/ 8 w 50"/>
                <a:gd name="T55" fmla="*/ 30 h 165"/>
                <a:gd name="T56" fmla="*/ 8 w 50"/>
                <a:gd name="T57" fmla="*/ 39 h 165"/>
                <a:gd name="T58" fmla="*/ 9 w 50"/>
                <a:gd name="T59" fmla="*/ 47 h 165"/>
                <a:gd name="T60" fmla="*/ 14 w 50"/>
                <a:gd name="T61" fmla="*/ 55 h 165"/>
                <a:gd name="T62" fmla="*/ 18 w 50"/>
                <a:gd name="T63" fmla="*/ 58 h 165"/>
                <a:gd name="T64" fmla="*/ 18 w 50"/>
                <a:gd name="T65" fmla="*/ 59 h 165"/>
                <a:gd name="T66" fmla="*/ 20 w 50"/>
                <a:gd name="T67" fmla="*/ 59 h 165"/>
                <a:gd name="T68" fmla="*/ 20 w 50"/>
                <a:gd name="T69" fmla="*/ 60 h 165"/>
                <a:gd name="T70" fmla="*/ 20 w 50"/>
                <a:gd name="T71" fmla="*/ 60 h 165"/>
                <a:gd name="T72" fmla="*/ 20 w 50"/>
                <a:gd name="T73" fmla="*/ 62 h 165"/>
                <a:gd name="T74" fmla="*/ 14 w 50"/>
                <a:gd name="T75" fmla="*/ 144 h 165"/>
                <a:gd name="T76" fmla="*/ 14 w 50"/>
                <a:gd name="T77" fmla="*/ 144 h 165"/>
                <a:gd name="T78" fmla="*/ 16 w 50"/>
                <a:gd name="T79" fmla="*/ 152 h 165"/>
                <a:gd name="T80" fmla="*/ 18 w 50"/>
                <a:gd name="T81" fmla="*/ 156 h 165"/>
                <a:gd name="T82" fmla="*/ 24 w 50"/>
                <a:gd name="T83" fmla="*/ 157 h 165"/>
                <a:gd name="T84" fmla="*/ 25 w 50"/>
                <a:gd name="T85" fmla="*/ 157 h 165"/>
                <a:gd name="T86" fmla="*/ 30 w 50"/>
                <a:gd name="T87" fmla="*/ 156 h 165"/>
                <a:gd name="T88" fmla="*/ 33 w 50"/>
                <a:gd name="T89" fmla="*/ 152 h 165"/>
                <a:gd name="T90" fmla="*/ 34 w 50"/>
                <a:gd name="T91" fmla="*/ 144 h 165"/>
                <a:gd name="T92" fmla="*/ 34 w 50"/>
                <a:gd name="T93" fmla="*/ 144 h 165"/>
                <a:gd name="T94" fmla="*/ 30 w 50"/>
                <a:gd name="T95" fmla="*/ 62 h 165"/>
                <a:gd name="T96" fmla="*/ 31 w 50"/>
                <a:gd name="T97" fmla="*/ 58 h 165"/>
                <a:gd name="T98" fmla="*/ 38 w 50"/>
                <a:gd name="T99" fmla="*/ 51 h 165"/>
                <a:gd name="T100" fmla="*/ 41 w 50"/>
                <a:gd name="T101" fmla="*/ 42 h 165"/>
                <a:gd name="T102" fmla="*/ 41 w 50"/>
                <a:gd name="T103" fmla="*/ 34 h 165"/>
                <a:gd name="T104" fmla="*/ 41 w 50"/>
                <a:gd name="T105" fmla="*/ 24 h 165"/>
                <a:gd name="T106" fmla="*/ 41 w 50"/>
                <a:gd name="T107" fmla="*/ 13 h 165"/>
                <a:gd name="T108" fmla="*/ 41 w 50"/>
                <a:gd name="T109" fmla="*/ 5 h 165"/>
                <a:gd name="T110" fmla="*/ 41 w 50"/>
                <a:gd name="T111" fmla="*/ 1 h 165"/>
                <a:gd name="T112" fmla="*/ 45 w 50"/>
                <a:gd name="T11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 h="165">
                  <a:moveTo>
                    <a:pt x="45" y="0"/>
                  </a:moveTo>
                  <a:lnTo>
                    <a:pt x="47" y="0"/>
                  </a:lnTo>
                  <a:lnTo>
                    <a:pt x="48" y="1"/>
                  </a:lnTo>
                  <a:lnTo>
                    <a:pt x="48" y="4"/>
                  </a:lnTo>
                  <a:lnTo>
                    <a:pt x="48" y="8"/>
                  </a:lnTo>
                  <a:lnTo>
                    <a:pt x="48" y="16"/>
                  </a:lnTo>
                  <a:lnTo>
                    <a:pt x="50" y="26"/>
                  </a:lnTo>
                  <a:lnTo>
                    <a:pt x="50" y="35"/>
                  </a:lnTo>
                  <a:lnTo>
                    <a:pt x="50" y="42"/>
                  </a:lnTo>
                  <a:lnTo>
                    <a:pt x="47" y="54"/>
                  </a:lnTo>
                  <a:lnTo>
                    <a:pt x="38" y="63"/>
                  </a:lnTo>
                  <a:lnTo>
                    <a:pt x="43" y="143"/>
                  </a:lnTo>
                  <a:lnTo>
                    <a:pt x="43" y="144"/>
                  </a:lnTo>
                  <a:lnTo>
                    <a:pt x="43" y="144"/>
                  </a:lnTo>
                  <a:lnTo>
                    <a:pt x="43" y="144"/>
                  </a:lnTo>
                  <a:lnTo>
                    <a:pt x="43" y="148"/>
                  </a:lnTo>
                  <a:lnTo>
                    <a:pt x="42" y="152"/>
                  </a:lnTo>
                  <a:lnTo>
                    <a:pt x="41" y="156"/>
                  </a:lnTo>
                  <a:lnTo>
                    <a:pt x="38" y="160"/>
                  </a:lnTo>
                  <a:lnTo>
                    <a:pt x="35" y="164"/>
                  </a:lnTo>
                  <a:lnTo>
                    <a:pt x="31" y="165"/>
                  </a:lnTo>
                  <a:lnTo>
                    <a:pt x="29" y="165"/>
                  </a:lnTo>
                  <a:lnTo>
                    <a:pt x="25" y="165"/>
                  </a:lnTo>
                  <a:lnTo>
                    <a:pt x="25" y="165"/>
                  </a:lnTo>
                  <a:lnTo>
                    <a:pt x="24" y="165"/>
                  </a:lnTo>
                  <a:lnTo>
                    <a:pt x="21" y="165"/>
                  </a:lnTo>
                  <a:lnTo>
                    <a:pt x="17" y="165"/>
                  </a:lnTo>
                  <a:lnTo>
                    <a:pt x="14" y="164"/>
                  </a:lnTo>
                  <a:lnTo>
                    <a:pt x="10" y="160"/>
                  </a:lnTo>
                  <a:lnTo>
                    <a:pt x="8" y="156"/>
                  </a:lnTo>
                  <a:lnTo>
                    <a:pt x="7" y="152"/>
                  </a:lnTo>
                  <a:lnTo>
                    <a:pt x="7" y="148"/>
                  </a:lnTo>
                  <a:lnTo>
                    <a:pt x="7" y="144"/>
                  </a:lnTo>
                  <a:lnTo>
                    <a:pt x="7" y="144"/>
                  </a:lnTo>
                  <a:lnTo>
                    <a:pt x="7" y="144"/>
                  </a:lnTo>
                  <a:lnTo>
                    <a:pt x="7" y="143"/>
                  </a:lnTo>
                  <a:lnTo>
                    <a:pt x="10" y="63"/>
                  </a:lnTo>
                  <a:lnTo>
                    <a:pt x="3" y="54"/>
                  </a:lnTo>
                  <a:lnTo>
                    <a:pt x="0" y="42"/>
                  </a:lnTo>
                  <a:lnTo>
                    <a:pt x="0" y="35"/>
                  </a:lnTo>
                  <a:lnTo>
                    <a:pt x="0" y="26"/>
                  </a:lnTo>
                  <a:lnTo>
                    <a:pt x="0" y="16"/>
                  </a:lnTo>
                  <a:lnTo>
                    <a:pt x="0" y="8"/>
                  </a:lnTo>
                  <a:lnTo>
                    <a:pt x="0" y="4"/>
                  </a:lnTo>
                  <a:lnTo>
                    <a:pt x="1" y="1"/>
                  </a:lnTo>
                  <a:lnTo>
                    <a:pt x="3" y="0"/>
                  </a:lnTo>
                  <a:lnTo>
                    <a:pt x="5" y="0"/>
                  </a:lnTo>
                  <a:lnTo>
                    <a:pt x="7" y="0"/>
                  </a:lnTo>
                  <a:lnTo>
                    <a:pt x="8" y="3"/>
                  </a:lnTo>
                  <a:lnTo>
                    <a:pt x="9" y="4"/>
                  </a:lnTo>
                  <a:lnTo>
                    <a:pt x="9" y="5"/>
                  </a:lnTo>
                  <a:lnTo>
                    <a:pt x="9" y="8"/>
                  </a:lnTo>
                  <a:lnTo>
                    <a:pt x="9" y="13"/>
                  </a:lnTo>
                  <a:lnTo>
                    <a:pt x="9" y="18"/>
                  </a:lnTo>
                  <a:lnTo>
                    <a:pt x="8" y="25"/>
                  </a:lnTo>
                  <a:lnTo>
                    <a:pt x="8" y="30"/>
                  </a:lnTo>
                  <a:lnTo>
                    <a:pt x="8" y="35"/>
                  </a:lnTo>
                  <a:lnTo>
                    <a:pt x="8" y="39"/>
                  </a:lnTo>
                  <a:lnTo>
                    <a:pt x="8" y="42"/>
                  </a:lnTo>
                  <a:lnTo>
                    <a:pt x="9" y="47"/>
                  </a:lnTo>
                  <a:lnTo>
                    <a:pt x="10" y="51"/>
                  </a:lnTo>
                  <a:lnTo>
                    <a:pt x="14" y="55"/>
                  </a:lnTo>
                  <a:lnTo>
                    <a:pt x="18" y="58"/>
                  </a:lnTo>
                  <a:lnTo>
                    <a:pt x="18" y="58"/>
                  </a:lnTo>
                  <a:lnTo>
                    <a:pt x="18" y="58"/>
                  </a:lnTo>
                  <a:lnTo>
                    <a:pt x="18" y="59"/>
                  </a:lnTo>
                  <a:lnTo>
                    <a:pt x="18" y="59"/>
                  </a:lnTo>
                  <a:lnTo>
                    <a:pt x="20" y="59"/>
                  </a:lnTo>
                  <a:lnTo>
                    <a:pt x="20" y="59"/>
                  </a:lnTo>
                  <a:lnTo>
                    <a:pt x="20" y="60"/>
                  </a:lnTo>
                  <a:lnTo>
                    <a:pt x="20" y="60"/>
                  </a:lnTo>
                  <a:lnTo>
                    <a:pt x="20" y="60"/>
                  </a:lnTo>
                  <a:lnTo>
                    <a:pt x="20" y="62"/>
                  </a:lnTo>
                  <a:lnTo>
                    <a:pt x="20" y="62"/>
                  </a:lnTo>
                  <a:lnTo>
                    <a:pt x="20" y="62"/>
                  </a:lnTo>
                  <a:lnTo>
                    <a:pt x="14" y="144"/>
                  </a:lnTo>
                  <a:lnTo>
                    <a:pt x="14" y="144"/>
                  </a:lnTo>
                  <a:lnTo>
                    <a:pt x="14" y="144"/>
                  </a:lnTo>
                  <a:lnTo>
                    <a:pt x="16" y="149"/>
                  </a:lnTo>
                  <a:lnTo>
                    <a:pt x="16" y="152"/>
                  </a:lnTo>
                  <a:lnTo>
                    <a:pt x="17" y="155"/>
                  </a:lnTo>
                  <a:lnTo>
                    <a:pt x="18" y="156"/>
                  </a:lnTo>
                  <a:lnTo>
                    <a:pt x="21" y="157"/>
                  </a:lnTo>
                  <a:lnTo>
                    <a:pt x="24" y="157"/>
                  </a:lnTo>
                  <a:lnTo>
                    <a:pt x="25" y="157"/>
                  </a:lnTo>
                  <a:lnTo>
                    <a:pt x="25" y="157"/>
                  </a:lnTo>
                  <a:lnTo>
                    <a:pt x="29" y="157"/>
                  </a:lnTo>
                  <a:lnTo>
                    <a:pt x="30" y="156"/>
                  </a:lnTo>
                  <a:lnTo>
                    <a:pt x="31" y="155"/>
                  </a:lnTo>
                  <a:lnTo>
                    <a:pt x="33" y="152"/>
                  </a:lnTo>
                  <a:lnTo>
                    <a:pt x="34" y="149"/>
                  </a:lnTo>
                  <a:lnTo>
                    <a:pt x="34" y="144"/>
                  </a:lnTo>
                  <a:lnTo>
                    <a:pt x="34" y="144"/>
                  </a:lnTo>
                  <a:lnTo>
                    <a:pt x="34" y="144"/>
                  </a:lnTo>
                  <a:lnTo>
                    <a:pt x="30" y="62"/>
                  </a:lnTo>
                  <a:lnTo>
                    <a:pt x="30" y="62"/>
                  </a:lnTo>
                  <a:lnTo>
                    <a:pt x="30" y="59"/>
                  </a:lnTo>
                  <a:lnTo>
                    <a:pt x="31" y="58"/>
                  </a:lnTo>
                  <a:lnTo>
                    <a:pt x="35" y="55"/>
                  </a:lnTo>
                  <a:lnTo>
                    <a:pt x="38" y="51"/>
                  </a:lnTo>
                  <a:lnTo>
                    <a:pt x="41" y="46"/>
                  </a:lnTo>
                  <a:lnTo>
                    <a:pt x="41" y="42"/>
                  </a:lnTo>
                  <a:lnTo>
                    <a:pt x="41" y="39"/>
                  </a:lnTo>
                  <a:lnTo>
                    <a:pt x="41" y="34"/>
                  </a:lnTo>
                  <a:lnTo>
                    <a:pt x="41" y="30"/>
                  </a:lnTo>
                  <a:lnTo>
                    <a:pt x="41" y="24"/>
                  </a:lnTo>
                  <a:lnTo>
                    <a:pt x="41" y="18"/>
                  </a:lnTo>
                  <a:lnTo>
                    <a:pt x="41" y="13"/>
                  </a:lnTo>
                  <a:lnTo>
                    <a:pt x="41" y="8"/>
                  </a:lnTo>
                  <a:lnTo>
                    <a:pt x="41" y="5"/>
                  </a:lnTo>
                  <a:lnTo>
                    <a:pt x="41" y="4"/>
                  </a:lnTo>
                  <a:lnTo>
                    <a:pt x="41" y="1"/>
                  </a:lnTo>
                  <a:lnTo>
                    <a:pt x="42" y="0"/>
                  </a:lnTo>
                  <a:lnTo>
                    <a:pt x="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Freeform 3020">
              <a:extLst>
                <a:ext uri="{FF2B5EF4-FFF2-40B4-BE49-F238E27FC236}">
                  <a16:creationId xmlns:a16="http://schemas.microsoft.com/office/drawing/2014/main" id="{8A80C765-0289-7F57-7C43-79C70E03EBB7}"/>
                </a:ext>
              </a:extLst>
            </p:cNvPr>
            <p:cNvSpPr>
              <a:spLocks/>
            </p:cNvSpPr>
            <p:nvPr/>
          </p:nvSpPr>
          <p:spPr bwMode="gray">
            <a:xfrm>
              <a:off x="10462474" y="4945006"/>
              <a:ext cx="14288" cy="77788"/>
            </a:xfrm>
            <a:custGeom>
              <a:avLst/>
              <a:gdLst>
                <a:gd name="T0" fmla="*/ 5 w 9"/>
                <a:gd name="T1" fmla="*/ 0 h 49"/>
                <a:gd name="T2" fmla="*/ 7 w 9"/>
                <a:gd name="T3" fmla="*/ 1 h 49"/>
                <a:gd name="T4" fmla="*/ 8 w 9"/>
                <a:gd name="T5" fmla="*/ 3 h 49"/>
                <a:gd name="T6" fmla="*/ 9 w 9"/>
                <a:gd name="T7" fmla="*/ 4 h 49"/>
                <a:gd name="T8" fmla="*/ 9 w 9"/>
                <a:gd name="T9" fmla="*/ 4 h 49"/>
                <a:gd name="T10" fmla="*/ 9 w 9"/>
                <a:gd name="T11" fmla="*/ 16 h 49"/>
                <a:gd name="T12" fmla="*/ 9 w 9"/>
                <a:gd name="T13" fmla="*/ 29 h 49"/>
                <a:gd name="T14" fmla="*/ 9 w 9"/>
                <a:gd name="T15" fmla="*/ 39 h 49"/>
                <a:gd name="T16" fmla="*/ 9 w 9"/>
                <a:gd name="T17" fmla="*/ 43 h 49"/>
                <a:gd name="T18" fmla="*/ 8 w 9"/>
                <a:gd name="T19" fmla="*/ 46 h 49"/>
                <a:gd name="T20" fmla="*/ 7 w 9"/>
                <a:gd name="T21" fmla="*/ 47 h 49"/>
                <a:gd name="T22" fmla="*/ 4 w 9"/>
                <a:gd name="T23" fmla="*/ 49 h 49"/>
                <a:gd name="T24" fmla="*/ 3 w 9"/>
                <a:gd name="T25" fmla="*/ 47 h 49"/>
                <a:gd name="T26" fmla="*/ 2 w 9"/>
                <a:gd name="T27" fmla="*/ 46 h 49"/>
                <a:gd name="T28" fmla="*/ 0 w 9"/>
                <a:gd name="T29" fmla="*/ 43 h 49"/>
                <a:gd name="T30" fmla="*/ 0 w 9"/>
                <a:gd name="T31" fmla="*/ 43 h 49"/>
                <a:gd name="T32" fmla="*/ 0 w 9"/>
                <a:gd name="T33" fmla="*/ 31 h 49"/>
                <a:gd name="T34" fmla="*/ 0 w 9"/>
                <a:gd name="T35" fmla="*/ 20 h 49"/>
                <a:gd name="T36" fmla="*/ 0 w 9"/>
                <a:gd name="T37" fmla="*/ 9 h 49"/>
                <a:gd name="T38" fmla="*/ 0 w 9"/>
                <a:gd name="T39" fmla="*/ 4 h 49"/>
                <a:gd name="T40" fmla="*/ 2 w 9"/>
                <a:gd name="T41" fmla="*/ 3 h 49"/>
                <a:gd name="T42" fmla="*/ 3 w 9"/>
                <a:gd name="T43" fmla="*/ 1 h 49"/>
                <a:gd name="T44" fmla="*/ 5 w 9"/>
                <a:gd name="T4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 h="49">
                  <a:moveTo>
                    <a:pt x="5" y="0"/>
                  </a:moveTo>
                  <a:lnTo>
                    <a:pt x="7" y="1"/>
                  </a:lnTo>
                  <a:lnTo>
                    <a:pt x="8" y="3"/>
                  </a:lnTo>
                  <a:lnTo>
                    <a:pt x="9" y="4"/>
                  </a:lnTo>
                  <a:lnTo>
                    <a:pt x="9" y="4"/>
                  </a:lnTo>
                  <a:lnTo>
                    <a:pt x="9" y="16"/>
                  </a:lnTo>
                  <a:lnTo>
                    <a:pt x="9" y="29"/>
                  </a:lnTo>
                  <a:lnTo>
                    <a:pt x="9" y="39"/>
                  </a:lnTo>
                  <a:lnTo>
                    <a:pt x="9" y="43"/>
                  </a:lnTo>
                  <a:lnTo>
                    <a:pt x="8" y="46"/>
                  </a:lnTo>
                  <a:lnTo>
                    <a:pt x="7" y="47"/>
                  </a:lnTo>
                  <a:lnTo>
                    <a:pt x="4" y="49"/>
                  </a:lnTo>
                  <a:lnTo>
                    <a:pt x="3" y="47"/>
                  </a:lnTo>
                  <a:lnTo>
                    <a:pt x="2" y="46"/>
                  </a:lnTo>
                  <a:lnTo>
                    <a:pt x="0" y="43"/>
                  </a:lnTo>
                  <a:lnTo>
                    <a:pt x="0" y="43"/>
                  </a:lnTo>
                  <a:lnTo>
                    <a:pt x="0" y="31"/>
                  </a:lnTo>
                  <a:lnTo>
                    <a:pt x="0" y="20"/>
                  </a:lnTo>
                  <a:lnTo>
                    <a:pt x="0" y="9"/>
                  </a:lnTo>
                  <a:lnTo>
                    <a:pt x="0" y="4"/>
                  </a:lnTo>
                  <a:lnTo>
                    <a:pt x="2" y="3"/>
                  </a:lnTo>
                  <a:lnTo>
                    <a:pt x="3" y="1"/>
                  </a:lnTo>
                  <a:lnTo>
                    <a:pt x="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3021">
              <a:extLst>
                <a:ext uri="{FF2B5EF4-FFF2-40B4-BE49-F238E27FC236}">
                  <a16:creationId xmlns:a16="http://schemas.microsoft.com/office/drawing/2014/main" id="{3C1B9B0D-1DFC-46F1-4413-094672D4758A}"/>
                </a:ext>
              </a:extLst>
            </p:cNvPr>
            <p:cNvSpPr>
              <a:spLocks/>
            </p:cNvSpPr>
            <p:nvPr/>
          </p:nvSpPr>
          <p:spPr bwMode="gray">
            <a:xfrm>
              <a:off x="10441836" y="4945006"/>
              <a:ext cx="14288" cy="77788"/>
            </a:xfrm>
            <a:custGeom>
              <a:avLst/>
              <a:gdLst>
                <a:gd name="T0" fmla="*/ 4 w 9"/>
                <a:gd name="T1" fmla="*/ 0 h 49"/>
                <a:gd name="T2" fmla="*/ 7 w 9"/>
                <a:gd name="T3" fmla="*/ 1 h 49"/>
                <a:gd name="T4" fmla="*/ 8 w 9"/>
                <a:gd name="T5" fmla="*/ 3 h 49"/>
                <a:gd name="T6" fmla="*/ 9 w 9"/>
                <a:gd name="T7" fmla="*/ 4 h 49"/>
                <a:gd name="T8" fmla="*/ 9 w 9"/>
                <a:gd name="T9" fmla="*/ 4 h 49"/>
                <a:gd name="T10" fmla="*/ 9 w 9"/>
                <a:gd name="T11" fmla="*/ 16 h 49"/>
                <a:gd name="T12" fmla="*/ 9 w 9"/>
                <a:gd name="T13" fmla="*/ 29 h 49"/>
                <a:gd name="T14" fmla="*/ 9 w 9"/>
                <a:gd name="T15" fmla="*/ 39 h 49"/>
                <a:gd name="T16" fmla="*/ 9 w 9"/>
                <a:gd name="T17" fmla="*/ 43 h 49"/>
                <a:gd name="T18" fmla="*/ 8 w 9"/>
                <a:gd name="T19" fmla="*/ 46 h 49"/>
                <a:gd name="T20" fmla="*/ 7 w 9"/>
                <a:gd name="T21" fmla="*/ 47 h 49"/>
                <a:gd name="T22" fmla="*/ 4 w 9"/>
                <a:gd name="T23" fmla="*/ 49 h 49"/>
                <a:gd name="T24" fmla="*/ 3 w 9"/>
                <a:gd name="T25" fmla="*/ 47 h 49"/>
                <a:gd name="T26" fmla="*/ 1 w 9"/>
                <a:gd name="T27" fmla="*/ 46 h 49"/>
                <a:gd name="T28" fmla="*/ 0 w 9"/>
                <a:gd name="T29" fmla="*/ 43 h 49"/>
                <a:gd name="T30" fmla="*/ 0 w 9"/>
                <a:gd name="T31" fmla="*/ 43 h 49"/>
                <a:gd name="T32" fmla="*/ 0 w 9"/>
                <a:gd name="T33" fmla="*/ 31 h 49"/>
                <a:gd name="T34" fmla="*/ 0 w 9"/>
                <a:gd name="T35" fmla="*/ 20 h 49"/>
                <a:gd name="T36" fmla="*/ 0 w 9"/>
                <a:gd name="T37" fmla="*/ 9 h 49"/>
                <a:gd name="T38" fmla="*/ 0 w 9"/>
                <a:gd name="T39" fmla="*/ 4 h 49"/>
                <a:gd name="T40" fmla="*/ 1 w 9"/>
                <a:gd name="T41" fmla="*/ 3 h 49"/>
                <a:gd name="T42" fmla="*/ 3 w 9"/>
                <a:gd name="T43" fmla="*/ 1 h 49"/>
                <a:gd name="T44" fmla="*/ 4 w 9"/>
                <a:gd name="T4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 h="49">
                  <a:moveTo>
                    <a:pt x="4" y="0"/>
                  </a:moveTo>
                  <a:lnTo>
                    <a:pt x="7" y="1"/>
                  </a:lnTo>
                  <a:lnTo>
                    <a:pt x="8" y="3"/>
                  </a:lnTo>
                  <a:lnTo>
                    <a:pt x="9" y="4"/>
                  </a:lnTo>
                  <a:lnTo>
                    <a:pt x="9" y="4"/>
                  </a:lnTo>
                  <a:lnTo>
                    <a:pt x="9" y="16"/>
                  </a:lnTo>
                  <a:lnTo>
                    <a:pt x="9" y="29"/>
                  </a:lnTo>
                  <a:lnTo>
                    <a:pt x="9" y="39"/>
                  </a:lnTo>
                  <a:lnTo>
                    <a:pt x="9" y="43"/>
                  </a:lnTo>
                  <a:lnTo>
                    <a:pt x="8" y="46"/>
                  </a:lnTo>
                  <a:lnTo>
                    <a:pt x="7" y="47"/>
                  </a:lnTo>
                  <a:lnTo>
                    <a:pt x="4" y="49"/>
                  </a:lnTo>
                  <a:lnTo>
                    <a:pt x="3" y="47"/>
                  </a:lnTo>
                  <a:lnTo>
                    <a:pt x="1" y="46"/>
                  </a:lnTo>
                  <a:lnTo>
                    <a:pt x="0" y="43"/>
                  </a:lnTo>
                  <a:lnTo>
                    <a:pt x="0" y="43"/>
                  </a:lnTo>
                  <a:lnTo>
                    <a:pt x="0" y="31"/>
                  </a:lnTo>
                  <a:lnTo>
                    <a:pt x="0" y="20"/>
                  </a:lnTo>
                  <a:lnTo>
                    <a:pt x="0" y="9"/>
                  </a:lnTo>
                  <a:lnTo>
                    <a:pt x="0" y="4"/>
                  </a:lnTo>
                  <a:lnTo>
                    <a:pt x="1" y="3"/>
                  </a:lnTo>
                  <a:lnTo>
                    <a:pt x="3" y="1"/>
                  </a:lnTo>
                  <a:lnTo>
                    <a:pt x="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3022">
              <a:extLst>
                <a:ext uri="{FF2B5EF4-FFF2-40B4-BE49-F238E27FC236}">
                  <a16:creationId xmlns:a16="http://schemas.microsoft.com/office/drawing/2014/main" id="{AFF2E851-FADC-DC5A-0EED-D78A4EC4F1B1}"/>
                </a:ext>
              </a:extLst>
            </p:cNvPr>
            <p:cNvSpPr>
              <a:spLocks noEditPoints="1"/>
            </p:cNvSpPr>
            <p:nvPr/>
          </p:nvSpPr>
          <p:spPr bwMode="gray">
            <a:xfrm>
              <a:off x="10513274" y="4945006"/>
              <a:ext cx="69850" cy="261938"/>
            </a:xfrm>
            <a:custGeom>
              <a:avLst/>
              <a:gdLst>
                <a:gd name="T0" fmla="*/ 9 w 44"/>
                <a:gd name="T1" fmla="*/ 144 h 165"/>
                <a:gd name="T2" fmla="*/ 9 w 44"/>
                <a:gd name="T3" fmla="*/ 144 h 165"/>
                <a:gd name="T4" fmla="*/ 9 w 44"/>
                <a:gd name="T5" fmla="*/ 152 h 165"/>
                <a:gd name="T6" fmla="*/ 13 w 44"/>
                <a:gd name="T7" fmla="*/ 156 h 165"/>
                <a:gd name="T8" fmla="*/ 18 w 44"/>
                <a:gd name="T9" fmla="*/ 157 h 165"/>
                <a:gd name="T10" fmla="*/ 18 w 44"/>
                <a:gd name="T11" fmla="*/ 157 h 165"/>
                <a:gd name="T12" fmla="*/ 23 w 44"/>
                <a:gd name="T13" fmla="*/ 156 h 165"/>
                <a:gd name="T14" fmla="*/ 27 w 44"/>
                <a:gd name="T15" fmla="*/ 152 h 165"/>
                <a:gd name="T16" fmla="*/ 27 w 44"/>
                <a:gd name="T17" fmla="*/ 144 h 165"/>
                <a:gd name="T18" fmla="*/ 27 w 44"/>
                <a:gd name="T19" fmla="*/ 144 h 165"/>
                <a:gd name="T20" fmla="*/ 25 w 44"/>
                <a:gd name="T21" fmla="*/ 76 h 165"/>
                <a:gd name="T22" fmla="*/ 25 w 44"/>
                <a:gd name="T23" fmla="*/ 76 h 165"/>
                <a:gd name="T24" fmla="*/ 25 w 44"/>
                <a:gd name="T25" fmla="*/ 75 h 165"/>
                <a:gd name="T26" fmla="*/ 25 w 44"/>
                <a:gd name="T27" fmla="*/ 75 h 165"/>
                <a:gd name="T28" fmla="*/ 26 w 44"/>
                <a:gd name="T29" fmla="*/ 73 h 165"/>
                <a:gd name="T30" fmla="*/ 26 w 44"/>
                <a:gd name="T31" fmla="*/ 73 h 165"/>
                <a:gd name="T32" fmla="*/ 30 w 44"/>
                <a:gd name="T33" fmla="*/ 69 h 165"/>
                <a:gd name="T34" fmla="*/ 35 w 44"/>
                <a:gd name="T35" fmla="*/ 62 h 165"/>
                <a:gd name="T36" fmla="*/ 35 w 44"/>
                <a:gd name="T37" fmla="*/ 52 h 165"/>
                <a:gd name="T38" fmla="*/ 34 w 44"/>
                <a:gd name="T39" fmla="*/ 43 h 165"/>
                <a:gd name="T40" fmla="*/ 32 w 44"/>
                <a:gd name="T41" fmla="*/ 34 h 165"/>
                <a:gd name="T42" fmla="*/ 31 w 44"/>
                <a:gd name="T43" fmla="*/ 31 h 165"/>
                <a:gd name="T44" fmla="*/ 30 w 44"/>
                <a:gd name="T45" fmla="*/ 26 h 165"/>
                <a:gd name="T46" fmla="*/ 26 w 44"/>
                <a:gd name="T47" fmla="*/ 17 h 165"/>
                <a:gd name="T48" fmla="*/ 18 w 44"/>
                <a:gd name="T49" fmla="*/ 11 h 165"/>
                <a:gd name="T50" fmla="*/ 13 w 44"/>
                <a:gd name="T51" fmla="*/ 0 h 165"/>
                <a:gd name="T52" fmla="*/ 13 w 44"/>
                <a:gd name="T53" fmla="*/ 0 h 165"/>
                <a:gd name="T54" fmla="*/ 21 w 44"/>
                <a:gd name="T55" fmla="*/ 3 h 165"/>
                <a:gd name="T56" fmla="*/ 36 w 44"/>
                <a:gd name="T57" fmla="*/ 18 h 165"/>
                <a:gd name="T58" fmla="*/ 40 w 44"/>
                <a:gd name="T59" fmla="*/ 30 h 165"/>
                <a:gd name="T60" fmla="*/ 43 w 44"/>
                <a:gd name="T61" fmla="*/ 41 h 165"/>
                <a:gd name="T62" fmla="*/ 44 w 44"/>
                <a:gd name="T63" fmla="*/ 56 h 165"/>
                <a:gd name="T64" fmla="*/ 34 w 44"/>
                <a:gd name="T65" fmla="*/ 79 h 165"/>
                <a:gd name="T66" fmla="*/ 36 w 44"/>
                <a:gd name="T67" fmla="*/ 144 h 165"/>
                <a:gd name="T68" fmla="*/ 36 w 44"/>
                <a:gd name="T69" fmla="*/ 144 h 165"/>
                <a:gd name="T70" fmla="*/ 36 w 44"/>
                <a:gd name="T71" fmla="*/ 152 h 165"/>
                <a:gd name="T72" fmla="*/ 32 w 44"/>
                <a:gd name="T73" fmla="*/ 160 h 165"/>
                <a:gd name="T74" fmla="*/ 26 w 44"/>
                <a:gd name="T75" fmla="*/ 165 h 165"/>
                <a:gd name="T76" fmla="*/ 18 w 44"/>
                <a:gd name="T77" fmla="*/ 165 h 165"/>
                <a:gd name="T78" fmla="*/ 18 w 44"/>
                <a:gd name="T79" fmla="*/ 165 h 165"/>
                <a:gd name="T80" fmla="*/ 10 w 44"/>
                <a:gd name="T81" fmla="*/ 165 h 165"/>
                <a:gd name="T82" fmla="*/ 4 w 44"/>
                <a:gd name="T83" fmla="*/ 160 h 165"/>
                <a:gd name="T84" fmla="*/ 1 w 44"/>
                <a:gd name="T85" fmla="*/ 152 h 165"/>
                <a:gd name="T86" fmla="*/ 0 w 44"/>
                <a:gd name="T87" fmla="*/ 144 h 165"/>
                <a:gd name="T88" fmla="*/ 0 w 44"/>
                <a:gd name="T89" fmla="*/ 144 h 165"/>
                <a:gd name="T90" fmla="*/ 7 w 44"/>
                <a:gd name="T91" fmla="*/ 4 h 165"/>
                <a:gd name="T92" fmla="*/ 7 w 44"/>
                <a:gd name="T93" fmla="*/ 3 h 165"/>
                <a:gd name="T94" fmla="*/ 9 w 44"/>
                <a:gd name="T95" fmla="*/ 3 h 165"/>
                <a:gd name="T96" fmla="*/ 9 w 44"/>
                <a:gd name="T97" fmla="*/ 1 h 165"/>
                <a:gd name="T98" fmla="*/ 11 w 44"/>
                <a:gd name="T99" fmla="*/ 0 h 165"/>
                <a:gd name="T100" fmla="*/ 11 w 44"/>
                <a:gd name="T10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 h="165">
                  <a:moveTo>
                    <a:pt x="17" y="9"/>
                  </a:moveTo>
                  <a:lnTo>
                    <a:pt x="9" y="144"/>
                  </a:lnTo>
                  <a:lnTo>
                    <a:pt x="9" y="144"/>
                  </a:lnTo>
                  <a:lnTo>
                    <a:pt x="9" y="144"/>
                  </a:lnTo>
                  <a:lnTo>
                    <a:pt x="9" y="149"/>
                  </a:lnTo>
                  <a:lnTo>
                    <a:pt x="9" y="152"/>
                  </a:lnTo>
                  <a:lnTo>
                    <a:pt x="10" y="155"/>
                  </a:lnTo>
                  <a:lnTo>
                    <a:pt x="13" y="156"/>
                  </a:lnTo>
                  <a:lnTo>
                    <a:pt x="14" y="157"/>
                  </a:lnTo>
                  <a:lnTo>
                    <a:pt x="18" y="157"/>
                  </a:lnTo>
                  <a:lnTo>
                    <a:pt x="18" y="157"/>
                  </a:lnTo>
                  <a:lnTo>
                    <a:pt x="18" y="157"/>
                  </a:lnTo>
                  <a:lnTo>
                    <a:pt x="22" y="157"/>
                  </a:lnTo>
                  <a:lnTo>
                    <a:pt x="23" y="156"/>
                  </a:lnTo>
                  <a:lnTo>
                    <a:pt x="26" y="155"/>
                  </a:lnTo>
                  <a:lnTo>
                    <a:pt x="27" y="152"/>
                  </a:lnTo>
                  <a:lnTo>
                    <a:pt x="27" y="149"/>
                  </a:lnTo>
                  <a:lnTo>
                    <a:pt x="27" y="144"/>
                  </a:lnTo>
                  <a:lnTo>
                    <a:pt x="27" y="144"/>
                  </a:lnTo>
                  <a:lnTo>
                    <a:pt x="27" y="144"/>
                  </a:lnTo>
                  <a:lnTo>
                    <a:pt x="25" y="76"/>
                  </a:lnTo>
                  <a:lnTo>
                    <a:pt x="25" y="76"/>
                  </a:lnTo>
                  <a:lnTo>
                    <a:pt x="25" y="76"/>
                  </a:lnTo>
                  <a:lnTo>
                    <a:pt x="25" y="76"/>
                  </a:lnTo>
                  <a:lnTo>
                    <a:pt x="25" y="75"/>
                  </a:lnTo>
                  <a:lnTo>
                    <a:pt x="25" y="75"/>
                  </a:lnTo>
                  <a:lnTo>
                    <a:pt x="25" y="75"/>
                  </a:lnTo>
                  <a:lnTo>
                    <a:pt x="25" y="75"/>
                  </a:lnTo>
                  <a:lnTo>
                    <a:pt x="26" y="73"/>
                  </a:lnTo>
                  <a:lnTo>
                    <a:pt x="26" y="73"/>
                  </a:lnTo>
                  <a:lnTo>
                    <a:pt x="26" y="73"/>
                  </a:lnTo>
                  <a:lnTo>
                    <a:pt x="26" y="73"/>
                  </a:lnTo>
                  <a:lnTo>
                    <a:pt x="26" y="73"/>
                  </a:lnTo>
                  <a:lnTo>
                    <a:pt x="30" y="69"/>
                  </a:lnTo>
                  <a:lnTo>
                    <a:pt x="34" y="66"/>
                  </a:lnTo>
                  <a:lnTo>
                    <a:pt x="35" y="62"/>
                  </a:lnTo>
                  <a:lnTo>
                    <a:pt x="36" y="56"/>
                  </a:lnTo>
                  <a:lnTo>
                    <a:pt x="35" y="52"/>
                  </a:lnTo>
                  <a:lnTo>
                    <a:pt x="35" y="49"/>
                  </a:lnTo>
                  <a:lnTo>
                    <a:pt x="34" y="43"/>
                  </a:lnTo>
                  <a:lnTo>
                    <a:pt x="34" y="38"/>
                  </a:lnTo>
                  <a:lnTo>
                    <a:pt x="32" y="34"/>
                  </a:lnTo>
                  <a:lnTo>
                    <a:pt x="32" y="31"/>
                  </a:lnTo>
                  <a:lnTo>
                    <a:pt x="31" y="31"/>
                  </a:lnTo>
                  <a:lnTo>
                    <a:pt x="31" y="31"/>
                  </a:lnTo>
                  <a:lnTo>
                    <a:pt x="30" y="26"/>
                  </a:lnTo>
                  <a:lnTo>
                    <a:pt x="28" y="22"/>
                  </a:lnTo>
                  <a:lnTo>
                    <a:pt x="26" y="17"/>
                  </a:lnTo>
                  <a:lnTo>
                    <a:pt x="22" y="13"/>
                  </a:lnTo>
                  <a:lnTo>
                    <a:pt x="18" y="11"/>
                  </a:lnTo>
                  <a:lnTo>
                    <a:pt x="17" y="9"/>
                  </a:lnTo>
                  <a:close/>
                  <a:moveTo>
                    <a:pt x="13" y="0"/>
                  </a:moveTo>
                  <a:lnTo>
                    <a:pt x="13" y="0"/>
                  </a:lnTo>
                  <a:lnTo>
                    <a:pt x="13" y="0"/>
                  </a:lnTo>
                  <a:lnTo>
                    <a:pt x="13" y="0"/>
                  </a:lnTo>
                  <a:lnTo>
                    <a:pt x="21" y="3"/>
                  </a:lnTo>
                  <a:lnTo>
                    <a:pt x="28" y="9"/>
                  </a:lnTo>
                  <a:lnTo>
                    <a:pt x="36" y="18"/>
                  </a:lnTo>
                  <a:lnTo>
                    <a:pt x="40" y="30"/>
                  </a:lnTo>
                  <a:lnTo>
                    <a:pt x="40" y="30"/>
                  </a:lnTo>
                  <a:lnTo>
                    <a:pt x="40" y="33"/>
                  </a:lnTo>
                  <a:lnTo>
                    <a:pt x="43" y="41"/>
                  </a:lnTo>
                  <a:lnTo>
                    <a:pt x="44" y="50"/>
                  </a:lnTo>
                  <a:lnTo>
                    <a:pt x="44" y="56"/>
                  </a:lnTo>
                  <a:lnTo>
                    <a:pt x="42" y="68"/>
                  </a:lnTo>
                  <a:lnTo>
                    <a:pt x="34" y="79"/>
                  </a:lnTo>
                  <a:lnTo>
                    <a:pt x="36" y="143"/>
                  </a:lnTo>
                  <a:lnTo>
                    <a:pt x="36" y="144"/>
                  </a:lnTo>
                  <a:lnTo>
                    <a:pt x="36" y="144"/>
                  </a:lnTo>
                  <a:lnTo>
                    <a:pt x="36" y="144"/>
                  </a:lnTo>
                  <a:lnTo>
                    <a:pt x="36" y="148"/>
                  </a:lnTo>
                  <a:lnTo>
                    <a:pt x="36" y="152"/>
                  </a:lnTo>
                  <a:lnTo>
                    <a:pt x="35" y="156"/>
                  </a:lnTo>
                  <a:lnTo>
                    <a:pt x="32" y="160"/>
                  </a:lnTo>
                  <a:lnTo>
                    <a:pt x="28" y="164"/>
                  </a:lnTo>
                  <a:lnTo>
                    <a:pt x="26" y="165"/>
                  </a:lnTo>
                  <a:lnTo>
                    <a:pt x="22" y="165"/>
                  </a:lnTo>
                  <a:lnTo>
                    <a:pt x="18" y="165"/>
                  </a:lnTo>
                  <a:lnTo>
                    <a:pt x="18" y="165"/>
                  </a:lnTo>
                  <a:lnTo>
                    <a:pt x="18" y="165"/>
                  </a:lnTo>
                  <a:lnTo>
                    <a:pt x="14" y="165"/>
                  </a:lnTo>
                  <a:lnTo>
                    <a:pt x="10" y="165"/>
                  </a:lnTo>
                  <a:lnTo>
                    <a:pt x="7" y="164"/>
                  </a:lnTo>
                  <a:lnTo>
                    <a:pt x="4" y="160"/>
                  </a:lnTo>
                  <a:lnTo>
                    <a:pt x="2" y="156"/>
                  </a:lnTo>
                  <a:lnTo>
                    <a:pt x="1" y="152"/>
                  </a:lnTo>
                  <a:lnTo>
                    <a:pt x="0" y="148"/>
                  </a:lnTo>
                  <a:lnTo>
                    <a:pt x="0" y="144"/>
                  </a:lnTo>
                  <a:lnTo>
                    <a:pt x="0" y="144"/>
                  </a:lnTo>
                  <a:lnTo>
                    <a:pt x="0" y="144"/>
                  </a:lnTo>
                  <a:lnTo>
                    <a:pt x="0" y="143"/>
                  </a:lnTo>
                  <a:lnTo>
                    <a:pt x="7" y="4"/>
                  </a:lnTo>
                  <a:lnTo>
                    <a:pt x="7" y="4"/>
                  </a:lnTo>
                  <a:lnTo>
                    <a:pt x="7" y="3"/>
                  </a:lnTo>
                  <a:lnTo>
                    <a:pt x="7" y="3"/>
                  </a:lnTo>
                  <a:lnTo>
                    <a:pt x="9" y="3"/>
                  </a:lnTo>
                  <a:lnTo>
                    <a:pt x="9" y="1"/>
                  </a:lnTo>
                  <a:lnTo>
                    <a:pt x="9" y="1"/>
                  </a:lnTo>
                  <a:lnTo>
                    <a:pt x="10" y="0"/>
                  </a:lnTo>
                  <a:lnTo>
                    <a:pt x="11" y="0"/>
                  </a:lnTo>
                  <a:lnTo>
                    <a:pt x="11" y="0"/>
                  </a:lnTo>
                  <a:lnTo>
                    <a:pt x="11" y="0"/>
                  </a:lnTo>
                  <a:lnTo>
                    <a:pt x="1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26" name="Group 25">
            <a:extLst>
              <a:ext uri="{FF2B5EF4-FFF2-40B4-BE49-F238E27FC236}">
                <a16:creationId xmlns:a16="http://schemas.microsoft.com/office/drawing/2014/main" id="{6857D7C7-8F2D-8CD1-7728-38CFC0B7D520}"/>
              </a:ext>
            </a:extLst>
          </p:cNvPr>
          <p:cNvGrpSpPr/>
          <p:nvPr/>
        </p:nvGrpSpPr>
        <p:grpSpPr bwMode="gray">
          <a:xfrm>
            <a:off x="5788981" y="3996112"/>
            <a:ext cx="726762" cy="871001"/>
            <a:chOff x="8506674" y="5603818"/>
            <a:chExt cx="207963" cy="249238"/>
          </a:xfrm>
          <a:solidFill>
            <a:schemeClr val="tx2"/>
          </a:solidFill>
        </p:grpSpPr>
        <p:sp>
          <p:nvSpPr>
            <p:cNvPr id="27" name="Freeform 3032">
              <a:extLst>
                <a:ext uri="{FF2B5EF4-FFF2-40B4-BE49-F238E27FC236}">
                  <a16:creationId xmlns:a16="http://schemas.microsoft.com/office/drawing/2014/main" id="{9BE520EB-FF9D-F53E-BF75-4E0EC6AB3705}"/>
                </a:ext>
              </a:extLst>
            </p:cNvPr>
            <p:cNvSpPr>
              <a:spLocks noEditPoints="1"/>
            </p:cNvSpPr>
            <p:nvPr/>
          </p:nvSpPr>
          <p:spPr bwMode="gray">
            <a:xfrm>
              <a:off x="8506674" y="5603818"/>
              <a:ext cx="207963" cy="249238"/>
            </a:xfrm>
            <a:custGeom>
              <a:avLst/>
              <a:gdLst>
                <a:gd name="T0" fmla="*/ 11 w 131"/>
                <a:gd name="T1" fmla="*/ 55 h 157"/>
                <a:gd name="T2" fmla="*/ 9 w 131"/>
                <a:gd name="T3" fmla="*/ 59 h 157"/>
                <a:gd name="T4" fmla="*/ 47 w 131"/>
                <a:gd name="T5" fmla="*/ 148 h 157"/>
                <a:gd name="T6" fmla="*/ 63 w 131"/>
                <a:gd name="T7" fmla="*/ 117 h 157"/>
                <a:gd name="T8" fmla="*/ 100 w 131"/>
                <a:gd name="T9" fmla="*/ 148 h 157"/>
                <a:gd name="T10" fmla="*/ 100 w 131"/>
                <a:gd name="T11" fmla="*/ 56 h 157"/>
                <a:gd name="T12" fmla="*/ 97 w 131"/>
                <a:gd name="T13" fmla="*/ 54 h 157"/>
                <a:gd name="T14" fmla="*/ 60 w 131"/>
                <a:gd name="T15" fmla="*/ 0 h 157"/>
                <a:gd name="T16" fmla="*/ 121 w 131"/>
                <a:gd name="T17" fmla="*/ 1 h 157"/>
                <a:gd name="T18" fmla="*/ 128 w 131"/>
                <a:gd name="T19" fmla="*/ 5 h 157"/>
                <a:gd name="T20" fmla="*/ 131 w 131"/>
                <a:gd name="T21" fmla="*/ 13 h 157"/>
                <a:gd name="T22" fmla="*/ 131 w 131"/>
                <a:gd name="T23" fmla="*/ 155 h 157"/>
                <a:gd name="T24" fmla="*/ 127 w 131"/>
                <a:gd name="T25" fmla="*/ 157 h 157"/>
                <a:gd name="T26" fmla="*/ 123 w 131"/>
                <a:gd name="T27" fmla="*/ 155 h 157"/>
                <a:gd name="T28" fmla="*/ 123 w 131"/>
                <a:gd name="T29" fmla="*/ 13 h 157"/>
                <a:gd name="T30" fmla="*/ 120 w 131"/>
                <a:gd name="T31" fmla="*/ 9 h 157"/>
                <a:gd name="T32" fmla="*/ 60 w 131"/>
                <a:gd name="T33" fmla="*/ 9 h 157"/>
                <a:gd name="T34" fmla="*/ 56 w 131"/>
                <a:gd name="T35" fmla="*/ 12 h 157"/>
                <a:gd name="T36" fmla="*/ 56 w 131"/>
                <a:gd name="T37" fmla="*/ 46 h 157"/>
                <a:gd name="T38" fmla="*/ 100 w 131"/>
                <a:gd name="T39" fmla="*/ 46 h 157"/>
                <a:gd name="T40" fmla="*/ 107 w 131"/>
                <a:gd name="T41" fmla="*/ 51 h 157"/>
                <a:gd name="T42" fmla="*/ 110 w 131"/>
                <a:gd name="T43" fmla="*/ 59 h 157"/>
                <a:gd name="T44" fmla="*/ 108 w 131"/>
                <a:gd name="T45" fmla="*/ 155 h 157"/>
                <a:gd name="T46" fmla="*/ 104 w 131"/>
                <a:gd name="T47" fmla="*/ 156 h 157"/>
                <a:gd name="T48" fmla="*/ 2 w 131"/>
                <a:gd name="T49" fmla="*/ 156 h 157"/>
                <a:gd name="T50" fmla="*/ 0 w 131"/>
                <a:gd name="T51" fmla="*/ 152 h 157"/>
                <a:gd name="T52" fmla="*/ 1 w 131"/>
                <a:gd name="T53" fmla="*/ 54 h 157"/>
                <a:gd name="T54" fmla="*/ 5 w 131"/>
                <a:gd name="T55" fmla="*/ 47 h 157"/>
                <a:gd name="T56" fmla="*/ 13 w 131"/>
                <a:gd name="T57" fmla="*/ 46 h 157"/>
                <a:gd name="T58" fmla="*/ 47 w 131"/>
                <a:gd name="T59" fmla="*/ 13 h 157"/>
                <a:gd name="T60" fmla="*/ 49 w 131"/>
                <a:gd name="T61" fmla="*/ 5 h 157"/>
                <a:gd name="T62" fmla="*/ 56 w 131"/>
                <a:gd name="T63" fmla="*/ 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57">
                  <a:moveTo>
                    <a:pt x="13" y="54"/>
                  </a:moveTo>
                  <a:lnTo>
                    <a:pt x="11" y="55"/>
                  </a:lnTo>
                  <a:lnTo>
                    <a:pt x="9" y="56"/>
                  </a:lnTo>
                  <a:lnTo>
                    <a:pt x="9" y="59"/>
                  </a:lnTo>
                  <a:lnTo>
                    <a:pt x="9" y="148"/>
                  </a:lnTo>
                  <a:lnTo>
                    <a:pt x="47" y="148"/>
                  </a:lnTo>
                  <a:lnTo>
                    <a:pt x="47" y="117"/>
                  </a:lnTo>
                  <a:lnTo>
                    <a:pt x="63" y="117"/>
                  </a:lnTo>
                  <a:lnTo>
                    <a:pt x="63" y="148"/>
                  </a:lnTo>
                  <a:lnTo>
                    <a:pt x="100" y="148"/>
                  </a:lnTo>
                  <a:lnTo>
                    <a:pt x="100" y="59"/>
                  </a:lnTo>
                  <a:lnTo>
                    <a:pt x="100" y="56"/>
                  </a:lnTo>
                  <a:lnTo>
                    <a:pt x="98" y="55"/>
                  </a:lnTo>
                  <a:lnTo>
                    <a:pt x="97" y="54"/>
                  </a:lnTo>
                  <a:lnTo>
                    <a:pt x="13" y="54"/>
                  </a:lnTo>
                  <a:close/>
                  <a:moveTo>
                    <a:pt x="60" y="0"/>
                  </a:moveTo>
                  <a:lnTo>
                    <a:pt x="118" y="0"/>
                  </a:lnTo>
                  <a:lnTo>
                    <a:pt x="121" y="1"/>
                  </a:lnTo>
                  <a:lnTo>
                    <a:pt x="125" y="3"/>
                  </a:lnTo>
                  <a:lnTo>
                    <a:pt x="128" y="5"/>
                  </a:lnTo>
                  <a:lnTo>
                    <a:pt x="131" y="9"/>
                  </a:lnTo>
                  <a:lnTo>
                    <a:pt x="131" y="13"/>
                  </a:lnTo>
                  <a:lnTo>
                    <a:pt x="131" y="153"/>
                  </a:lnTo>
                  <a:lnTo>
                    <a:pt x="131" y="155"/>
                  </a:lnTo>
                  <a:lnTo>
                    <a:pt x="129" y="157"/>
                  </a:lnTo>
                  <a:lnTo>
                    <a:pt x="127" y="157"/>
                  </a:lnTo>
                  <a:lnTo>
                    <a:pt x="124" y="157"/>
                  </a:lnTo>
                  <a:lnTo>
                    <a:pt x="123" y="155"/>
                  </a:lnTo>
                  <a:lnTo>
                    <a:pt x="123" y="153"/>
                  </a:lnTo>
                  <a:lnTo>
                    <a:pt x="123" y="13"/>
                  </a:lnTo>
                  <a:lnTo>
                    <a:pt x="121" y="12"/>
                  </a:lnTo>
                  <a:lnTo>
                    <a:pt x="120" y="9"/>
                  </a:lnTo>
                  <a:lnTo>
                    <a:pt x="118" y="9"/>
                  </a:lnTo>
                  <a:lnTo>
                    <a:pt x="60" y="9"/>
                  </a:lnTo>
                  <a:lnTo>
                    <a:pt x="59" y="9"/>
                  </a:lnTo>
                  <a:lnTo>
                    <a:pt x="56" y="12"/>
                  </a:lnTo>
                  <a:lnTo>
                    <a:pt x="56" y="13"/>
                  </a:lnTo>
                  <a:lnTo>
                    <a:pt x="56" y="46"/>
                  </a:lnTo>
                  <a:lnTo>
                    <a:pt x="97" y="46"/>
                  </a:lnTo>
                  <a:lnTo>
                    <a:pt x="100" y="46"/>
                  </a:lnTo>
                  <a:lnTo>
                    <a:pt x="104" y="47"/>
                  </a:lnTo>
                  <a:lnTo>
                    <a:pt x="107" y="51"/>
                  </a:lnTo>
                  <a:lnTo>
                    <a:pt x="108" y="54"/>
                  </a:lnTo>
                  <a:lnTo>
                    <a:pt x="110" y="59"/>
                  </a:lnTo>
                  <a:lnTo>
                    <a:pt x="110" y="152"/>
                  </a:lnTo>
                  <a:lnTo>
                    <a:pt x="108" y="155"/>
                  </a:lnTo>
                  <a:lnTo>
                    <a:pt x="107" y="156"/>
                  </a:lnTo>
                  <a:lnTo>
                    <a:pt x="104" y="156"/>
                  </a:lnTo>
                  <a:lnTo>
                    <a:pt x="4" y="156"/>
                  </a:lnTo>
                  <a:lnTo>
                    <a:pt x="2" y="156"/>
                  </a:lnTo>
                  <a:lnTo>
                    <a:pt x="1" y="155"/>
                  </a:lnTo>
                  <a:lnTo>
                    <a:pt x="0" y="152"/>
                  </a:lnTo>
                  <a:lnTo>
                    <a:pt x="0" y="59"/>
                  </a:lnTo>
                  <a:lnTo>
                    <a:pt x="1" y="54"/>
                  </a:lnTo>
                  <a:lnTo>
                    <a:pt x="2" y="51"/>
                  </a:lnTo>
                  <a:lnTo>
                    <a:pt x="5" y="47"/>
                  </a:lnTo>
                  <a:lnTo>
                    <a:pt x="9" y="46"/>
                  </a:lnTo>
                  <a:lnTo>
                    <a:pt x="13" y="46"/>
                  </a:lnTo>
                  <a:lnTo>
                    <a:pt x="47" y="46"/>
                  </a:lnTo>
                  <a:lnTo>
                    <a:pt x="47" y="13"/>
                  </a:lnTo>
                  <a:lnTo>
                    <a:pt x="48" y="9"/>
                  </a:lnTo>
                  <a:lnTo>
                    <a:pt x="49" y="5"/>
                  </a:lnTo>
                  <a:lnTo>
                    <a:pt x="53" y="3"/>
                  </a:lnTo>
                  <a:lnTo>
                    <a:pt x="56" y="1"/>
                  </a:lnTo>
                  <a:lnTo>
                    <a:pt x="6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Rectangle 3033">
              <a:extLst>
                <a:ext uri="{FF2B5EF4-FFF2-40B4-BE49-F238E27FC236}">
                  <a16:creationId xmlns:a16="http://schemas.microsoft.com/office/drawing/2014/main" id="{856A04CC-16F0-128B-0019-6EB261B1E991}"/>
                </a:ext>
              </a:extLst>
            </p:cNvPr>
            <p:cNvSpPr>
              <a:spLocks noChangeArrowheads="1"/>
            </p:cNvSpPr>
            <p:nvPr/>
          </p:nvSpPr>
          <p:spPr bwMode="gray">
            <a:xfrm>
              <a:off x="8541599" y="5789556"/>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Rectangle 3034">
              <a:extLst>
                <a:ext uri="{FF2B5EF4-FFF2-40B4-BE49-F238E27FC236}">
                  <a16:creationId xmlns:a16="http://schemas.microsoft.com/office/drawing/2014/main" id="{75DCEB0B-13B9-8204-3D0B-86239269FB78}"/>
                </a:ext>
              </a:extLst>
            </p:cNvPr>
            <p:cNvSpPr>
              <a:spLocks noChangeArrowheads="1"/>
            </p:cNvSpPr>
            <p:nvPr/>
          </p:nvSpPr>
          <p:spPr bwMode="gray">
            <a:xfrm>
              <a:off x="8541599" y="5749868"/>
              <a:ext cx="25400" cy="22225"/>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Rectangle 3035">
              <a:extLst>
                <a:ext uri="{FF2B5EF4-FFF2-40B4-BE49-F238E27FC236}">
                  <a16:creationId xmlns:a16="http://schemas.microsoft.com/office/drawing/2014/main" id="{53CB59F8-CBD5-CDBF-E1DD-C0908D66FC45}"/>
                </a:ext>
              </a:extLst>
            </p:cNvPr>
            <p:cNvSpPr>
              <a:spLocks noChangeArrowheads="1"/>
            </p:cNvSpPr>
            <p:nvPr/>
          </p:nvSpPr>
          <p:spPr bwMode="gray">
            <a:xfrm>
              <a:off x="8541599" y="5708593"/>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 name="Rectangle 3036">
              <a:extLst>
                <a:ext uri="{FF2B5EF4-FFF2-40B4-BE49-F238E27FC236}">
                  <a16:creationId xmlns:a16="http://schemas.microsoft.com/office/drawing/2014/main" id="{644E567D-28F3-C843-B471-CD4991047A23}"/>
                </a:ext>
              </a:extLst>
            </p:cNvPr>
            <p:cNvSpPr>
              <a:spLocks noChangeArrowheads="1"/>
            </p:cNvSpPr>
            <p:nvPr/>
          </p:nvSpPr>
          <p:spPr bwMode="gray">
            <a:xfrm>
              <a:off x="8581286" y="5749868"/>
              <a:ext cx="25400" cy="22225"/>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Rectangle 3037">
              <a:extLst>
                <a:ext uri="{FF2B5EF4-FFF2-40B4-BE49-F238E27FC236}">
                  <a16:creationId xmlns:a16="http://schemas.microsoft.com/office/drawing/2014/main" id="{5B152B6C-9011-87CD-60A8-9588035C500A}"/>
                </a:ext>
              </a:extLst>
            </p:cNvPr>
            <p:cNvSpPr>
              <a:spLocks noChangeArrowheads="1"/>
            </p:cNvSpPr>
            <p:nvPr/>
          </p:nvSpPr>
          <p:spPr bwMode="gray">
            <a:xfrm>
              <a:off x="8581286" y="5708593"/>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Rectangle 3038">
              <a:extLst>
                <a:ext uri="{FF2B5EF4-FFF2-40B4-BE49-F238E27FC236}">
                  <a16:creationId xmlns:a16="http://schemas.microsoft.com/office/drawing/2014/main" id="{E624A73B-D739-BBF3-745B-137F6CD05CDF}"/>
                </a:ext>
              </a:extLst>
            </p:cNvPr>
            <p:cNvSpPr>
              <a:spLocks noChangeArrowheads="1"/>
            </p:cNvSpPr>
            <p:nvPr/>
          </p:nvSpPr>
          <p:spPr bwMode="gray">
            <a:xfrm>
              <a:off x="8622561" y="5789556"/>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Rectangle 3039">
              <a:extLst>
                <a:ext uri="{FF2B5EF4-FFF2-40B4-BE49-F238E27FC236}">
                  <a16:creationId xmlns:a16="http://schemas.microsoft.com/office/drawing/2014/main" id="{A6003529-9460-A9C7-3C64-15E227F2C28D}"/>
                </a:ext>
              </a:extLst>
            </p:cNvPr>
            <p:cNvSpPr>
              <a:spLocks noChangeArrowheads="1"/>
            </p:cNvSpPr>
            <p:nvPr/>
          </p:nvSpPr>
          <p:spPr bwMode="gray">
            <a:xfrm>
              <a:off x="8622561" y="5749868"/>
              <a:ext cx="25400" cy="22225"/>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Rectangle 3040">
              <a:extLst>
                <a:ext uri="{FF2B5EF4-FFF2-40B4-BE49-F238E27FC236}">
                  <a16:creationId xmlns:a16="http://schemas.microsoft.com/office/drawing/2014/main" id="{48FB62F0-0DD8-CB57-3B69-F815DA149320}"/>
                </a:ext>
              </a:extLst>
            </p:cNvPr>
            <p:cNvSpPr>
              <a:spLocks noChangeArrowheads="1"/>
            </p:cNvSpPr>
            <p:nvPr/>
          </p:nvSpPr>
          <p:spPr bwMode="gray">
            <a:xfrm>
              <a:off x="8622561" y="5708593"/>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Rectangle 3041">
              <a:extLst>
                <a:ext uri="{FF2B5EF4-FFF2-40B4-BE49-F238E27FC236}">
                  <a16:creationId xmlns:a16="http://schemas.microsoft.com/office/drawing/2014/main" id="{A4E39C8E-930C-ED0A-7371-627C0B6861E3}"/>
                </a:ext>
              </a:extLst>
            </p:cNvPr>
            <p:cNvSpPr>
              <a:spLocks noChangeArrowheads="1"/>
            </p:cNvSpPr>
            <p:nvPr/>
          </p:nvSpPr>
          <p:spPr bwMode="gray">
            <a:xfrm>
              <a:off x="8616211" y="5635568"/>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Rectangle 3042">
              <a:extLst>
                <a:ext uri="{FF2B5EF4-FFF2-40B4-BE49-F238E27FC236}">
                  <a16:creationId xmlns:a16="http://schemas.microsoft.com/office/drawing/2014/main" id="{406F7468-EEF0-073B-CED7-0FAEAEED92B3}"/>
                </a:ext>
              </a:extLst>
            </p:cNvPr>
            <p:cNvSpPr>
              <a:spLocks noChangeArrowheads="1"/>
            </p:cNvSpPr>
            <p:nvPr/>
          </p:nvSpPr>
          <p:spPr bwMode="gray">
            <a:xfrm>
              <a:off x="8655899" y="5635568"/>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38" name="Group 37">
            <a:extLst>
              <a:ext uri="{FF2B5EF4-FFF2-40B4-BE49-F238E27FC236}">
                <a16:creationId xmlns:a16="http://schemas.microsoft.com/office/drawing/2014/main" id="{C0876144-FF29-8F50-93F8-537EE4ED3F7A}"/>
              </a:ext>
            </a:extLst>
          </p:cNvPr>
          <p:cNvGrpSpPr/>
          <p:nvPr/>
        </p:nvGrpSpPr>
        <p:grpSpPr bwMode="gray">
          <a:xfrm>
            <a:off x="8800657" y="3880293"/>
            <a:ext cx="624057" cy="963944"/>
            <a:chOff x="11043499" y="5576831"/>
            <a:chExt cx="177800" cy="274638"/>
          </a:xfrm>
          <a:solidFill>
            <a:schemeClr val="tx2"/>
          </a:solidFill>
        </p:grpSpPr>
        <p:sp>
          <p:nvSpPr>
            <p:cNvPr id="39" name="Freeform 3056">
              <a:extLst>
                <a:ext uri="{FF2B5EF4-FFF2-40B4-BE49-F238E27FC236}">
                  <a16:creationId xmlns:a16="http://schemas.microsoft.com/office/drawing/2014/main" id="{C36070D6-B1A9-EC63-4623-DE5E1AF6768F}"/>
                </a:ext>
              </a:extLst>
            </p:cNvPr>
            <p:cNvSpPr>
              <a:spLocks noEditPoints="1"/>
            </p:cNvSpPr>
            <p:nvPr/>
          </p:nvSpPr>
          <p:spPr bwMode="gray">
            <a:xfrm>
              <a:off x="11043499" y="5576831"/>
              <a:ext cx="177800" cy="274638"/>
            </a:xfrm>
            <a:custGeom>
              <a:avLst/>
              <a:gdLst>
                <a:gd name="T0" fmla="*/ 10 w 112"/>
                <a:gd name="T1" fmla="*/ 49 h 173"/>
                <a:gd name="T2" fmla="*/ 48 w 112"/>
                <a:gd name="T3" fmla="*/ 164 h 173"/>
                <a:gd name="T4" fmla="*/ 65 w 112"/>
                <a:gd name="T5" fmla="*/ 164 h 173"/>
                <a:gd name="T6" fmla="*/ 103 w 112"/>
                <a:gd name="T7" fmla="*/ 49 h 173"/>
                <a:gd name="T8" fmla="*/ 15 w 112"/>
                <a:gd name="T9" fmla="*/ 46 h 173"/>
                <a:gd name="T10" fmla="*/ 40 w 112"/>
                <a:gd name="T11" fmla="*/ 37 h 173"/>
                <a:gd name="T12" fmla="*/ 69 w 112"/>
                <a:gd name="T13" fmla="*/ 25 h 173"/>
                <a:gd name="T14" fmla="*/ 83 w 112"/>
                <a:gd name="T15" fmla="*/ 20 h 173"/>
                <a:gd name="T16" fmla="*/ 86 w 112"/>
                <a:gd name="T17" fmla="*/ 17 h 173"/>
                <a:gd name="T18" fmla="*/ 68 w 112"/>
                <a:gd name="T19" fmla="*/ 5 h 173"/>
                <a:gd name="T20" fmla="*/ 78 w 112"/>
                <a:gd name="T21" fmla="*/ 17 h 173"/>
                <a:gd name="T22" fmla="*/ 77 w 112"/>
                <a:gd name="T23" fmla="*/ 13 h 173"/>
                <a:gd name="T24" fmla="*/ 70 w 112"/>
                <a:gd name="T25" fmla="*/ 8 h 173"/>
                <a:gd name="T26" fmla="*/ 68 w 112"/>
                <a:gd name="T27" fmla="*/ 5 h 173"/>
                <a:gd name="T28" fmla="*/ 56 w 112"/>
                <a:gd name="T29" fmla="*/ 8 h 173"/>
                <a:gd name="T30" fmla="*/ 59 w 112"/>
                <a:gd name="T31" fmla="*/ 8 h 173"/>
                <a:gd name="T32" fmla="*/ 52 w 112"/>
                <a:gd name="T33" fmla="*/ 5 h 173"/>
                <a:gd name="T34" fmla="*/ 21 w 112"/>
                <a:gd name="T35" fmla="*/ 20 h 173"/>
                <a:gd name="T36" fmla="*/ 27 w 112"/>
                <a:gd name="T37" fmla="*/ 20 h 173"/>
                <a:gd name="T38" fmla="*/ 27 w 112"/>
                <a:gd name="T39" fmla="*/ 5 h 173"/>
                <a:gd name="T40" fmla="*/ 21 w 112"/>
                <a:gd name="T41" fmla="*/ 5 h 173"/>
                <a:gd name="T42" fmla="*/ 39 w 112"/>
                <a:gd name="T43" fmla="*/ 5 h 173"/>
                <a:gd name="T44" fmla="*/ 35 w 112"/>
                <a:gd name="T45" fmla="*/ 12 h 173"/>
                <a:gd name="T46" fmla="*/ 36 w 112"/>
                <a:gd name="T47" fmla="*/ 17 h 173"/>
                <a:gd name="T48" fmla="*/ 45 w 112"/>
                <a:gd name="T49" fmla="*/ 18 h 173"/>
                <a:gd name="T50" fmla="*/ 49 w 112"/>
                <a:gd name="T51" fmla="*/ 12 h 173"/>
                <a:gd name="T52" fmla="*/ 47 w 112"/>
                <a:gd name="T53" fmla="*/ 7 h 173"/>
                <a:gd name="T54" fmla="*/ 19 w 112"/>
                <a:gd name="T55" fmla="*/ 0 h 173"/>
                <a:gd name="T56" fmla="*/ 99 w 112"/>
                <a:gd name="T57" fmla="*/ 3 h 173"/>
                <a:gd name="T58" fmla="*/ 102 w 112"/>
                <a:gd name="T59" fmla="*/ 13 h 173"/>
                <a:gd name="T60" fmla="*/ 95 w 112"/>
                <a:gd name="T61" fmla="*/ 24 h 173"/>
                <a:gd name="T62" fmla="*/ 73 w 112"/>
                <a:gd name="T63" fmla="*/ 36 h 173"/>
                <a:gd name="T64" fmla="*/ 102 w 112"/>
                <a:gd name="T65" fmla="*/ 38 h 173"/>
                <a:gd name="T66" fmla="*/ 111 w 112"/>
                <a:gd name="T67" fmla="*/ 47 h 173"/>
                <a:gd name="T68" fmla="*/ 111 w 112"/>
                <a:gd name="T69" fmla="*/ 170 h 173"/>
                <a:gd name="T70" fmla="*/ 64 w 112"/>
                <a:gd name="T71" fmla="*/ 173 h 173"/>
                <a:gd name="T72" fmla="*/ 2 w 112"/>
                <a:gd name="T73" fmla="*/ 173 h 173"/>
                <a:gd name="T74" fmla="*/ 0 w 112"/>
                <a:gd name="T75" fmla="*/ 51 h 173"/>
                <a:gd name="T76" fmla="*/ 6 w 112"/>
                <a:gd name="T77" fmla="*/ 39 h 173"/>
                <a:gd name="T78" fmla="*/ 36 w 112"/>
                <a:gd name="T79" fmla="*/ 37 h 173"/>
                <a:gd name="T80" fmla="*/ 19 w 112"/>
                <a:gd name="T81" fmla="*/ 25 h 173"/>
                <a:gd name="T82" fmla="*/ 9 w 112"/>
                <a:gd name="T83" fmla="*/ 18 h 173"/>
                <a:gd name="T84" fmla="*/ 9 w 112"/>
                <a:gd name="T85" fmla="*/ 7 h 173"/>
                <a:gd name="T86" fmla="*/ 19 w 112"/>
                <a:gd name="T8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73">
                  <a:moveTo>
                    <a:pt x="15" y="46"/>
                  </a:moveTo>
                  <a:lnTo>
                    <a:pt x="11" y="46"/>
                  </a:lnTo>
                  <a:lnTo>
                    <a:pt x="10" y="49"/>
                  </a:lnTo>
                  <a:lnTo>
                    <a:pt x="9" y="51"/>
                  </a:lnTo>
                  <a:lnTo>
                    <a:pt x="9" y="164"/>
                  </a:lnTo>
                  <a:lnTo>
                    <a:pt x="48" y="164"/>
                  </a:lnTo>
                  <a:lnTo>
                    <a:pt x="48" y="136"/>
                  </a:lnTo>
                  <a:lnTo>
                    <a:pt x="65" y="136"/>
                  </a:lnTo>
                  <a:lnTo>
                    <a:pt x="65" y="164"/>
                  </a:lnTo>
                  <a:lnTo>
                    <a:pt x="103" y="164"/>
                  </a:lnTo>
                  <a:lnTo>
                    <a:pt x="103" y="51"/>
                  </a:lnTo>
                  <a:lnTo>
                    <a:pt x="103" y="49"/>
                  </a:lnTo>
                  <a:lnTo>
                    <a:pt x="101" y="46"/>
                  </a:lnTo>
                  <a:lnTo>
                    <a:pt x="98" y="46"/>
                  </a:lnTo>
                  <a:lnTo>
                    <a:pt x="15" y="46"/>
                  </a:lnTo>
                  <a:close/>
                  <a:moveTo>
                    <a:pt x="40" y="25"/>
                  </a:moveTo>
                  <a:lnTo>
                    <a:pt x="40" y="36"/>
                  </a:lnTo>
                  <a:lnTo>
                    <a:pt x="40" y="37"/>
                  </a:lnTo>
                  <a:lnTo>
                    <a:pt x="70" y="37"/>
                  </a:lnTo>
                  <a:lnTo>
                    <a:pt x="69" y="36"/>
                  </a:lnTo>
                  <a:lnTo>
                    <a:pt x="69" y="25"/>
                  </a:lnTo>
                  <a:lnTo>
                    <a:pt x="40" y="25"/>
                  </a:lnTo>
                  <a:close/>
                  <a:moveTo>
                    <a:pt x="83" y="5"/>
                  </a:moveTo>
                  <a:lnTo>
                    <a:pt x="83" y="20"/>
                  </a:lnTo>
                  <a:lnTo>
                    <a:pt x="93" y="20"/>
                  </a:lnTo>
                  <a:lnTo>
                    <a:pt x="93" y="17"/>
                  </a:lnTo>
                  <a:lnTo>
                    <a:pt x="86" y="17"/>
                  </a:lnTo>
                  <a:lnTo>
                    <a:pt x="86" y="5"/>
                  </a:lnTo>
                  <a:lnTo>
                    <a:pt x="83" y="5"/>
                  </a:lnTo>
                  <a:close/>
                  <a:moveTo>
                    <a:pt x="68" y="5"/>
                  </a:moveTo>
                  <a:lnTo>
                    <a:pt x="68" y="20"/>
                  </a:lnTo>
                  <a:lnTo>
                    <a:pt x="78" y="20"/>
                  </a:lnTo>
                  <a:lnTo>
                    <a:pt x="78" y="17"/>
                  </a:lnTo>
                  <a:lnTo>
                    <a:pt x="70" y="17"/>
                  </a:lnTo>
                  <a:lnTo>
                    <a:pt x="70" y="13"/>
                  </a:lnTo>
                  <a:lnTo>
                    <a:pt x="77" y="13"/>
                  </a:lnTo>
                  <a:lnTo>
                    <a:pt x="77" y="11"/>
                  </a:lnTo>
                  <a:lnTo>
                    <a:pt x="70" y="11"/>
                  </a:lnTo>
                  <a:lnTo>
                    <a:pt x="70" y="8"/>
                  </a:lnTo>
                  <a:lnTo>
                    <a:pt x="78" y="8"/>
                  </a:lnTo>
                  <a:lnTo>
                    <a:pt x="78" y="5"/>
                  </a:lnTo>
                  <a:lnTo>
                    <a:pt x="68" y="5"/>
                  </a:lnTo>
                  <a:close/>
                  <a:moveTo>
                    <a:pt x="52" y="5"/>
                  </a:moveTo>
                  <a:lnTo>
                    <a:pt x="52" y="8"/>
                  </a:lnTo>
                  <a:lnTo>
                    <a:pt x="56" y="8"/>
                  </a:lnTo>
                  <a:lnTo>
                    <a:pt x="56" y="20"/>
                  </a:lnTo>
                  <a:lnTo>
                    <a:pt x="59" y="20"/>
                  </a:lnTo>
                  <a:lnTo>
                    <a:pt x="59" y="8"/>
                  </a:lnTo>
                  <a:lnTo>
                    <a:pt x="64" y="8"/>
                  </a:lnTo>
                  <a:lnTo>
                    <a:pt x="64" y="5"/>
                  </a:lnTo>
                  <a:lnTo>
                    <a:pt x="52" y="5"/>
                  </a:lnTo>
                  <a:close/>
                  <a:moveTo>
                    <a:pt x="18" y="5"/>
                  </a:moveTo>
                  <a:lnTo>
                    <a:pt x="18" y="20"/>
                  </a:lnTo>
                  <a:lnTo>
                    <a:pt x="21" y="20"/>
                  </a:lnTo>
                  <a:lnTo>
                    <a:pt x="21" y="13"/>
                  </a:lnTo>
                  <a:lnTo>
                    <a:pt x="27" y="13"/>
                  </a:lnTo>
                  <a:lnTo>
                    <a:pt x="27" y="20"/>
                  </a:lnTo>
                  <a:lnTo>
                    <a:pt x="30" y="20"/>
                  </a:lnTo>
                  <a:lnTo>
                    <a:pt x="30" y="5"/>
                  </a:lnTo>
                  <a:lnTo>
                    <a:pt x="27" y="5"/>
                  </a:lnTo>
                  <a:lnTo>
                    <a:pt x="27" y="11"/>
                  </a:lnTo>
                  <a:lnTo>
                    <a:pt x="21" y="11"/>
                  </a:lnTo>
                  <a:lnTo>
                    <a:pt x="21" y="5"/>
                  </a:lnTo>
                  <a:lnTo>
                    <a:pt x="18" y="5"/>
                  </a:lnTo>
                  <a:close/>
                  <a:moveTo>
                    <a:pt x="42" y="5"/>
                  </a:moveTo>
                  <a:lnTo>
                    <a:pt x="39" y="5"/>
                  </a:lnTo>
                  <a:lnTo>
                    <a:pt x="36" y="8"/>
                  </a:lnTo>
                  <a:lnTo>
                    <a:pt x="35" y="9"/>
                  </a:lnTo>
                  <a:lnTo>
                    <a:pt x="35" y="12"/>
                  </a:lnTo>
                  <a:lnTo>
                    <a:pt x="35" y="12"/>
                  </a:lnTo>
                  <a:lnTo>
                    <a:pt x="35" y="16"/>
                  </a:lnTo>
                  <a:lnTo>
                    <a:pt x="36" y="17"/>
                  </a:lnTo>
                  <a:lnTo>
                    <a:pt x="39" y="18"/>
                  </a:lnTo>
                  <a:lnTo>
                    <a:pt x="42" y="20"/>
                  </a:lnTo>
                  <a:lnTo>
                    <a:pt x="45" y="18"/>
                  </a:lnTo>
                  <a:lnTo>
                    <a:pt x="47" y="17"/>
                  </a:lnTo>
                  <a:lnTo>
                    <a:pt x="49" y="15"/>
                  </a:lnTo>
                  <a:lnTo>
                    <a:pt x="49" y="12"/>
                  </a:lnTo>
                  <a:lnTo>
                    <a:pt x="49" y="12"/>
                  </a:lnTo>
                  <a:lnTo>
                    <a:pt x="49" y="9"/>
                  </a:lnTo>
                  <a:lnTo>
                    <a:pt x="47" y="7"/>
                  </a:lnTo>
                  <a:lnTo>
                    <a:pt x="45" y="5"/>
                  </a:lnTo>
                  <a:lnTo>
                    <a:pt x="42" y="5"/>
                  </a:lnTo>
                  <a:close/>
                  <a:moveTo>
                    <a:pt x="19" y="0"/>
                  </a:moveTo>
                  <a:lnTo>
                    <a:pt x="91" y="0"/>
                  </a:lnTo>
                  <a:lnTo>
                    <a:pt x="95" y="0"/>
                  </a:lnTo>
                  <a:lnTo>
                    <a:pt x="99" y="3"/>
                  </a:lnTo>
                  <a:lnTo>
                    <a:pt x="102" y="7"/>
                  </a:lnTo>
                  <a:lnTo>
                    <a:pt x="102" y="11"/>
                  </a:lnTo>
                  <a:lnTo>
                    <a:pt x="102" y="13"/>
                  </a:lnTo>
                  <a:lnTo>
                    <a:pt x="102" y="18"/>
                  </a:lnTo>
                  <a:lnTo>
                    <a:pt x="99" y="21"/>
                  </a:lnTo>
                  <a:lnTo>
                    <a:pt x="95" y="24"/>
                  </a:lnTo>
                  <a:lnTo>
                    <a:pt x="91" y="25"/>
                  </a:lnTo>
                  <a:lnTo>
                    <a:pt x="73" y="25"/>
                  </a:lnTo>
                  <a:lnTo>
                    <a:pt x="73" y="36"/>
                  </a:lnTo>
                  <a:lnTo>
                    <a:pt x="73" y="37"/>
                  </a:lnTo>
                  <a:lnTo>
                    <a:pt x="98" y="37"/>
                  </a:lnTo>
                  <a:lnTo>
                    <a:pt x="102" y="38"/>
                  </a:lnTo>
                  <a:lnTo>
                    <a:pt x="106" y="39"/>
                  </a:lnTo>
                  <a:lnTo>
                    <a:pt x="110" y="43"/>
                  </a:lnTo>
                  <a:lnTo>
                    <a:pt x="111" y="47"/>
                  </a:lnTo>
                  <a:lnTo>
                    <a:pt x="112" y="51"/>
                  </a:lnTo>
                  <a:lnTo>
                    <a:pt x="112" y="169"/>
                  </a:lnTo>
                  <a:lnTo>
                    <a:pt x="111" y="170"/>
                  </a:lnTo>
                  <a:lnTo>
                    <a:pt x="110" y="173"/>
                  </a:lnTo>
                  <a:lnTo>
                    <a:pt x="108" y="173"/>
                  </a:lnTo>
                  <a:lnTo>
                    <a:pt x="64" y="173"/>
                  </a:lnTo>
                  <a:lnTo>
                    <a:pt x="63" y="173"/>
                  </a:lnTo>
                  <a:lnTo>
                    <a:pt x="5" y="173"/>
                  </a:lnTo>
                  <a:lnTo>
                    <a:pt x="2" y="173"/>
                  </a:lnTo>
                  <a:lnTo>
                    <a:pt x="1" y="170"/>
                  </a:lnTo>
                  <a:lnTo>
                    <a:pt x="0" y="169"/>
                  </a:lnTo>
                  <a:lnTo>
                    <a:pt x="0" y="51"/>
                  </a:lnTo>
                  <a:lnTo>
                    <a:pt x="1" y="47"/>
                  </a:lnTo>
                  <a:lnTo>
                    <a:pt x="4" y="43"/>
                  </a:lnTo>
                  <a:lnTo>
                    <a:pt x="6" y="39"/>
                  </a:lnTo>
                  <a:lnTo>
                    <a:pt x="10" y="38"/>
                  </a:lnTo>
                  <a:lnTo>
                    <a:pt x="15" y="37"/>
                  </a:lnTo>
                  <a:lnTo>
                    <a:pt x="36" y="37"/>
                  </a:lnTo>
                  <a:lnTo>
                    <a:pt x="36" y="36"/>
                  </a:lnTo>
                  <a:lnTo>
                    <a:pt x="36" y="25"/>
                  </a:lnTo>
                  <a:lnTo>
                    <a:pt x="19" y="25"/>
                  </a:lnTo>
                  <a:lnTo>
                    <a:pt x="15" y="24"/>
                  </a:lnTo>
                  <a:lnTo>
                    <a:pt x="11" y="21"/>
                  </a:lnTo>
                  <a:lnTo>
                    <a:pt x="9" y="18"/>
                  </a:lnTo>
                  <a:lnTo>
                    <a:pt x="8" y="13"/>
                  </a:lnTo>
                  <a:lnTo>
                    <a:pt x="8" y="11"/>
                  </a:lnTo>
                  <a:lnTo>
                    <a:pt x="9" y="7"/>
                  </a:lnTo>
                  <a:lnTo>
                    <a:pt x="11" y="3"/>
                  </a:lnTo>
                  <a:lnTo>
                    <a:pt x="15" y="0"/>
                  </a:lnTo>
                  <a:lnTo>
                    <a:pt x="1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0" name="Freeform 3057">
              <a:extLst>
                <a:ext uri="{FF2B5EF4-FFF2-40B4-BE49-F238E27FC236}">
                  <a16:creationId xmlns:a16="http://schemas.microsoft.com/office/drawing/2014/main" id="{7362EE7E-92C7-35DD-421D-3E8158EAF65E}"/>
                </a:ext>
              </a:extLst>
            </p:cNvPr>
            <p:cNvSpPr>
              <a:spLocks/>
            </p:cNvSpPr>
            <p:nvPr/>
          </p:nvSpPr>
          <p:spPr bwMode="gray">
            <a:xfrm>
              <a:off x="11103824" y="5589531"/>
              <a:ext cx="14288" cy="14288"/>
            </a:xfrm>
            <a:custGeom>
              <a:avLst/>
              <a:gdLst>
                <a:gd name="T0" fmla="*/ 4 w 9"/>
                <a:gd name="T1" fmla="*/ 0 h 9"/>
                <a:gd name="T2" fmla="*/ 6 w 9"/>
                <a:gd name="T3" fmla="*/ 1 h 9"/>
                <a:gd name="T4" fmla="*/ 7 w 9"/>
                <a:gd name="T5" fmla="*/ 3 h 9"/>
                <a:gd name="T6" fmla="*/ 9 w 9"/>
                <a:gd name="T7" fmla="*/ 4 h 9"/>
                <a:gd name="T8" fmla="*/ 9 w 9"/>
                <a:gd name="T9" fmla="*/ 4 h 9"/>
                <a:gd name="T10" fmla="*/ 7 w 9"/>
                <a:gd name="T11" fmla="*/ 7 h 9"/>
                <a:gd name="T12" fmla="*/ 6 w 9"/>
                <a:gd name="T13" fmla="*/ 8 h 9"/>
                <a:gd name="T14" fmla="*/ 4 w 9"/>
                <a:gd name="T15" fmla="*/ 9 h 9"/>
                <a:gd name="T16" fmla="*/ 2 w 9"/>
                <a:gd name="T17" fmla="*/ 8 h 9"/>
                <a:gd name="T18" fmla="*/ 1 w 9"/>
                <a:gd name="T19" fmla="*/ 7 h 9"/>
                <a:gd name="T20" fmla="*/ 0 w 9"/>
                <a:gd name="T21" fmla="*/ 4 h 9"/>
                <a:gd name="T22" fmla="*/ 0 w 9"/>
                <a:gd name="T23" fmla="*/ 4 h 9"/>
                <a:gd name="T24" fmla="*/ 1 w 9"/>
                <a:gd name="T25" fmla="*/ 3 h 9"/>
                <a:gd name="T26" fmla="*/ 2 w 9"/>
                <a:gd name="T27" fmla="*/ 0 h 9"/>
                <a:gd name="T28" fmla="*/ 4 w 9"/>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9">
                  <a:moveTo>
                    <a:pt x="4" y="0"/>
                  </a:moveTo>
                  <a:lnTo>
                    <a:pt x="6" y="1"/>
                  </a:lnTo>
                  <a:lnTo>
                    <a:pt x="7" y="3"/>
                  </a:lnTo>
                  <a:lnTo>
                    <a:pt x="9" y="4"/>
                  </a:lnTo>
                  <a:lnTo>
                    <a:pt x="9" y="4"/>
                  </a:lnTo>
                  <a:lnTo>
                    <a:pt x="7" y="7"/>
                  </a:lnTo>
                  <a:lnTo>
                    <a:pt x="6" y="8"/>
                  </a:lnTo>
                  <a:lnTo>
                    <a:pt x="4" y="9"/>
                  </a:lnTo>
                  <a:lnTo>
                    <a:pt x="2" y="8"/>
                  </a:lnTo>
                  <a:lnTo>
                    <a:pt x="1" y="7"/>
                  </a:lnTo>
                  <a:lnTo>
                    <a:pt x="0" y="4"/>
                  </a:lnTo>
                  <a:lnTo>
                    <a:pt x="0" y="4"/>
                  </a:lnTo>
                  <a:lnTo>
                    <a:pt x="1" y="3"/>
                  </a:lnTo>
                  <a:lnTo>
                    <a:pt x="2" y="0"/>
                  </a:lnTo>
                  <a:lnTo>
                    <a:pt x="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1" name="Rectangle 3058">
              <a:extLst>
                <a:ext uri="{FF2B5EF4-FFF2-40B4-BE49-F238E27FC236}">
                  <a16:creationId xmlns:a16="http://schemas.microsoft.com/office/drawing/2014/main" id="{E2B6D227-838A-531A-7AE2-B42EEDCCA64D}"/>
                </a:ext>
              </a:extLst>
            </p:cNvPr>
            <p:cNvSpPr>
              <a:spLocks noChangeArrowheads="1"/>
            </p:cNvSpPr>
            <p:nvPr/>
          </p:nvSpPr>
          <p:spPr bwMode="gray">
            <a:xfrm>
              <a:off x="11073661" y="566890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2" name="Rectangle 3059">
              <a:extLst>
                <a:ext uri="{FF2B5EF4-FFF2-40B4-BE49-F238E27FC236}">
                  <a16:creationId xmlns:a16="http://schemas.microsoft.com/office/drawing/2014/main" id="{0A957210-5C76-7518-10BB-C27C23F74D07}"/>
                </a:ext>
              </a:extLst>
            </p:cNvPr>
            <p:cNvSpPr>
              <a:spLocks noChangeArrowheads="1"/>
            </p:cNvSpPr>
            <p:nvPr/>
          </p:nvSpPr>
          <p:spPr bwMode="gray">
            <a:xfrm>
              <a:off x="11119699" y="566890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3" name="Rectangle 3060">
              <a:extLst>
                <a:ext uri="{FF2B5EF4-FFF2-40B4-BE49-F238E27FC236}">
                  <a16:creationId xmlns:a16="http://schemas.microsoft.com/office/drawing/2014/main" id="{6AFF7071-6FA0-66EC-7D7F-CE204951C649}"/>
                </a:ext>
              </a:extLst>
            </p:cNvPr>
            <p:cNvSpPr>
              <a:spLocks noChangeArrowheads="1"/>
            </p:cNvSpPr>
            <p:nvPr/>
          </p:nvSpPr>
          <p:spPr bwMode="gray">
            <a:xfrm>
              <a:off x="11164149" y="566890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4" name="Rectangle 3061">
              <a:extLst>
                <a:ext uri="{FF2B5EF4-FFF2-40B4-BE49-F238E27FC236}">
                  <a16:creationId xmlns:a16="http://schemas.microsoft.com/office/drawing/2014/main" id="{AD8EA1DA-69FF-E5E2-BA80-C9BC913E6C8B}"/>
                </a:ext>
              </a:extLst>
            </p:cNvPr>
            <p:cNvSpPr>
              <a:spLocks noChangeArrowheads="1"/>
            </p:cNvSpPr>
            <p:nvPr/>
          </p:nvSpPr>
          <p:spPr bwMode="gray">
            <a:xfrm>
              <a:off x="11073661" y="5710181"/>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5" name="Rectangle 3062">
              <a:extLst>
                <a:ext uri="{FF2B5EF4-FFF2-40B4-BE49-F238E27FC236}">
                  <a16:creationId xmlns:a16="http://schemas.microsoft.com/office/drawing/2014/main" id="{9AC2DD7E-AE8A-7108-6B84-13AB46412C28}"/>
                </a:ext>
              </a:extLst>
            </p:cNvPr>
            <p:cNvSpPr>
              <a:spLocks noChangeArrowheads="1"/>
            </p:cNvSpPr>
            <p:nvPr/>
          </p:nvSpPr>
          <p:spPr bwMode="gray">
            <a:xfrm>
              <a:off x="11119699" y="5710181"/>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6" name="Rectangle 3063">
              <a:extLst>
                <a:ext uri="{FF2B5EF4-FFF2-40B4-BE49-F238E27FC236}">
                  <a16:creationId xmlns:a16="http://schemas.microsoft.com/office/drawing/2014/main" id="{31CFD92D-8DD1-BD14-14B5-2E29F331C985}"/>
                </a:ext>
              </a:extLst>
            </p:cNvPr>
            <p:cNvSpPr>
              <a:spLocks noChangeArrowheads="1"/>
            </p:cNvSpPr>
            <p:nvPr/>
          </p:nvSpPr>
          <p:spPr bwMode="gray">
            <a:xfrm>
              <a:off x="11119699" y="575145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7" name="Rectangle 3064">
              <a:extLst>
                <a:ext uri="{FF2B5EF4-FFF2-40B4-BE49-F238E27FC236}">
                  <a16:creationId xmlns:a16="http://schemas.microsoft.com/office/drawing/2014/main" id="{2DF135D7-AE73-DF3B-A6B0-FB084ABFB055}"/>
                </a:ext>
              </a:extLst>
            </p:cNvPr>
            <p:cNvSpPr>
              <a:spLocks noChangeArrowheads="1"/>
            </p:cNvSpPr>
            <p:nvPr/>
          </p:nvSpPr>
          <p:spPr bwMode="gray">
            <a:xfrm>
              <a:off x="11164149" y="5710181"/>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ectangle 3065">
              <a:extLst>
                <a:ext uri="{FF2B5EF4-FFF2-40B4-BE49-F238E27FC236}">
                  <a16:creationId xmlns:a16="http://schemas.microsoft.com/office/drawing/2014/main" id="{3BDFDC0B-1E4D-6C00-84FC-E51F9FA95B2B}"/>
                </a:ext>
              </a:extLst>
            </p:cNvPr>
            <p:cNvSpPr>
              <a:spLocks noChangeArrowheads="1"/>
            </p:cNvSpPr>
            <p:nvPr/>
          </p:nvSpPr>
          <p:spPr bwMode="gray">
            <a:xfrm>
              <a:off x="11073661" y="575145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9" name="Rectangle 3066">
              <a:extLst>
                <a:ext uri="{FF2B5EF4-FFF2-40B4-BE49-F238E27FC236}">
                  <a16:creationId xmlns:a16="http://schemas.microsoft.com/office/drawing/2014/main" id="{77E8C967-9615-E905-3B54-ADB52CCFCC89}"/>
                </a:ext>
              </a:extLst>
            </p:cNvPr>
            <p:cNvSpPr>
              <a:spLocks noChangeArrowheads="1"/>
            </p:cNvSpPr>
            <p:nvPr/>
          </p:nvSpPr>
          <p:spPr bwMode="gray">
            <a:xfrm>
              <a:off x="11164149" y="5751456"/>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0" name="Rectangle 3067">
              <a:extLst>
                <a:ext uri="{FF2B5EF4-FFF2-40B4-BE49-F238E27FC236}">
                  <a16:creationId xmlns:a16="http://schemas.microsoft.com/office/drawing/2014/main" id="{67D52DE5-3A56-B1EE-0C69-7017635F84AC}"/>
                </a:ext>
              </a:extLst>
            </p:cNvPr>
            <p:cNvSpPr>
              <a:spLocks noChangeArrowheads="1"/>
            </p:cNvSpPr>
            <p:nvPr/>
          </p:nvSpPr>
          <p:spPr bwMode="gray">
            <a:xfrm>
              <a:off x="11073661" y="5792731"/>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1" name="Rectangle 3068">
              <a:extLst>
                <a:ext uri="{FF2B5EF4-FFF2-40B4-BE49-F238E27FC236}">
                  <a16:creationId xmlns:a16="http://schemas.microsoft.com/office/drawing/2014/main" id="{67D44BB8-0008-4F62-F8EF-8B3F3C24718A}"/>
                </a:ext>
              </a:extLst>
            </p:cNvPr>
            <p:cNvSpPr>
              <a:spLocks noChangeArrowheads="1"/>
            </p:cNvSpPr>
            <p:nvPr/>
          </p:nvSpPr>
          <p:spPr bwMode="gray">
            <a:xfrm>
              <a:off x="11164149" y="5792731"/>
              <a:ext cx="26988" cy="26988"/>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52" name="Group 51">
            <a:extLst>
              <a:ext uri="{FF2B5EF4-FFF2-40B4-BE49-F238E27FC236}">
                <a16:creationId xmlns:a16="http://schemas.microsoft.com/office/drawing/2014/main" id="{B706D2CE-A45A-DBD6-9A2E-1E76CE5B0AB4}"/>
              </a:ext>
            </a:extLst>
          </p:cNvPr>
          <p:cNvGrpSpPr/>
          <p:nvPr/>
        </p:nvGrpSpPr>
        <p:grpSpPr bwMode="gray">
          <a:xfrm>
            <a:off x="7192752" y="4024055"/>
            <a:ext cx="768184" cy="840029"/>
            <a:chOff x="9132149" y="5610168"/>
            <a:chExt cx="220663" cy="241300"/>
          </a:xfrm>
          <a:solidFill>
            <a:schemeClr val="tx2"/>
          </a:solidFill>
        </p:grpSpPr>
        <p:sp>
          <p:nvSpPr>
            <p:cNvPr id="53" name="Rectangle 3081">
              <a:extLst>
                <a:ext uri="{FF2B5EF4-FFF2-40B4-BE49-F238E27FC236}">
                  <a16:creationId xmlns:a16="http://schemas.microsoft.com/office/drawing/2014/main" id="{89B9F924-321A-B200-337F-D976848C5F62}"/>
                </a:ext>
              </a:extLst>
            </p:cNvPr>
            <p:cNvSpPr>
              <a:spLocks noChangeArrowheads="1"/>
            </p:cNvSpPr>
            <p:nvPr/>
          </p:nvSpPr>
          <p:spPr bwMode="gray">
            <a:xfrm>
              <a:off x="9167074" y="5786381"/>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4" name="Rectangle 3082">
              <a:extLst>
                <a:ext uri="{FF2B5EF4-FFF2-40B4-BE49-F238E27FC236}">
                  <a16:creationId xmlns:a16="http://schemas.microsoft.com/office/drawing/2014/main" id="{F3AC44CC-6F47-6C4A-7601-457E9B043327}"/>
                </a:ext>
              </a:extLst>
            </p:cNvPr>
            <p:cNvSpPr>
              <a:spLocks noChangeArrowheads="1"/>
            </p:cNvSpPr>
            <p:nvPr/>
          </p:nvSpPr>
          <p:spPr bwMode="gray">
            <a:xfrm>
              <a:off x="9167074" y="5748281"/>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5" name="Rectangle 3083">
              <a:extLst>
                <a:ext uri="{FF2B5EF4-FFF2-40B4-BE49-F238E27FC236}">
                  <a16:creationId xmlns:a16="http://schemas.microsoft.com/office/drawing/2014/main" id="{B89CB5F4-EDA0-10E5-2D14-6A81E6790DB5}"/>
                </a:ext>
              </a:extLst>
            </p:cNvPr>
            <p:cNvSpPr>
              <a:spLocks noChangeArrowheads="1"/>
            </p:cNvSpPr>
            <p:nvPr/>
          </p:nvSpPr>
          <p:spPr bwMode="gray">
            <a:xfrm>
              <a:off x="9208349" y="5786381"/>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6" name="Rectangle 3084">
              <a:extLst>
                <a:ext uri="{FF2B5EF4-FFF2-40B4-BE49-F238E27FC236}">
                  <a16:creationId xmlns:a16="http://schemas.microsoft.com/office/drawing/2014/main" id="{B0716F01-E189-4452-8A48-E0D579BB86A6}"/>
                </a:ext>
              </a:extLst>
            </p:cNvPr>
            <p:cNvSpPr>
              <a:spLocks noChangeArrowheads="1"/>
            </p:cNvSpPr>
            <p:nvPr/>
          </p:nvSpPr>
          <p:spPr bwMode="gray">
            <a:xfrm>
              <a:off x="9208349" y="5748281"/>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7" name="Rectangle 3085">
              <a:extLst>
                <a:ext uri="{FF2B5EF4-FFF2-40B4-BE49-F238E27FC236}">
                  <a16:creationId xmlns:a16="http://schemas.microsoft.com/office/drawing/2014/main" id="{023B621F-8096-9006-09F3-DA5DE65B0C5C}"/>
                </a:ext>
              </a:extLst>
            </p:cNvPr>
            <p:cNvSpPr>
              <a:spLocks noChangeArrowheads="1"/>
            </p:cNvSpPr>
            <p:nvPr/>
          </p:nvSpPr>
          <p:spPr bwMode="gray">
            <a:xfrm>
              <a:off x="9248036" y="5786381"/>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8" name="Rectangle 3086">
              <a:extLst>
                <a:ext uri="{FF2B5EF4-FFF2-40B4-BE49-F238E27FC236}">
                  <a16:creationId xmlns:a16="http://schemas.microsoft.com/office/drawing/2014/main" id="{7466CC3A-23C2-6600-2B76-0476AEF688C9}"/>
                </a:ext>
              </a:extLst>
            </p:cNvPr>
            <p:cNvSpPr>
              <a:spLocks noChangeArrowheads="1"/>
            </p:cNvSpPr>
            <p:nvPr/>
          </p:nvSpPr>
          <p:spPr bwMode="gray">
            <a:xfrm>
              <a:off x="9248036" y="5748281"/>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9" name="Rectangle 3087">
              <a:extLst>
                <a:ext uri="{FF2B5EF4-FFF2-40B4-BE49-F238E27FC236}">
                  <a16:creationId xmlns:a16="http://schemas.microsoft.com/office/drawing/2014/main" id="{6E61DAF5-0736-1AA1-9E44-903CEFFD4DD8}"/>
                </a:ext>
              </a:extLst>
            </p:cNvPr>
            <p:cNvSpPr>
              <a:spLocks noChangeArrowheads="1"/>
            </p:cNvSpPr>
            <p:nvPr/>
          </p:nvSpPr>
          <p:spPr bwMode="gray">
            <a:xfrm>
              <a:off x="9289311" y="5786381"/>
              <a:ext cx="25400" cy="2540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0" name="Rectangle 3088">
              <a:extLst>
                <a:ext uri="{FF2B5EF4-FFF2-40B4-BE49-F238E27FC236}">
                  <a16:creationId xmlns:a16="http://schemas.microsoft.com/office/drawing/2014/main" id="{F005CABE-6D5E-0F09-3F44-3DB2CDD75124}"/>
                </a:ext>
              </a:extLst>
            </p:cNvPr>
            <p:cNvSpPr>
              <a:spLocks noChangeArrowheads="1"/>
            </p:cNvSpPr>
            <p:nvPr/>
          </p:nvSpPr>
          <p:spPr bwMode="gray">
            <a:xfrm>
              <a:off x="9289311" y="5748281"/>
              <a:ext cx="25400" cy="23813"/>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1" name="Freeform 3089">
              <a:extLst>
                <a:ext uri="{FF2B5EF4-FFF2-40B4-BE49-F238E27FC236}">
                  <a16:creationId xmlns:a16="http://schemas.microsoft.com/office/drawing/2014/main" id="{F40DD4B3-A3A4-99A7-6E89-60181DFC33B0}"/>
                </a:ext>
              </a:extLst>
            </p:cNvPr>
            <p:cNvSpPr>
              <a:spLocks noEditPoints="1"/>
            </p:cNvSpPr>
            <p:nvPr/>
          </p:nvSpPr>
          <p:spPr bwMode="gray">
            <a:xfrm>
              <a:off x="9132149" y="5610168"/>
              <a:ext cx="220663" cy="241300"/>
            </a:xfrm>
            <a:custGeom>
              <a:avLst/>
              <a:gdLst>
                <a:gd name="T0" fmla="*/ 42 w 139"/>
                <a:gd name="T1" fmla="*/ 63 h 152"/>
                <a:gd name="T2" fmla="*/ 39 w 139"/>
                <a:gd name="T3" fmla="*/ 64 h 152"/>
                <a:gd name="T4" fmla="*/ 35 w 139"/>
                <a:gd name="T5" fmla="*/ 62 h 152"/>
                <a:gd name="T6" fmla="*/ 34 w 139"/>
                <a:gd name="T7" fmla="*/ 41 h 152"/>
                <a:gd name="T8" fmla="*/ 8 w 139"/>
                <a:gd name="T9" fmla="*/ 143 h 152"/>
                <a:gd name="T10" fmla="*/ 131 w 139"/>
                <a:gd name="T11" fmla="*/ 70 h 152"/>
                <a:gd name="T12" fmla="*/ 128 w 139"/>
                <a:gd name="T13" fmla="*/ 64 h 152"/>
                <a:gd name="T14" fmla="*/ 78 w 139"/>
                <a:gd name="T15" fmla="*/ 64 h 152"/>
                <a:gd name="T16" fmla="*/ 75 w 139"/>
                <a:gd name="T17" fmla="*/ 62 h 152"/>
                <a:gd name="T18" fmla="*/ 75 w 139"/>
                <a:gd name="T19" fmla="*/ 39 h 152"/>
                <a:gd name="T20" fmla="*/ 106 w 139"/>
                <a:gd name="T21" fmla="*/ 9 h 152"/>
                <a:gd name="T22" fmla="*/ 99 w 139"/>
                <a:gd name="T23" fmla="*/ 55 h 152"/>
                <a:gd name="T24" fmla="*/ 115 w 139"/>
                <a:gd name="T25" fmla="*/ 9 h 152"/>
                <a:gd name="T26" fmla="*/ 109 w 139"/>
                <a:gd name="T27" fmla="*/ 9 h 152"/>
                <a:gd name="T28" fmla="*/ 113 w 139"/>
                <a:gd name="T29" fmla="*/ 0 h 152"/>
                <a:gd name="T30" fmla="*/ 118 w 139"/>
                <a:gd name="T31" fmla="*/ 1 h 152"/>
                <a:gd name="T32" fmla="*/ 120 w 139"/>
                <a:gd name="T33" fmla="*/ 3 h 152"/>
                <a:gd name="T34" fmla="*/ 123 w 139"/>
                <a:gd name="T35" fmla="*/ 7 h 152"/>
                <a:gd name="T36" fmla="*/ 132 w 139"/>
                <a:gd name="T37" fmla="*/ 58 h 152"/>
                <a:gd name="T38" fmla="*/ 137 w 139"/>
                <a:gd name="T39" fmla="*/ 64 h 152"/>
                <a:gd name="T40" fmla="*/ 139 w 139"/>
                <a:gd name="T41" fmla="*/ 147 h 152"/>
                <a:gd name="T42" fmla="*/ 137 w 139"/>
                <a:gd name="T43" fmla="*/ 151 h 152"/>
                <a:gd name="T44" fmla="*/ 4 w 139"/>
                <a:gd name="T45" fmla="*/ 152 h 152"/>
                <a:gd name="T46" fmla="*/ 0 w 139"/>
                <a:gd name="T47" fmla="*/ 149 h 152"/>
                <a:gd name="T48" fmla="*/ 0 w 139"/>
                <a:gd name="T49" fmla="*/ 60 h 152"/>
                <a:gd name="T50" fmla="*/ 1 w 139"/>
                <a:gd name="T51" fmla="*/ 56 h 152"/>
                <a:gd name="T52" fmla="*/ 38 w 139"/>
                <a:gd name="T53" fmla="*/ 28 h 152"/>
                <a:gd name="T54" fmla="*/ 43 w 139"/>
                <a:gd name="T55" fmla="*/ 29 h 152"/>
                <a:gd name="T56" fmla="*/ 43 w 139"/>
                <a:gd name="T57" fmla="*/ 51 h 152"/>
                <a:gd name="T58" fmla="*/ 78 w 139"/>
                <a:gd name="T59" fmla="*/ 28 h 152"/>
                <a:gd name="T60" fmla="*/ 82 w 139"/>
                <a:gd name="T61" fmla="*/ 29 h 152"/>
                <a:gd name="T62" fmla="*/ 82 w 139"/>
                <a:gd name="T63" fmla="*/ 55 h 152"/>
                <a:gd name="T64" fmla="*/ 96 w 139"/>
                <a:gd name="T65" fmla="*/ 7 h 152"/>
                <a:gd name="T66" fmla="*/ 97 w 139"/>
                <a:gd name="T67" fmla="*/ 3 h 152"/>
                <a:gd name="T68" fmla="*/ 99 w 139"/>
                <a:gd name="T69" fmla="*/ 1 h 152"/>
                <a:gd name="T70" fmla="*/ 106 w 139"/>
                <a:gd name="T7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9" h="152">
                  <a:moveTo>
                    <a:pt x="75" y="39"/>
                  </a:moveTo>
                  <a:lnTo>
                    <a:pt x="42" y="63"/>
                  </a:lnTo>
                  <a:lnTo>
                    <a:pt x="41" y="64"/>
                  </a:lnTo>
                  <a:lnTo>
                    <a:pt x="39" y="64"/>
                  </a:lnTo>
                  <a:lnTo>
                    <a:pt x="37" y="64"/>
                  </a:lnTo>
                  <a:lnTo>
                    <a:pt x="35" y="62"/>
                  </a:lnTo>
                  <a:lnTo>
                    <a:pt x="34" y="60"/>
                  </a:lnTo>
                  <a:lnTo>
                    <a:pt x="34" y="41"/>
                  </a:lnTo>
                  <a:lnTo>
                    <a:pt x="8" y="62"/>
                  </a:lnTo>
                  <a:lnTo>
                    <a:pt x="8" y="143"/>
                  </a:lnTo>
                  <a:lnTo>
                    <a:pt x="131" y="143"/>
                  </a:lnTo>
                  <a:lnTo>
                    <a:pt x="131" y="70"/>
                  </a:lnTo>
                  <a:lnTo>
                    <a:pt x="130" y="67"/>
                  </a:lnTo>
                  <a:lnTo>
                    <a:pt x="128" y="64"/>
                  </a:lnTo>
                  <a:lnTo>
                    <a:pt x="126" y="64"/>
                  </a:lnTo>
                  <a:lnTo>
                    <a:pt x="78" y="64"/>
                  </a:lnTo>
                  <a:lnTo>
                    <a:pt x="76" y="64"/>
                  </a:lnTo>
                  <a:lnTo>
                    <a:pt x="75" y="62"/>
                  </a:lnTo>
                  <a:lnTo>
                    <a:pt x="75" y="60"/>
                  </a:lnTo>
                  <a:lnTo>
                    <a:pt x="75" y="39"/>
                  </a:lnTo>
                  <a:close/>
                  <a:moveTo>
                    <a:pt x="109" y="9"/>
                  </a:moveTo>
                  <a:lnTo>
                    <a:pt x="106" y="9"/>
                  </a:lnTo>
                  <a:lnTo>
                    <a:pt x="103" y="9"/>
                  </a:lnTo>
                  <a:lnTo>
                    <a:pt x="99" y="55"/>
                  </a:lnTo>
                  <a:lnTo>
                    <a:pt x="119" y="55"/>
                  </a:lnTo>
                  <a:lnTo>
                    <a:pt x="115" y="9"/>
                  </a:lnTo>
                  <a:lnTo>
                    <a:pt x="111" y="9"/>
                  </a:lnTo>
                  <a:lnTo>
                    <a:pt x="109" y="9"/>
                  </a:lnTo>
                  <a:close/>
                  <a:moveTo>
                    <a:pt x="109" y="0"/>
                  </a:moveTo>
                  <a:lnTo>
                    <a:pt x="113" y="0"/>
                  </a:lnTo>
                  <a:lnTo>
                    <a:pt x="115" y="1"/>
                  </a:lnTo>
                  <a:lnTo>
                    <a:pt x="118" y="1"/>
                  </a:lnTo>
                  <a:lnTo>
                    <a:pt x="119" y="3"/>
                  </a:lnTo>
                  <a:lnTo>
                    <a:pt x="120" y="3"/>
                  </a:lnTo>
                  <a:lnTo>
                    <a:pt x="122" y="4"/>
                  </a:lnTo>
                  <a:lnTo>
                    <a:pt x="123" y="7"/>
                  </a:lnTo>
                  <a:lnTo>
                    <a:pt x="127" y="55"/>
                  </a:lnTo>
                  <a:lnTo>
                    <a:pt x="132" y="58"/>
                  </a:lnTo>
                  <a:lnTo>
                    <a:pt x="136" y="60"/>
                  </a:lnTo>
                  <a:lnTo>
                    <a:pt x="137" y="64"/>
                  </a:lnTo>
                  <a:lnTo>
                    <a:pt x="139" y="70"/>
                  </a:lnTo>
                  <a:lnTo>
                    <a:pt x="139" y="147"/>
                  </a:lnTo>
                  <a:lnTo>
                    <a:pt x="139" y="149"/>
                  </a:lnTo>
                  <a:lnTo>
                    <a:pt x="137" y="151"/>
                  </a:lnTo>
                  <a:lnTo>
                    <a:pt x="135" y="152"/>
                  </a:lnTo>
                  <a:lnTo>
                    <a:pt x="4" y="152"/>
                  </a:lnTo>
                  <a:lnTo>
                    <a:pt x="1" y="151"/>
                  </a:lnTo>
                  <a:lnTo>
                    <a:pt x="0" y="149"/>
                  </a:lnTo>
                  <a:lnTo>
                    <a:pt x="0" y="147"/>
                  </a:lnTo>
                  <a:lnTo>
                    <a:pt x="0" y="60"/>
                  </a:lnTo>
                  <a:lnTo>
                    <a:pt x="0" y="58"/>
                  </a:lnTo>
                  <a:lnTo>
                    <a:pt x="1" y="56"/>
                  </a:lnTo>
                  <a:lnTo>
                    <a:pt x="37" y="28"/>
                  </a:lnTo>
                  <a:lnTo>
                    <a:pt x="38" y="28"/>
                  </a:lnTo>
                  <a:lnTo>
                    <a:pt x="41" y="28"/>
                  </a:lnTo>
                  <a:lnTo>
                    <a:pt x="43" y="29"/>
                  </a:lnTo>
                  <a:lnTo>
                    <a:pt x="43" y="32"/>
                  </a:lnTo>
                  <a:lnTo>
                    <a:pt x="43" y="51"/>
                  </a:lnTo>
                  <a:lnTo>
                    <a:pt x="76" y="28"/>
                  </a:lnTo>
                  <a:lnTo>
                    <a:pt x="78" y="28"/>
                  </a:lnTo>
                  <a:lnTo>
                    <a:pt x="80" y="28"/>
                  </a:lnTo>
                  <a:lnTo>
                    <a:pt x="82" y="29"/>
                  </a:lnTo>
                  <a:lnTo>
                    <a:pt x="82" y="32"/>
                  </a:lnTo>
                  <a:lnTo>
                    <a:pt x="82" y="55"/>
                  </a:lnTo>
                  <a:lnTo>
                    <a:pt x="90" y="55"/>
                  </a:lnTo>
                  <a:lnTo>
                    <a:pt x="96" y="7"/>
                  </a:lnTo>
                  <a:lnTo>
                    <a:pt x="96" y="4"/>
                  </a:lnTo>
                  <a:lnTo>
                    <a:pt x="97" y="3"/>
                  </a:lnTo>
                  <a:lnTo>
                    <a:pt x="98" y="3"/>
                  </a:lnTo>
                  <a:lnTo>
                    <a:pt x="99" y="1"/>
                  </a:lnTo>
                  <a:lnTo>
                    <a:pt x="102" y="1"/>
                  </a:lnTo>
                  <a:lnTo>
                    <a:pt x="106" y="0"/>
                  </a:lnTo>
                  <a:lnTo>
                    <a:pt x="10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2" name="TextBox 61">
            <a:extLst>
              <a:ext uri="{FF2B5EF4-FFF2-40B4-BE49-F238E27FC236}">
                <a16:creationId xmlns:a16="http://schemas.microsoft.com/office/drawing/2014/main" id="{0B4F7BF9-3F33-7FAC-3609-A12B4B84B578}"/>
              </a:ext>
            </a:extLst>
          </p:cNvPr>
          <p:cNvSpPr txBox="1"/>
          <p:nvPr/>
        </p:nvSpPr>
        <p:spPr bwMode="gray">
          <a:xfrm>
            <a:off x="8624889" y="4963268"/>
            <a:ext cx="1011815" cy="286232"/>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LODGING</a:t>
            </a:r>
          </a:p>
        </p:txBody>
      </p:sp>
      <p:grpSp>
        <p:nvGrpSpPr>
          <p:cNvPr id="63" name="Group 62">
            <a:extLst>
              <a:ext uri="{FF2B5EF4-FFF2-40B4-BE49-F238E27FC236}">
                <a16:creationId xmlns:a16="http://schemas.microsoft.com/office/drawing/2014/main" id="{6C54C3E1-0CB2-D4CB-48B3-7A254578887D}"/>
              </a:ext>
            </a:extLst>
          </p:cNvPr>
          <p:cNvGrpSpPr/>
          <p:nvPr/>
        </p:nvGrpSpPr>
        <p:grpSpPr bwMode="gray">
          <a:xfrm>
            <a:off x="8622242" y="2145989"/>
            <a:ext cx="934804" cy="955461"/>
            <a:chOff x="10957774" y="4924368"/>
            <a:chExt cx="287338" cy="293688"/>
          </a:xfrm>
          <a:solidFill>
            <a:schemeClr val="tx2"/>
          </a:solidFill>
        </p:grpSpPr>
        <p:sp>
          <p:nvSpPr>
            <p:cNvPr id="64" name="Freeform 2939">
              <a:extLst>
                <a:ext uri="{FF2B5EF4-FFF2-40B4-BE49-F238E27FC236}">
                  <a16:creationId xmlns:a16="http://schemas.microsoft.com/office/drawing/2014/main" id="{BADA76EE-D0EC-907A-474B-A2EEB21A6390}"/>
                </a:ext>
              </a:extLst>
            </p:cNvPr>
            <p:cNvSpPr>
              <a:spLocks/>
            </p:cNvSpPr>
            <p:nvPr/>
          </p:nvSpPr>
          <p:spPr bwMode="gray">
            <a:xfrm>
              <a:off x="11094299" y="5024381"/>
              <a:ext cx="20638" cy="19050"/>
            </a:xfrm>
            <a:custGeom>
              <a:avLst/>
              <a:gdLst>
                <a:gd name="T0" fmla="*/ 0 w 13"/>
                <a:gd name="T1" fmla="*/ 0 h 12"/>
                <a:gd name="T2" fmla="*/ 13 w 13"/>
                <a:gd name="T3" fmla="*/ 0 h 12"/>
                <a:gd name="T4" fmla="*/ 13 w 13"/>
                <a:gd name="T5" fmla="*/ 12 h 12"/>
                <a:gd name="T6" fmla="*/ 2 w 13"/>
                <a:gd name="T7" fmla="*/ 12 h 12"/>
                <a:gd name="T8" fmla="*/ 0 w 13"/>
                <a:gd name="T9" fmla="*/ 0 h 12"/>
              </a:gdLst>
              <a:ahLst/>
              <a:cxnLst>
                <a:cxn ang="0">
                  <a:pos x="T0" y="T1"/>
                </a:cxn>
                <a:cxn ang="0">
                  <a:pos x="T2" y="T3"/>
                </a:cxn>
                <a:cxn ang="0">
                  <a:pos x="T4" y="T5"/>
                </a:cxn>
                <a:cxn ang="0">
                  <a:pos x="T6" y="T7"/>
                </a:cxn>
                <a:cxn ang="0">
                  <a:pos x="T8" y="T9"/>
                </a:cxn>
              </a:cxnLst>
              <a:rect l="0" t="0" r="r" b="b"/>
              <a:pathLst>
                <a:path w="13" h="12">
                  <a:moveTo>
                    <a:pt x="0" y="0"/>
                  </a:moveTo>
                  <a:lnTo>
                    <a:pt x="13" y="0"/>
                  </a:lnTo>
                  <a:lnTo>
                    <a:pt x="13" y="12"/>
                  </a:lnTo>
                  <a:lnTo>
                    <a:pt x="2" y="12"/>
                  </a:lnTo>
                  <a:lnTo>
                    <a:pt x="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5" name="Freeform 2940">
              <a:extLst>
                <a:ext uri="{FF2B5EF4-FFF2-40B4-BE49-F238E27FC236}">
                  <a16:creationId xmlns:a16="http://schemas.microsoft.com/office/drawing/2014/main" id="{2FA1D3D6-B2A1-CC10-7684-D41456AA8DAF}"/>
                </a:ext>
              </a:extLst>
            </p:cNvPr>
            <p:cNvSpPr>
              <a:spLocks/>
            </p:cNvSpPr>
            <p:nvPr/>
          </p:nvSpPr>
          <p:spPr bwMode="gray">
            <a:xfrm>
              <a:off x="11151449" y="5024381"/>
              <a:ext cx="20638" cy="19050"/>
            </a:xfrm>
            <a:custGeom>
              <a:avLst/>
              <a:gdLst>
                <a:gd name="T0" fmla="*/ 0 w 13"/>
                <a:gd name="T1" fmla="*/ 0 h 12"/>
                <a:gd name="T2" fmla="*/ 13 w 13"/>
                <a:gd name="T3" fmla="*/ 0 h 12"/>
                <a:gd name="T4" fmla="*/ 10 w 13"/>
                <a:gd name="T5" fmla="*/ 12 h 12"/>
                <a:gd name="T6" fmla="*/ 0 w 13"/>
                <a:gd name="T7" fmla="*/ 12 h 12"/>
                <a:gd name="T8" fmla="*/ 0 w 13"/>
                <a:gd name="T9" fmla="*/ 0 h 12"/>
              </a:gdLst>
              <a:ahLst/>
              <a:cxnLst>
                <a:cxn ang="0">
                  <a:pos x="T0" y="T1"/>
                </a:cxn>
                <a:cxn ang="0">
                  <a:pos x="T2" y="T3"/>
                </a:cxn>
                <a:cxn ang="0">
                  <a:pos x="T4" y="T5"/>
                </a:cxn>
                <a:cxn ang="0">
                  <a:pos x="T6" y="T7"/>
                </a:cxn>
                <a:cxn ang="0">
                  <a:pos x="T8" y="T9"/>
                </a:cxn>
              </a:cxnLst>
              <a:rect l="0" t="0" r="r" b="b"/>
              <a:pathLst>
                <a:path w="13" h="12">
                  <a:moveTo>
                    <a:pt x="0" y="0"/>
                  </a:moveTo>
                  <a:lnTo>
                    <a:pt x="13" y="0"/>
                  </a:lnTo>
                  <a:lnTo>
                    <a:pt x="10" y="12"/>
                  </a:lnTo>
                  <a:lnTo>
                    <a:pt x="0" y="12"/>
                  </a:lnTo>
                  <a:lnTo>
                    <a:pt x="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6" name="Rectangle 2941">
              <a:extLst>
                <a:ext uri="{FF2B5EF4-FFF2-40B4-BE49-F238E27FC236}">
                  <a16:creationId xmlns:a16="http://schemas.microsoft.com/office/drawing/2014/main" id="{16ABFBCA-FC29-0858-FF07-2EF885159E1C}"/>
                </a:ext>
              </a:extLst>
            </p:cNvPr>
            <p:cNvSpPr>
              <a:spLocks noChangeArrowheads="1"/>
            </p:cNvSpPr>
            <p:nvPr/>
          </p:nvSpPr>
          <p:spPr bwMode="gray">
            <a:xfrm>
              <a:off x="11124461" y="5024381"/>
              <a:ext cx="15875" cy="19050"/>
            </a:xfrm>
            <a:prstGeom prst="rect">
              <a:avLst/>
            </a:prstGeom>
            <a:grpFill/>
            <a:ln w="0">
              <a:noFill/>
              <a:prstDash val="solid"/>
              <a:miter lim="800000"/>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7" name="Freeform 2942">
              <a:extLst>
                <a:ext uri="{FF2B5EF4-FFF2-40B4-BE49-F238E27FC236}">
                  <a16:creationId xmlns:a16="http://schemas.microsoft.com/office/drawing/2014/main" id="{CF22C266-1CBF-5CA3-C075-5A4805850624}"/>
                </a:ext>
              </a:extLst>
            </p:cNvPr>
            <p:cNvSpPr>
              <a:spLocks/>
            </p:cNvSpPr>
            <p:nvPr/>
          </p:nvSpPr>
          <p:spPr bwMode="gray">
            <a:xfrm>
              <a:off x="11099061" y="4935481"/>
              <a:ext cx="12700" cy="36513"/>
            </a:xfrm>
            <a:custGeom>
              <a:avLst/>
              <a:gdLst>
                <a:gd name="T0" fmla="*/ 7 w 8"/>
                <a:gd name="T1" fmla="*/ 0 h 23"/>
                <a:gd name="T2" fmla="*/ 8 w 8"/>
                <a:gd name="T3" fmla="*/ 0 h 23"/>
                <a:gd name="T4" fmla="*/ 8 w 8"/>
                <a:gd name="T5" fmla="*/ 2 h 23"/>
                <a:gd name="T6" fmla="*/ 8 w 8"/>
                <a:gd name="T7" fmla="*/ 3 h 23"/>
                <a:gd name="T8" fmla="*/ 8 w 8"/>
                <a:gd name="T9" fmla="*/ 3 h 23"/>
                <a:gd name="T10" fmla="*/ 7 w 8"/>
                <a:gd name="T11" fmla="*/ 5 h 23"/>
                <a:gd name="T12" fmla="*/ 5 w 8"/>
                <a:gd name="T13" fmla="*/ 7 h 23"/>
                <a:gd name="T14" fmla="*/ 5 w 8"/>
                <a:gd name="T15" fmla="*/ 10 h 23"/>
                <a:gd name="T16" fmla="*/ 5 w 8"/>
                <a:gd name="T17" fmla="*/ 13 h 23"/>
                <a:gd name="T18" fmla="*/ 7 w 8"/>
                <a:gd name="T19" fmla="*/ 17 h 23"/>
                <a:gd name="T20" fmla="*/ 8 w 8"/>
                <a:gd name="T21" fmla="*/ 19 h 23"/>
                <a:gd name="T22" fmla="*/ 8 w 8"/>
                <a:gd name="T23" fmla="*/ 20 h 23"/>
                <a:gd name="T24" fmla="*/ 8 w 8"/>
                <a:gd name="T25" fmla="*/ 22 h 23"/>
                <a:gd name="T26" fmla="*/ 7 w 8"/>
                <a:gd name="T27" fmla="*/ 23 h 23"/>
                <a:gd name="T28" fmla="*/ 5 w 8"/>
                <a:gd name="T29" fmla="*/ 22 h 23"/>
                <a:gd name="T30" fmla="*/ 4 w 8"/>
                <a:gd name="T31" fmla="*/ 22 h 23"/>
                <a:gd name="T32" fmla="*/ 0 w 8"/>
                <a:gd name="T33" fmla="*/ 13 h 23"/>
                <a:gd name="T34" fmla="*/ 1 w 8"/>
                <a:gd name="T35" fmla="*/ 5 h 23"/>
                <a:gd name="T36" fmla="*/ 5 w 8"/>
                <a:gd name="T37" fmla="*/ 0 h 23"/>
                <a:gd name="T38" fmla="*/ 7 w 8"/>
                <a:gd name="T3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23">
                  <a:moveTo>
                    <a:pt x="7" y="0"/>
                  </a:moveTo>
                  <a:lnTo>
                    <a:pt x="8" y="0"/>
                  </a:lnTo>
                  <a:lnTo>
                    <a:pt x="8" y="2"/>
                  </a:lnTo>
                  <a:lnTo>
                    <a:pt x="8" y="3"/>
                  </a:lnTo>
                  <a:lnTo>
                    <a:pt x="8" y="3"/>
                  </a:lnTo>
                  <a:lnTo>
                    <a:pt x="7" y="5"/>
                  </a:lnTo>
                  <a:lnTo>
                    <a:pt x="5" y="7"/>
                  </a:lnTo>
                  <a:lnTo>
                    <a:pt x="5" y="10"/>
                  </a:lnTo>
                  <a:lnTo>
                    <a:pt x="5" y="13"/>
                  </a:lnTo>
                  <a:lnTo>
                    <a:pt x="7" y="17"/>
                  </a:lnTo>
                  <a:lnTo>
                    <a:pt x="8" y="19"/>
                  </a:lnTo>
                  <a:lnTo>
                    <a:pt x="8" y="20"/>
                  </a:lnTo>
                  <a:lnTo>
                    <a:pt x="8" y="22"/>
                  </a:lnTo>
                  <a:lnTo>
                    <a:pt x="7" y="23"/>
                  </a:lnTo>
                  <a:lnTo>
                    <a:pt x="5" y="22"/>
                  </a:lnTo>
                  <a:lnTo>
                    <a:pt x="4" y="22"/>
                  </a:lnTo>
                  <a:lnTo>
                    <a:pt x="0" y="13"/>
                  </a:lnTo>
                  <a:lnTo>
                    <a:pt x="1" y="5"/>
                  </a:lnTo>
                  <a:lnTo>
                    <a:pt x="5" y="0"/>
                  </a:lnTo>
                  <a:lnTo>
                    <a:pt x="7"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8" name="Freeform 2943">
              <a:extLst>
                <a:ext uri="{FF2B5EF4-FFF2-40B4-BE49-F238E27FC236}">
                  <a16:creationId xmlns:a16="http://schemas.microsoft.com/office/drawing/2014/main" id="{B9C56EBE-A430-8539-2E1C-3CDEFFFC73A0}"/>
                </a:ext>
              </a:extLst>
            </p:cNvPr>
            <p:cNvSpPr>
              <a:spLocks/>
            </p:cNvSpPr>
            <p:nvPr/>
          </p:nvSpPr>
          <p:spPr bwMode="gray">
            <a:xfrm>
              <a:off x="11083186" y="4924368"/>
              <a:ext cx="15875" cy="55563"/>
            </a:xfrm>
            <a:custGeom>
              <a:avLst/>
              <a:gdLst>
                <a:gd name="T0" fmla="*/ 7 w 10"/>
                <a:gd name="T1" fmla="*/ 0 h 35"/>
                <a:gd name="T2" fmla="*/ 9 w 10"/>
                <a:gd name="T3" fmla="*/ 1 h 35"/>
                <a:gd name="T4" fmla="*/ 10 w 10"/>
                <a:gd name="T5" fmla="*/ 3 h 35"/>
                <a:gd name="T6" fmla="*/ 9 w 10"/>
                <a:gd name="T7" fmla="*/ 4 h 35"/>
                <a:gd name="T8" fmla="*/ 9 w 10"/>
                <a:gd name="T9" fmla="*/ 5 h 35"/>
                <a:gd name="T10" fmla="*/ 7 w 10"/>
                <a:gd name="T11" fmla="*/ 5 h 35"/>
                <a:gd name="T12" fmla="*/ 5 w 10"/>
                <a:gd name="T13" fmla="*/ 12 h 35"/>
                <a:gd name="T14" fmla="*/ 3 w 10"/>
                <a:gd name="T15" fmla="*/ 20 h 35"/>
                <a:gd name="T16" fmla="*/ 7 w 10"/>
                <a:gd name="T17" fmla="*/ 30 h 35"/>
                <a:gd name="T18" fmla="*/ 9 w 10"/>
                <a:gd name="T19" fmla="*/ 33 h 35"/>
                <a:gd name="T20" fmla="*/ 10 w 10"/>
                <a:gd name="T21" fmla="*/ 34 h 35"/>
                <a:gd name="T22" fmla="*/ 9 w 10"/>
                <a:gd name="T23" fmla="*/ 35 h 35"/>
                <a:gd name="T24" fmla="*/ 7 w 10"/>
                <a:gd name="T25" fmla="*/ 35 h 35"/>
                <a:gd name="T26" fmla="*/ 6 w 10"/>
                <a:gd name="T27" fmla="*/ 35 h 35"/>
                <a:gd name="T28" fmla="*/ 6 w 10"/>
                <a:gd name="T29" fmla="*/ 35 h 35"/>
                <a:gd name="T30" fmla="*/ 0 w 10"/>
                <a:gd name="T31" fmla="*/ 24 h 35"/>
                <a:gd name="T32" fmla="*/ 0 w 10"/>
                <a:gd name="T33" fmla="*/ 14 h 35"/>
                <a:gd name="T34" fmla="*/ 2 w 10"/>
                <a:gd name="T35" fmla="*/ 8 h 35"/>
                <a:gd name="T36" fmla="*/ 5 w 10"/>
                <a:gd name="T37" fmla="*/ 3 h 35"/>
                <a:gd name="T38" fmla="*/ 6 w 10"/>
                <a:gd name="T39" fmla="*/ 1 h 35"/>
                <a:gd name="T40" fmla="*/ 7 w 10"/>
                <a:gd name="T4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 h="35">
                  <a:moveTo>
                    <a:pt x="7" y="0"/>
                  </a:moveTo>
                  <a:lnTo>
                    <a:pt x="9" y="1"/>
                  </a:lnTo>
                  <a:lnTo>
                    <a:pt x="10" y="3"/>
                  </a:lnTo>
                  <a:lnTo>
                    <a:pt x="9" y="4"/>
                  </a:lnTo>
                  <a:lnTo>
                    <a:pt x="9" y="5"/>
                  </a:lnTo>
                  <a:lnTo>
                    <a:pt x="7" y="5"/>
                  </a:lnTo>
                  <a:lnTo>
                    <a:pt x="5" y="12"/>
                  </a:lnTo>
                  <a:lnTo>
                    <a:pt x="3" y="20"/>
                  </a:lnTo>
                  <a:lnTo>
                    <a:pt x="7" y="30"/>
                  </a:lnTo>
                  <a:lnTo>
                    <a:pt x="9" y="33"/>
                  </a:lnTo>
                  <a:lnTo>
                    <a:pt x="10" y="34"/>
                  </a:lnTo>
                  <a:lnTo>
                    <a:pt x="9" y="35"/>
                  </a:lnTo>
                  <a:lnTo>
                    <a:pt x="7" y="35"/>
                  </a:lnTo>
                  <a:lnTo>
                    <a:pt x="6" y="35"/>
                  </a:lnTo>
                  <a:lnTo>
                    <a:pt x="6" y="35"/>
                  </a:lnTo>
                  <a:lnTo>
                    <a:pt x="0" y="24"/>
                  </a:lnTo>
                  <a:lnTo>
                    <a:pt x="0" y="14"/>
                  </a:lnTo>
                  <a:lnTo>
                    <a:pt x="2" y="8"/>
                  </a:lnTo>
                  <a:lnTo>
                    <a:pt x="5" y="3"/>
                  </a:lnTo>
                  <a:lnTo>
                    <a:pt x="6" y="1"/>
                  </a:lnTo>
                  <a:lnTo>
                    <a:pt x="7"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9" name="Freeform 2944">
              <a:extLst>
                <a:ext uri="{FF2B5EF4-FFF2-40B4-BE49-F238E27FC236}">
                  <a16:creationId xmlns:a16="http://schemas.microsoft.com/office/drawing/2014/main" id="{1DDDECEC-23B0-869B-B1B4-6EFBCC6CAF15}"/>
                </a:ext>
              </a:extLst>
            </p:cNvPr>
            <p:cNvSpPr>
              <a:spLocks/>
            </p:cNvSpPr>
            <p:nvPr/>
          </p:nvSpPr>
          <p:spPr bwMode="gray">
            <a:xfrm>
              <a:off x="11153036" y="4935481"/>
              <a:ext cx="12700" cy="36513"/>
            </a:xfrm>
            <a:custGeom>
              <a:avLst/>
              <a:gdLst>
                <a:gd name="T0" fmla="*/ 3 w 8"/>
                <a:gd name="T1" fmla="*/ 0 h 23"/>
                <a:gd name="T2" fmla="*/ 4 w 8"/>
                <a:gd name="T3" fmla="*/ 0 h 23"/>
                <a:gd name="T4" fmla="*/ 8 w 8"/>
                <a:gd name="T5" fmla="*/ 10 h 23"/>
                <a:gd name="T6" fmla="*/ 7 w 8"/>
                <a:gd name="T7" fmla="*/ 17 h 23"/>
                <a:gd name="T8" fmla="*/ 4 w 8"/>
                <a:gd name="T9" fmla="*/ 22 h 23"/>
                <a:gd name="T10" fmla="*/ 3 w 8"/>
                <a:gd name="T11" fmla="*/ 23 h 23"/>
                <a:gd name="T12" fmla="*/ 0 w 8"/>
                <a:gd name="T13" fmla="*/ 22 h 23"/>
                <a:gd name="T14" fmla="*/ 0 w 8"/>
                <a:gd name="T15" fmla="*/ 20 h 23"/>
                <a:gd name="T16" fmla="*/ 0 w 8"/>
                <a:gd name="T17" fmla="*/ 19 h 23"/>
                <a:gd name="T18" fmla="*/ 1 w 8"/>
                <a:gd name="T19" fmla="*/ 18 h 23"/>
                <a:gd name="T20" fmla="*/ 3 w 8"/>
                <a:gd name="T21" fmla="*/ 17 h 23"/>
                <a:gd name="T22" fmla="*/ 3 w 8"/>
                <a:gd name="T23" fmla="*/ 15 h 23"/>
                <a:gd name="T24" fmla="*/ 4 w 8"/>
                <a:gd name="T25" fmla="*/ 13 h 23"/>
                <a:gd name="T26" fmla="*/ 4 w 8"/>
                <a:gd name="T27" fmla="*/ 9 h 23"/>
                <a:gd name="T28" fmla="*/ 3 w 8"/>
                <a:gd name="T29" fmla="*/ 6 h 23"/>
                <a:gd name="T30" fmla="*/ 0 w 8"/>
                <a:gd name="T31" fmla="*/ 3 h 23"/>
                <a:gd name="T32" fmla="*/ 0 w 8"/>
                <a:gd name="T33" fmla="*/ 1 h 23"/>
                <a:gd name="T34" fmla="*/ 1 w 8"/>
                <a:gd name="T35" fmla="*/ 0 h 23"/>
                <a:gd name="T36" fmla="*/ 3 w 8"/>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23">
                  <a:moveTo>
                    <a:pt x="3" y="0"/>
                  </a:moveTo>
                  <a:lnTo>
                    <a:pt x="4" y="0"/>
                  </a:lnTo>
                  <a:lnTo>
                    <a:pt x="8" y="10"/>
                  </a:lnTo>
                  <a:lnTo>
                    <a:pt x="7" y="17"/>
                  </a:lnTo>
                  <a:lnTo>
                    <a:pt x="4" y="22"/>
                  </a:lnTo>
                  <a:lnTo>
                    <a:pt x="3" y="23"/>
                  </a:lnTo>
                  <a:lnTo>
                    <a:pt x="0" y="22"/>
                  </a:lnTo>
                  <a:lnTo>
                    <a:pt x="0" y="20"/>
                  </a:lnTo>
                  <a:lnTo>
                    <a:pt x="0" y="19"/>
                  </a:lnTo>
                  <a:lnTo>
                    <a:pt x="1" y="18"/>
                  </a:lnTo>
                  <a:lnTo>
                    <a:pt x="3" y="17"/>
                  </a:lnTo>
                  <a:lnTo>
                    <a:pt x="3" y="15"/>
                  </a:lnTo>
                  <a:lnTo>
                    <a:pt x="4" y="13"/>
                  </a:lnTo>
                  <a:lnTo>
                    <a:pt x="4" y="9"/>
                  </a:lnTo>
                  <a:lnTo>
                    <a:pt x="3" y="6"/>
                  </a:lnTo>
                  <a:lnTo>
                    <a:pt x="0" y="3"/>
                  </a:lnTo>
                  <a:lnTo>
                    <a:pt x="0" y="1"/>
                  </a:lnTo>
                  <a:lnTo>
                    <a:pt x="1" y="0"/>
                  </a:lnTo>
                  <a:lnTo>
                    <a:pt x="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0" name="Freeform 2945">
              <a:extLst>
                <a:ext uri="{FF2B5EF4-FFF2-40B4-BE49-F238E27FC236}">
                  <a16:creationId xmlns:a16="http://schemas.microsoft.com/office/drawing/2014/main" id="{724E0DAB-B3FF-9686-EC36-76C8802BC34D}"/>
                </a:ext>
              </a:extLst>
            </p:cNvPr>
            <p:cNvSpPr>
              <a:spLocks/>
            </p:cNvSpPr>
            <p:nvPr/>
          </p:nvSpPr>
          <p:spPr bwMode="gray">
            <a:xfrm>
              <a:off x="11167324" y="4924368"/>
              <a:ext cx="17463" cy="55563"/>
            </a:xfrm>
            <a:custGeom>
              <a:avLst/>
              <a:gdLst>
                <a:gd name="T0" fmla="*/ 2 w 11"/>
                <a:gd name="T1" fmla="*/ 0 h 35"/>
                <a:gd name="T2" fmla="*/ 4 w 11"/>
                <a:gd name="T3" fmla="*/ 1 h 35"/>
                <a:gd name="T4" fmla="*/ 9 w 11"/>
                <a:gd name="T5" fmla="*/ 12 h 35"/>
                <a:gd name="T6" fmla="*/ 11 w 11"/>
                <a:gd name="T7" fmla="*/ 21 h 35"/>
                <a:gd name="T8" fmla="*/ 8 w 11"/>
                <a:gd name="T9" fmla="*/ 29 h 35"/>
                <a:gd name="T10" fmla="*/ 5 w 11"/>
                <a:gd name="T11" fmla="*/ 33 h 35"/>
                <a:gd name="T12" fmla="*/ 3 w 11"/>
                <a:gd name="T13" fmla="*/ 35 h 35"/>
                <a:gd name="T14" fmla="*/ 2 w 11"/>
                <a:gd name="T15" fmla="*/ 35 h 35"/>
                <a:gd name="T16" fmla="*/ 0 w 11"/>
                <a:gd name="T17" fmla="*/ 35 h 35"/>
                <a:gd name="T18" fmla="*/ 0 w 11"/>
                <a:gd name="T19" fmla="*/ 34 h 35"/>
                <a:gd name="T20" fmla="*/ 0 w 11"/>
                <a:gd name="T21" fmla="*/ 31 h 35"/>
                <a:gd name="T22" fmla="*/ 0 w 11"/>
                <a:gd name="T23" fmla="*/ 31 h 35"/>
                <a:gd name="T24" fmla="*/ 2 w 11"/>
                <a:gd name="T25" fmla="*/ 30 h 35"/>
                <a:gd name="T26" fmla="*/ 4 w 11"/>
                <a:gd name="T27" fmla="*/ 25 h 35"/>
                <a:gd name="T28" fmla="*/ 5 w 11"/>
                <a:gd name="T29" fmla="*/ 17 h 35"/>
                <a:gd name="T30" fmla="*/ 2 w 11"/>
                <a:gd name="T31" fmla="*/ 7 h 35"/>
                <a:gd name="T32" fmla="*/ 0 w 11"/>
                <a:gd name="T33" fmla="*/ 4 h 35"/>
                <a:gd name="T34" fmla="*/ 0 w 11"/>
                <a:gd name="T35" fmla="*/ 3 h 35"/>
                <a:gd name="T36" fmla="*/ 0 w 11"/>
                <a:gd name="T37" fmla="*/ 1 h 35"/>
                <a:gd name="T38" fmla="*/ 2 w 11"/>
                <a:gd name="T3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35">
                  <a:moveTo>
                    <a:pt x="2" y="0"/>
                  </a:moveTo>
                  <a:lnTo>
                    <a:pt x="4" y="1"/>
                  </a:lnTo>
                  <a:lnTo>
                    <a:pt x="9" y="12"/>
                  </a:lnTo>
                  <a:lnTo>
                    <a:pt x="11" y="21"/>
                  </a:lnTo>
                  <a:lnTo>
                    <a:pt x="8" y="29"/>
                  </a:lnTo>
                  <a:lnTo>
                    <a:pt x="5" y="33"/>
                  </a:lnTo>
                  <a:lnTo>
                    <a:pt x="3" y="35"/>
                  </a:lnTo>
                  <a:lnTo>
                    <a:pt x="2" y="35"/>
                  </a:lnTo>
                  <a:lnTo>
                    <a:pt x="0" y="35"/>
                  </a:lnTo>
                  <a:lnTo>
                    <a:pt x="0" y="34"/>
                  </a:lnTo>
                  <a:lnTo>
                    <a:pt x="0" y="31"/>
                  </a:lnTo>
                  <a:lnTo>
                    <a:pt x="0" y="31"/>
                  </a:lnTo>
                  <a:lnTo>
                    <a:pt x="2" y="30"/>
                  </a:lnTo>
                  <a:lnTo>
                    <a:pt x="4" y="25"/>
                  </a:lnTo>
                  <a:lnTo>
                    <a:pt x="5" y="17"/>
                  </a:lnTo>
                  <a:lnTo>
                    <a:pt x="2" y="7"/>
                  </a:lnTo>
                  <a:lnTo>
                    <a:pt x="0" y="4"/>
                  </a:lnTo>
                  <a:lnTo>
                    <a:pt x="0" y="3"/>
                  </a:lnTo>
                  <a:lnTo>
                    <a:pt x="0" y="1"/>
                  </a:lnTo>
                  <a:lnTo>
                    <a:pt x="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1" name="Freeform 2946">
              <a:extLst>
                <a:ext uri="{FF2B5EF4-FFF2-40B4-BE49-F238E27FC236}">
                  <a16:creationId xmlns:a16="http://schemas.microsoft.com/office/drawing/2014/main" id="{611FBAFE-E1DD-2FB1-F80A-B1371C6E98B1}"/>
                </a:ext>
              </a:extLst>
            </p:cNvPr>
            <p:cNvSpPr>
              <a:spLocks noEditPoints="1"/>
            </p:cNvSpPr>
            <p:nvPr/>
          </p:nvSpPr>
          <p:spPr bwMode="gray">
            <a:xfrm>
              <a:off x="10957774" y="4940243"/>
              <a:ext cx="287338" cy="277813"/>
            </a:xfrm>
            <a:custGeom>
              <a:avLst/>
              <a:gdLst>
                <a:gd name="T0" fmla="*/ 98 w 181"/>
                <a:gd name="T1" fmla="*/ 139 h 175"/>
                <a:gd name="T2" fmla="*/ 58 w 181"/>
                <a:gd name="T3" fmla="*/ 82 h 175"/>
                <a:gd name="T4" fmla="*/ 58 w 181"/>
                <a:gd name="T5" fmla="*/ 87 h 175"/>
                <a:gd name="T6" fmla="*/ 73 w 181"/>
                <a:gd name="T7" fmla="*/ 118 h 175"/>
                <a:gd name="T8" fmla="*/ 59 w 181"/>
                <a:gd name="T9" fmla="*/ 125 h 175"/>
                <a:gd name="T10" fmla="*/ 35 w 181"/>
                <a:gd name="T11" fmla="*/ 126 h 175"/>
                <a:gd name="T12" fmla="*/ 13 w 181"/>
                <a:gd name="T13" fmla="*/ 114 h 175"/>
                <a:gd name="T14" fmla="*/ 8 w 181"/>
                <a:gd name="T15" fmla="*/ 117 h 175"/>
                <a:gd name="T16" fmla="*/ 25 w 181"/>
                <a:gd name="T17" fmla="*/ 129 h 175"/>
                <a:gd name="T18" fmla="*/ 30 w 181"/>
                <a:gd name="T19" fmla="*/ 134 h 175"/>
                <a:gd name="T20" fmla="*/ 20 w 181"/>
                <a:gd name="T21" fmla="*/ 141 h 175"/>
                <a:gd name="T22" fmla="*/ 21 w 181"/>
                <a:gd name="T23" fmla="*/ 143 h 175"/>
                <a:gd name="T24" fmla="*/ 58 w 181"/>
                <a:gd name="T25" fmla="*/ 144 h 175"/>
                <a:gd name="T26" fmla="*/ 94 w 181"/>
                <a:gd name="T27" fmla="*/ 133 h 175"/>
                <a:gd name="T28" fmla="*/ 118 w 181"/>
                <a:gd name="T29" fmla="*/ 124 h 175"/>
                <a:gd name="T30" fmla="*/ 143 w 181"/>
                <a:gd name="T31" fmla="*/ 113 h 175"/>
                <a:gd name="T32" fmla="*/ 156 w 181"/>
                <a:gd name="T33" fmla="*/ 107 h 175"/>
                <a:gd name="T34" fmla="*/ 157 w 181"/>
                <a:gd name="T35" fmla="*/ 99 h 175"/>
                <a:gd name="T36" fmla="*/ 128 w 181"/>
                <a:gd name="T37" fmla="*/ 99 h 175"/>
                <a:gd name="T38" fmla="*/ 106 w 181"/>
                <a:gd name="T39" fmla="*/ 107 h 175"/>
                <a:gd name="T40" fmla="*/ 93 w 181"/>
                <a:gd name="T41" fmla="*/ 109 h 175"/>
                <a:gd name="T42" fmla="*/ 58 w 181"/>
                <a:gd name="T43" fmla="*/ 82 h 175"/>
                <a:gd name="T44" fmla="*/ 103 w 181"/>
                <a:gd name="T45" fmla="*/ 100 h 175"/>
                <a:gd name="T46" fmla="*/ 80 w 181"/>
                <a:gd name="T47" fmla="*/ 48 h 175"/>
                <a:gd name="T48" fmla="*/ 80 w 181"/>
                <a:gd name="T49" fmla="*/ 48 h 175"/>
                <a:gd name="T50" fmla="*/ 118 w 181"/>
                <a:gd name="T51" fmla="*/ 33 h 175"/>
                <a:gd name="T52" fmla="*/ 107 w 181"/>
                <a:gd name="T53" fmla="*/ 7 h 175"/>
                <a:gd name="T54" fmla="*/ 111 w 181"/>
                <a:gd name="T55" fmla="*/ 10 h 175"/>
                <a:gd name="T56" fmla="*/ 110 w 181"/>
                <a:gd name="T57" fmla="*/ 4 h 175"/>
                <a:gd name="T58" fmla="*/ 118 w 181"/>
                <a:gd name="T59" fmla="*/ 7 h 175"/>
                <a:gd name="T60" fmla="*/ 113 w 181"/>
                <a:gd name="T61" fmla="*/ 27 h 175"/>
                <a:gd name="T62" fmla="*/ 124 w 181"/>
                <a:gd name="T63" fmla="*/ 42 h 175"/>
                <a:gd name="T64" fmla="*/ 147 w 181"/>
                <a:gd name="T65" fmla="*/ 44 h 175"/>
                <a:gd name="T66" fmla="*/ 139 w 181"/>
                <a:gd name="T67" fmla="*/ 75 h 175"/>
                <a:gd name="T68" fmla="*/ 151 w 181"/>
                <a:gd name="T69" fmla="*/ 88 h 175"/>
                <a:gd name="T70" fmla="*/ 166 w 181"/>
                <a:gd name="T71" fmla="*/ 96 h 175"/>
                <a:gd name="T72" fmla="*/ 164 w 181"/>
                <a:gd name="T73" fmla="*/ 109 h 175"/>
                <a:gd name="T74" fmla="*/ 152 w 181"/>
                <a:gd name="T75" fmla="*/ 118 h 175"/>
                <a:gd name="T76" fmla="*/ 128 w 181"/>
                <a:gd name="T77" fmla="*/ 165 h 175"/>
                <a:gd name="T78" fmla="*/ 181 w 181"/>
                <a:gd name="T79" fmla="*/ 169 h 175"/>
                <a:gd name="T80" fmla="*/ 43 w 181"/>
                <a:gd name="T81" fmla="*/ 175 h 175"/>
                <a:gd name="T82" fmla="*/ 41 w 181"/>
                <a:gd name="T83" fmla="*/ 168 h 175"/>
                <a:gd name="T84" fmla="*/ 92 w 181"/>
                <a:gd name="T85" fmla="*/ 142 h 175"/>
                <a:gd name="T86" fmla="*/ 56 w 181"/>
                <a:gd name="T87" fmla="*/ 152 h 175"/>
                <a:gd name="T88" fmla="*/ 18 w 181"/>
                <a:gd name="T89" fmla="*/ 151 h 175"/>
                <a:gd name="T90" fmla="*/ 12 w 181"/>
                <a:gd name="T91" fmla="*/ 141 h 175"/>
                <a:gd name="T92" fmla="*/ 0 w 181"/>
                <a:gd name="T93" fmla="*/ 120 h 175"/>
                <a:gd name="T94" fmla="*/ 3 w 181"/>
                <a:gd name="T95" fmla="*/ 109 h 175"/>
                <a:gd name="T96" fmla="*/ 13 w 181"/>
                <a:gd name="T97" fmla="*/ 107 h 175"/>
                <a:gd name="T98" fmla="*/ 25 w 181"/>
                <a:gd name="T99" fmla="*/ 112 h 175"/>
                <a:gd name="T100" fmla="*/ 50 w 181"/>
                <a:gd name="T101" fmla="*/ 121 h 175"/>
                <a:gd name="T102" fmla="*/ 50 w 181"/>
                <a:gd name="T103" fmla="*/ 89 h 175"/>
                <a:gd name="T104" fmla="*/ 48 w 181"/>
                <a:gd name="T105" fmla="*/ 80 h 175"/>
                <a:gd name="T106" fmla="*/ 55 w 181"/>
                <a:gd name="T107" fmla="*/ 74 h 175"/>
                <a:gd name="T108" fmla="*/ 84 w 181"/>
                <a:gd name="T109" fmla="*/ 92 h 175"/>
                <a:gd name="T110" fmla="*/ 80 w 181"/>
                <a:gd name="T111" fmla="*/ 75 h 175"/>
                <a:gd name="T112" fmla="*/ 75 w 181"/>
                <a:gd name="T113" fmla="*/ 42 h 175"/>
                <a:gd name="T114" fmla="*/ 97 w 181"/>
                <a:gd name="T115" fmla="*/ 31 h 175"/>
                <a:gd name="T116" fmla="*/ 109 w 181"/>
                <a:gd name="T117" fmla="*/ 14 h 175"/>
                <a:gd name="T118" fmla="*/ 105 w 181"/>
                <a:gd name="T119" fmla="*/ 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1" h="175">
                  <a:moveTo>
                    <a:pt x="123" y="130"/>
                  </a:moveTo>
                  <a:lnTo>
                    <a:pt x="120" y="131"/>
                  </a:lnTo>
                  <a:lnTo>
                    <a:pt x="115" y="133"/>
                  </a:lnTo>
                  <a:lnTo>
                    <a:pt x="98" y="139"/>
                  </a:lnTo>
                  <a:lnTo>
                    <a:pt x="98" y="165"/>
                  </a:lnTo>
                  <a:lnTo>
                    <a:pt x="123" y="165"/>
                  </a:lnTo>
                  <a:lnTo>
                    <a:pt x="123" y="130"/>
                  </a:lnTo>
                  <a:close/>
                  <a:moveTo>
                    <a:pt x="58" y="82"/>
                  </a:moveTo>
                  <a:lnTo>
                    <a:pt x="56" y="83"/>
                  </a:lnTo>
                  <a:lnTo>
                    <a:pt x="56" y="83"/>
                  </a:lnTo>
                  <a:lnTo>
                    <a:pt x="58" y="86"/>
                  </a:lnTo>
                  <a:lnTo>
                    <a:pt x="58" y="87"/>
                  </a:lnTo>
                  <a:lnTo>
                    <a:pt x="73" y="113"/>
                  </a:lnTo>
                  <a:lnTo>
                    <a:pt x="73" y="114"/>
                  </a:lnTo>
                  <a:lnTo>
                    <a:pt x="73" y="116"/>
                  </a:lnTo>
                  <a:lnTo>
                    <a:pt x="73" y="118"/>
                  </a:lnTo>
                  <a:lnTo>
                    <a:pt x="72" y="120"/>
                  </a:lnTo>
                  <a:lnTo>
                    <a:pt x="71" y="121"/>
                  </a:lnTo>
                  <a:lnTo>
                    <a:pt x="65" y="122"/>
                  </a:lnTo>
                  <a:lnTo>
                    <a:pt x="59" y="125"/>
                  </a:lnTo>
                  <a:lnTo>
                    <a:pt x="52" y="127"/>
                  </a:lnTo>
                  <a:lnTo>
                    <a:pt x="47" y="129"/>
                  </a:lnTo>
                  <a:lnTo>
                    <a:pt x="41" y="129"/>
                  </a:lnTo>
                  <a:lnTo>
                    <a:pt x="35" y="126"/>
                  </a:lnTo>
                  <a:lnTo>
                    <a:pt x="21" y="118"/>
                  </a:lnTo>
                  <a:lnTo>
                    <a:pt x="16" y="116"/>
                  </a:lnTo>
                  <a:lnTo>
                    <a:pt x="13" y="114"/>
                  </a:lnTo>
                  <a:lnTo>
                    <a:pt x="13" y="114"/>
                  </a:lnTo>
                  <a:lnTo>
                    <a:pt x="10" y="114"/>
                  </a:lnTo>
                  <a:lnTo>
                    <a:pt x="9" y="116"/>
                  </a:lnTo>
                  <a:lnTo>
                    <a:pt x="8" y="116"/>
                  </a:lnTo>
                  <a:lnTo>
                    <a:pt x="8" y="117"/>
                  </a:lnTo>
                  <a:lnTo>
                    <a:pt x="9" y="117"/>
                  </a:lnTo>
                  <a:lnTo>
                    <a:pt x="14" y="125"/>
                  </a:lnTo>
                  <a:lnTo>
                    <a:pt x="20" y="131"/>
                  </a:lnTo>
                  <a:lnTo>
                    <a:pt x="25" y="129"/>
                  </a:lnTo>
                  <a:lnTo>
                    <a:pt x="27" y="129"/>
                  </a:lnTo>
                  <a:lnTo>
                    <a:pt x="29" y="130"/>
                  </a:lnTo>
                  <a:lnTo>
                    <a:pt x="30" y="131"/>
                  </a:lnTo>
                  <a:lnTo>
                    <a:pt x="30" y="134"/>
                  </a:lnTo>
                  <a:lnTo>
                    <a:pt x="30" y="135"/>
                  </a:lnTo>
                  <a:lnTo>
                    <a:pt x="29" y="137"/>
                  </a:lnTo>
                  <a:lnTo>
                    <a:pt x="21" y="141"/>
                  </a:lnTo>
                  <a:lnTo>
                    <a:pt x="20" y="141"/>
                  </a:lnTo>
                  <a:lnTo>
                    <a:pt x="20" y="142"/>
                  </a:lnTo>
                  <a:lnTo>
                    <a:pt x="20" y="142"/>
                  </a:lnTo>
                  <a:lnTo>
                    <a:pt x="20" y="143"/>
                  </a:lnTo>
                  <a:lnTo>
                    <a:pt x="21" y="143"/>
                  </a:lnTo>
                  <a:lnTo>
                    <a:pt x="22" y="143"/>
                  </a:lnTo>
                  <a:lnTo>
                    <a:pt x="41" y="144"/>
                  </a:lnTo>
                  <a:lnTo>
                    <a:pt x="55" y="144"/>
                  </a:lnTo>
                  <a:lnTo>
                    <a:pt x="58" y="144"/>
                  </a:lnTo>
                  <a:lnTo>
                    <a:pt x="63" y="144"/>
                  </a:lnTo>
                  <a:lnTo>
                    <a:pt x="68" y="143"/>
                  </a:lnTo>
                  <a:lnTo>
                    <a:pt x="92" y="134"/>
                  </a:lnTo>
                  <a:lnTo>
                    <a:pt x="94" y="133"/>
                  </a:lnTo>
                  <a:lnTo>
                    <a:pt x="96" y="133"/>
                  </a:lnTo>
                  <a:lnTo>
                    <a:pt x="98" y="131"/>
                  </a:lnTo>
                  <a:lnTo>
                    <a:pt x="111" y="126"/>
                  </a:lnTo>
                  <a:lnTo>
                    <a:pt x="118" y="124"/>
                  </a:lnTo>
                  <a:lnTo>
                    <a:pt x="123" y="122"/>
                  </a:lnTo>
                  <a:lnTo>
                    <a:pt x="126" y="121"/>
                  </a:lnTo>
                  <a:lnTo>
                    <a:pt x="128" y="120"/>
                  </a:lnTo>
                  <a:lnTo>
                    <a:pt x="143" y="113"/>
                  </a:lnTo>
                  <a:lnTo>
                    <a:pt x="144" y="113"/>
                  </a:lnTo>
                  <a:lnTo>
                    <a:pt x="148" y="112"/>
                  </a:lnTo>
                  <a:lnTo>
                    <a:pt x="152" y="109"/>
                  </a:lnTo>
                  <a:lnTo>
                    <a:pt x="156" y="107"/>
                  </a:lnTo>
                  <a:lnTo>
                    <a:pt x="158" y="104"/>
                  </a:lnTo>
                  <a:lnTo>
                    <a:pt x="158" y="101"/>
                  </a:lnTo>
                  <a:lnTo>
                    <a:pt x="158" y="101"/>
                  </a:lnTo>
                  <a:lnTo>
                    <a:pt x="157" y="99"/>
                  </a:lnTo>
                  <a:lnTo>
                    <a:pt x="155" y="96"/>
                  </a:lnTo>
                  <a:lnTo>
                    <a:pt x="149" y="96"/>
                  </a:lnTo>
                  <a:lnTo>
                    <a:pt x="140" y="96"/>
                  </a:lnTo>
                  <a:lnTo>
                    <a:pt x="128" y="99"/>
                  </a:lnTo>
                  <a:lnTo>
                    <a:pt x="127" y="99"/>
                  </a:lnTo>
                  <a:lnTo>
                    <a:pt x="126" y="100"/>
                  </a:lnTo>
                  <a:lnTo>
                    <a:pt x="123" y="101"/>
                  </a:lnTo>
                  <a:lnTo>
                    <a:pt x="106" y="107"/>
                  </a:lnTo>
                  <a:lnTo>
                    <a:pt x="99" y="109"/>
                  </a:lnTo>
                  <a:lnTo>
                    <a:pt x="98" y="110"/>
                  </a:lnTo>
                  <a:lnTo>
                    <a:pt x="96" y="110"/>
                  </a:lnTo>
                  <a:lnTo>
                    <a:pt x="93" y="109"/>
                  </a:lnTo>
                  <a:lnTo>
                    <a:pt x="92" y="108"/>
                  </a:lnTo>
                  <a:lnTo>
                    <a:pt x="79" y="97"/>
                  </a:lnTo>
                  <a:lnTo>
                    <a:pt x="59" y="82"/>
                  </a:lnTo>
                  <a:lnTo>
                    <a:pt x="58" y="82"/>
                  </a:lnTo>
                  <a:lnTo>
                    <a:pt x="58" y="82"/>
                  </a:lnTo>
                  <a:close/>
                  <a:moveTo>
                    <a:pt x="98" y="75"/>
                  </a:moveTo>
                  <a:lnTo>
                    <a:pt x="98" y="101"/>
                  </a:lnTo>
                  <a:lnTo>
                    <a:pt x="103" y="100"/>
                  </a:lnTo>
                  <a:lnTo>
                    <a:pt x="123" y="92"/>
                  </a:lnTo>
                  <a:lnTo>
                    <a:pt x="123" y="75"/>
                  </a:lnTo>
                  <a:lnTo>
                    <a:pt x="98" y="75"/>
                  </a:lnTo>
                  <a:close/>
                  <a:moveTo>
                    <a:pt x="80" y="48"/>
                  </a:moveTo>
                  <a:lnTo>
                    <a:pt x="85" y="70"/>
                  </a:lnTo>
                  <a:lnTo>
                    <a:pt x="136" y="70"/>
                  </a:lnTo>
                  <a:lnTo>
                    <a:pt x="140" y="48"/>
                  </a:lnTo>
                  <a:lnTo>
                    <a:pt x="80" y="48"/>
                  </a:lnTo>
                  <a:close/>
                  <a:moveTo>
                    <a:pt x="102" y="33"/>
                  </a:moveTo>
                  <a:lnTo>
                    <a:pt x="102" y="42"/>
                  </a:lnTo>
                  <a:lnTo>
                    <a:pt x="118" y="42"/>
                  </a:lnTo>
                  <a:lnTo>
                    <a:pt x="118" y="33"/>
                  </a:lnTo>
                  <a:lnTo>
                    <a:pt x="102" y="33"/>
                  </a:lnTo>
                  <a:close/>
                  <a:moveTo>
                    <a:pt x="110" y="4"/>
                  </a:moveTo>
                  <a:lnTo>
                    <a:pt x="109" y="6"/>
                  </a:lnTo>
                  <a:lnTo>
                    <a:pt x="107" y="7"/>
                  </a:lnTo>
                  <a:lnTo>
                    <a:pt x="109" y="8"/>
                  </a:lnTo>
                  <a:lnTo>
                    <a:pt x="109" y="10"/>
                  </a:lnTo>
                  <a:lnTo>
                    <a:pt x="110" y="10"/>
                  </a:lnTo>
                  <a:lnTo>
                    <a:pt x="111" y="10"/>
                  </a:lnTo>
                  <a:lnTo>
                    <a:pt x="113" y="8"/>
                  </a:lnTo>
                  <a:lnTo>
                    <a:pt x="113" y="7"/>
                  </a:lnTo>
                  <a:lnTo>
                    <a:pt x="113" y="6"/>
                  </a:lnTo>
                  <a:lnTo>
                    <a:pt x="110" y="4"/>
                  </a:lnTo>
                  <a:close/>
                  <a:moveTo>
                    <a:pt x="110" y="0"/>
                  </a:moveTo>
                  <a:lnTo>
                    <a:pt x="114" y="2"/>
                  </a:lnTo>
                  <a:lnTo>
                    <a:pt x="117" y="4"/>
                  </a:lnTo>
                  <a:lnTo>
                    <a:pt x="118" y="7"/>
                  </a:lnTo>
                  <a:lnTo>
                    <a:pt x="117" y="11"/>
                  </a:lnTo>
                  <a:lnTo>
                    <a:pt x="115" y="12"/>
                  </a:lnTo>
                  <a:lnTo>
                    <a:pt x="113" y="14"/>
                  </a:lnTo>
                  <a:lnTo>
                    <a:pt x="113" y="27"/>
                  </a:lnTo>
                  <a:lnTo>
                    <a:pt x="122" y="27"/>
                  </a:lnTo>
                  <a:lnTo>
                    <a:pt x="123" y="28"/>
                  </a:lnTo>
                  <a:lnTo>
                    <a:pt x="124" y="31"/>
                  </a:lnTo>
                  <a:lnTo>
                    <a:pt x="124" y="42"/>
                  </a:lnTo>
                  <a:lnTo>
                    <a:pt x="144" y="42"/>
                  </a:lnTo>
                  <a:lnTo>
                    <a:pt x="145" y="42"/>
                  </a:lnTo>
                  <a:lnTo>
                    <a:pt x="147" y="42"/>
                  </a:lnTo>
                  <a:lnTo>
                    <a:pt x="147" y="44"/>
                  </a:lnTo>
                  <a:lnTo>
                    <a:pt x="147" y="45"/>
                  </a:lnTo>
                  <a:lnTo>
                    <a:pt x="141" y="74"/>
                  </a:lnTo>
                  <a:lnTo>
                    <a:pt x="140" y="75"/>
                  </a:lnTo>
                  <a:lnTo>
                    <a:pt x="139" y="75"/>
                  </a:lnTo>
                  <a:lnTo>
                    <a:pt x="128" y="75"/>
                  </a:lnTo>
                  <a:lnTo>
                    <a:pt x="128" y="91"/>
                  </a:lnTo>
                  <a:lnTo>
                    <a:pt x="140" y="88"/>
                  </a:lnTo>
                  <a:lnTo>
                    <a:pt x="151" y="88"/>
                  </a:lnTo>
                  <a:lnTo>
                    <a:pt x="156" y="88"/>
                  </a:lnTo>
                  <a:lnTo>
                    <a:pt x="160" y="89"/>
                  </a:lnTo>
                  <a:lnTo>
                    <a:pt x="164" y="92"/>
                  </a:lnTo>
                  <a:lnTo>
                    <a:pt x="166" y="96"/>
                  </a:lnTo>
                  <a:lnTo>
                    <a:pt x="166" y="100"/>
                  </a:lnTo>
                  <a:lnTo>
                    <a:pt x="166" y="104"/>
                  </a:lnTo>
                  <a:lnTo>
                    <a:pt x="166" y="107"/>
                  </a:lnTo>
                  <a:lnTo>
                    <a:pt x="164" y="109"/>
                  </a:lnTo>
                  <a:lnTo>
                    <a:pt x="161" y="113"/>
                  </a:lnTo>
                  <a:lnTo>
                    <a:pt x="161" y="113"/>
                  </a:lnTo>
                  <a:lnTo>
                    <a:pt x="157" y="116"/>
                  </a:lnTo>
                  <a:lnTo>
                    <a:pt x="152" y="118"/>
                  </a:lnTo>
                  <a:lnTo>
                    <a:pt x="147" y="121"/>
                  </a:lnTo>
                  <a:lnTo>
                    <a:pt x="147" y="121"/>
                  </a:lnTo>
                  <a:lnTo>
                    <a:pt x="128" y="127"/>
                  </a:lnTo>
                  <a:lnTo>
                    <a:pt x="128" y="165"/>
                  </a:lnTo>
                  <a:lnTo>
                    <a:pt x="175" y="165"/>
                  </a:lnTo>
                  <a:lnTo>
                    <a:pt x="178" y="165"/>
                  </a:lnTo>
                  <a:lnTo>
                    <a:pt x="179" y="168"/>
                  </a:lnTo>
                  <a:lnTo>
                    <a:pt x="181" y="169"/>
                  </a:lnTo>
                  <a:lnTo>
                    <a:pt x="179" y="172"/>
                  </a:lnTo>
                  <a:lnTo>
                    <a:pt x="178" y="173"/>
                  </a:lnTo>
                  <a:lnTo>
                    <a:pt x="175" y="175"/>
                  </a:lnTo>
                  <a:lnTo>
                    <a:pt x="43" y="175"/>
                  </a:lnTo>
                  <a:lnTo>
                    <a:pt x="42" y="173"/>
                  </a:lnTo>
                  <a:lnTo>
                    <a:pt x="41" y="172"/>
                  </a:lnTo>
                  <a:lnTo>
                    <a:pt x="39" y="169"/>
                  </a:lnTo>
                  <a:lnTo>
                    <a:pt x="41" y="168"/>
                  </a:lnTo>
                  <a:lnTo>
                    <a:pt x="42" y="165"/>
                  </a:lnTo>
                  <a:lnTo>
                    <a:pt x="43" y="165"/>
                  </a:lnTo>
                  <a:lnTo>
                    <a:pt x="92" y="165"/>
                  </a:lnTo>
                  <a:lnTo>
                    <a:pt x="92" y="142"/>
                  </a:lnTo>
                  <a:lnTo>
                    <a:pt x="71" y="150"/>
                  </a:lnTo>
                  <a:lnTo>
                    <a:pt x="64" y="152"/>
                  </a:lnTo>
                  <a:lnTo>
                    <a:pt x="58" y="152"/>
                  </a:lnTo>
                  <a:lnTo>
                    <a:pt x="56" y="152"/>
                  </a:lnTo>
                  <a:lnTo>
                    <a:pt x="47" y="152"/>
                  </a:lnTo>
                  <a:lnTo>
                    <a:pt x="34" y="152"/>
                  </a:lnTo>
                  <a:lnTo>
                    <a:pt x="21" y="151"/>
                  </a:lnTo>
                  <a:lnTo>
                    <a:pt x="18" y="151"/>
                  </a:lnTo>
                  <a:lnTo>
                    <a:pt x="16" y="150"/>
                  </a:lnTo>
                  <a:lnTo>
                    <a:pt x="13" y="147"/>
                  </a:lnTo>
                  <a:lnTo>
                    <a:pt x="12" y="144"/>
                  </a:lnTo>
                  <a:lnTo>
                    <a:pt x="12" y="141"/>
                  </a:lnTo>
                  <a:lnTo>
                    <a:pt x="13" y="137"/>
                  </a:lnTo>
                  <a:lnTo>
                    <a:pt x="8" y="130"/>
                  </a:lnTo>
                  <a:lnTo>
                    <a:pt x="3" y="122"/>
                  </a:lnTo>
                  <a:lnTo>
                    <a:pt x="0" y="120"/>
                  </a:lnTo>
                  <a:lnTo>
                    <a:pt x="0" y="117"/>
                  </a:lnTo>
                  <a:lnTo>
                    <a:pt x="0" y="113"/>
                  </a:lnTo>
                  <a:lnTo>
                    <a:pt x="1" y="112"/>
                  </a:lnTo>
                  <a:lnTo>
                    <a:pt x="3" y="109"/>
                  </a:lnTo>
                  <a:lnTo>
                    <a:pt x="5" y="108"/>
                  </a:lnTo>
                  <a:lnTo>
                    <a:pt x="8" y="108"/>
                  </a:lnTo>
                  <a:lnTo>
                    <a:pt x="10" y="107"/>
                  </a:lnTo>
                  <a:lnTo>
                    <a:pt x="13" y="107"/>
                  </a:lnTo>
                  <a:lnTo>
                    <a:pt x="16" y="107"/>
                  </a:lnTo>
                  <a:lnTo>
                    <a:pt x="17" y="108"/>
                  </a:lnTo>
                  <a:lnTo>
                    <a:pt x="20" y="109"/>
                  </a:lnTo>
                  <a:lnTo>
                    <a:pt x="25" y="112"/>
                  </a:lnTo>
                  <a:lnTo>
                    <a:pt x="39" y="120"/>
                  </a:lnTo>
                  <a:lnTo>
                    <a:pt x="42" y="121"/>
                  </a:lnTo>
                  <a:lnTo>
                    <a:pt x="46" y="121"/>
                  </a:lnTo>
                  <a:lnTo>
                    <a:pt x="50" y="121"/>
                  </a:lnTo>
                  <a:lnTo>
                    <a:pt x="63" y="114"/>
                  </a:lnTo>
                  <a:lnTo>
                    <a:pt x="64" y="114"/>
                  </a:lnTo>
                  <a:lnTo>
                    <a:pt x="51" y="91"/>
                  </a:lnTo>
                  <a:lnTo>
                    <a:pt x="50" y="89"/>
                  </a:lnTo>
                  <a:lnTo>
                    <a:pt x="50" y="88"/>
                  </a:lnTo>
                  <a:lnTo>
                    <a:pt x="48" y="86"/>
                  </a:lnTo>
                  <a:lnTo>
                    <a:pt x="47" y="83"/>
                  </a:lnTo>
                  <a:lnTo>
                    <a:pt x="48" y="80"/>
                  </a:lnTo>
                  <a:lnTo>
                    <a:pt x="50" y="78"/>
                  </a:lnTo>
                  <a:lnTo>
                    <a:pt x="51" y="75"/>
                  </a:lnTo>
                  <a:lnTo>
                    <a:pt x="52" y="75"/>
                  </a:lnTo>
                  <a:lnTo>
                    <a:pt x="55" y="74"/>
                  </a:lnTo>
                  <a:lnTo>
                    <a:pt x="58" y="74"/>
                  </a:lnTo>
                  <a:lnTo>
                    <a:pt x="60" y="74"/>
                  </a:lnTo>
                  <a:lnTo>
                    <a:pt x="64" y="76"/>
                  </a:lnTo>
                  <a:lnTo>
                    <a:pt x="84" y="92"/>
                  </a:lnTo>
                  <a:lnTo>
                    <a:pt x="92" y="97"/>
                  </a:lnTo>
                  <a:lnTo>
                    <a:pt x="92" y="75"/>
                  </a:lnTo>
                  <a:lnTo>
                    <a:pt x="82" y="75"/>
                  </a:lnTo>
                  <a:lnTo>
                    <a:pt x="80" y="75"/>
                  </a:lnTo>
                  <a:lnTo>
                    <a:pt x="80" y="74"/>
                  </a:lnTo>
                  <a:lnTo>
                    <a:pt x="73" y="45"/>
                  </a:lnTo>
                  <a:lnTo>
                    <a:pt x="73" y="44"/>
                  </a:lnTo>
                  <a:lnTo>
                    <a:pt x="75" y="42"/>
                  </a:lnTo>
                  <a:lnTo>
                    <a:pt x="75" y="42"/>
                  </a:lnTo>
                  <a:lnTo>
                    <a:pt x="76" y="42"/>
                  </a:lnTo>
                  <a:lnTo>
                    <a:pt x="97" y="42"/>
                  </a:lnTo>
                  <a:lnTo>
                    <a:pt x="97" y="31"/>
                  </a:lnTo>
                  <a:lnTo>
                    <a:pt x="97" y="28"/>
                  </a:lnTo>
                  <a:lnTo>
                    <a:pt x="99" y="27"/>
                  </a:lnTo>
                  <a:lnTo>
                    <a:pt x="109" y="27"/>
                  </a:lnTo>
                  <a:lnTo>
                    <a:pt x="109" y="14"/>
                  </a:lnTo>
                  <a:lnTo>
                    <a:pt x="106" y="12"/>
                  </a:lnTo>
                  <a:lnTo>
                    <a:pt x="103" y="11"/>
                  </a:lnTo>
                  <a:lnTo>
                    <a:pt x="103" y="7"/>
                  </a:lnTo>
                  <a:lnTo>
                    <a:pt x="105" y="4"/>
                  </a:lnTo>
                  <a:lnTo>
                    <a:pt x="106" y="2"/>
                  </a:lnTo>
                  <a:lnTo>
                    <a:pt x="11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2" name="Freeform 2947">
              <a:extLst>
                <a:ext uri="{FF2B5EF4-FFF2-40B4-BE49-F238E27FC236}">
                  <a16:creationId xmlns:a16="http://schemas.microsoft.com/office/drawing/2014/main" id="{D76A1CBC-0C81-2AF2-9470-6B6B6FE07CC6}"/>
                </a:ext>
              </a:extLst>
            </p:cNvPr>
            <p:cNvSpPr>
              <a:spLocks/>
            </p:cNvSpPr>
            <p:nvPr/>
          </p:nvSpPr>
          <p:spPr bwMode="gray">
            <a:xfrm>
              <a:off x="11111761" y="5121218"/>
              <a:ext cx="14288" cy="15875"/>
            </a:xfrm>
            <a:custGeom>
              <a:avLst/>
              <a:gdLst>
                <a:gd name="T0" fmla="*/ 5 w 9"/>
                <a:gd name="T1" fmla="*/ 0 h 10"/>
                <a:gd name="T2" fmla="*/ 8 w 9"/>
                <a:gd name="T3" fmla="*/ 2 h 10"/>
                <a:gd name="T4" fmla="*/ 9 w 9"/>
                <a:gd name="T5" fmla="*/ 3 h 10"/>
                <a:gd name="T6" fmla="*/ 9 w 9"/>
                <a:gd name="T7" fmla="*/ 6 h 10"/>
                <a:gd name="T8" fmla="*/ 8 w 9"/>
                <a:gd name="T9" fmla="*/ 8 h 10"/>
                <a:gd name="T10" fmla="*/ 6 w 9"/>
                <a:gd name="T11" fmla="*/ 10 h 10"/>
                <a:gd name="T12" fmla="*/ 4 w 9"/>
                <a:gd name="T13" fmla="*/ 10 h 10"/>
                <a:gd name="T14" fmla="*/ 2 w 9"/>
                <a:gd name="T15" fmla="*/ 8 h 10"/>
                <a:gd name="T16" fmla="*/ 1 w 9"/>
                <a:gd name="T17" fmla="*/ 7 h 10"/>
                <a:gd name="T18" fmla="*/ 1 w 9"/>
                <a:gd name="T19" fmla="*/ 7 h 10"/>
                <a:gd name="T20" fmla="*/ 0 w 9"/>
                <a:gd name="T21" fmla="*/ 4 h 10"/>
                <a:gd name="T22" fmla="*/ 1 w 9"/>
                <a:gd name="T23" fmla="*/ 3 h 10"/>
                <a:gd name="T24" fmla="*/ 1 w 9"/>
                <a:gd name="T25" fmla="*/ 2 h 10"/>
                <a:gd name="T26" fmla="*/ 2 w 9"/>
                <a:gd name="T27" fmla="*/ 2 h 10"/>
                <a:gd name="T28" fmla="*/ 5 w 9"/>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0">
                  <a:moveTo>
                    <a:pt x="5" y="0"/>
                  </a:moveTo>
                  <a:lnTo>
                    <a:pt x="8" y="2"/>
                  </a:lnTo>
                  <a:lnTo>
                    <a:pt x="9" y="3"/>
                  </a:lnTo>
                  <a:lnTo>
                    <a:pt x="9" y="6"/>
                  </a:lnTo>
                  <a:lnTo>
                    <a:pt x="8" y="8"/>
                  </a:lnTo>
                  <a:lnTo>
                    <a:pt x="6" y="10"/>
                  </a:lnTo>
                  <a:lnTo>
                    <a:pt x="4" y="10"/>
                  </a:lnTo>
                  <a:lnTo>
                    <a:pt x="2" y="8"/>
                  </a:lnTo>
                  <a:lnTo>
                    <a:pt x="1" y="7"/>
                  </a:lnTo>
                  <a:lnTo>
                    <a:pt x="1" y="7"/>
                  </a:lnTo>
                  <a:lnTo>
                    <a:pt x="0" y="4"/>
                  </a:lnTo>
                  <a:lnTo>
                    <a:pt x="1" y="3"/>
                  </a:lnTo>
                  <a:lnTo>
                    <a:pt x="1" y="2"/>
                  </a:lnTo>
                  <a:lnTo>
                    <a:pt x="2" y="2"/>
                  </a:lnTo>
                  <a:lnTo>
                    <a:pt x="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3" name="Freeform 2948">
              <a:extLst>
                <a:ext uri="{FF2B5EF4-FFF2-40B4-BE49-F238E27FC236}">
                  <a16:creationId xmlns:a16="http://schemas.microsoft.com/office/drawing/2014/main" id="{8EC1C4CC-73FC-B204-378F-E3064D5BF1E8}"/>
                </a:ext>
              </a:extLst>
            </p:cNvPr>
            <p:cNvSpPr>
              <a:spLocks/>
            </p:cNvSpPr>
            <p:nvPr/>
          </p:nvSpPr>
          <p:spPr bwMode="gray">
            <a:xfrm>
              <a:off x="11133986" y="5113281"/>
              <a:ext cx="12700" cy="14288"/>
            </a:xfrm>
            <a:custGeom>
              <a:avLst/>
              <a:gdLst>
                <a:gd name="T0" fmla="*/ 6 w 8"/>
                <a:gd name="T1" fmla="*/ 0 h 9"/>
                <a:gd name="T2" fmla="*/ 7 w 8"/>
                <a:gd name="T3" fmla="*/ 1 h 9"/>
                <a:gd name="T4" fmla="*/ 8 w 8"/>
                <a:gd name="T5" fmla="*/ 3 h 9"/>
                <a:gd name="T6" fmla="*/ 8 w 8"/>
                <a:gd name="T7" fmla="*/ 5 h 9"/>
                <a:gd name="T8" fmla="*/ 8 w 8"/>
                <a:gd name="T9" fmla="*/ 8 h 9"/>
                <a:gd name="T10" fmla="*/ 6 w 8"/>
                <a:gd name="T11" fmla="*/ 9 h 9"/>
                <a:gd name="T12" fmla="*/ 4 w 8"/>
                <a:gd name="T13" fmla="*/ 9 h 9"/>
                <a:gd name="T14" fmla="*/ 2 w 8"/>
                <a:gd name="T15" fmla="*/ 8 h 9"/>
                <a:gd name="T16" fmla="*/ 0 w 8"/>
                <a:gd name="T17" fmla="*/ 7 h 9"/>
                <a:gd name="T18" fmla="*/ 0 w 8"/>
                <a:gd name="T19" fmla="*/ 4 h 9"/>
                <a:gd name="T20" fmla="*/ 2 w 8"/>
                <a:gd name="T21" fmla="*/ 3 h 9"/>
                <a:gd name="T22" fmla="*/ 3 w 8"/>
                <a:gd name="T23" fmla="*/ 1 h 9"/>
                <a:gd name="T24" fmla="*/ 6 w 8"/>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9">
                  <a:moveTo>
                    <a:pt x="6" y="0"/>
                  </a:moveTo>
                  <a:lnTo>
                    <a:pt x="7" y="1"/>
                  </a:lnTo>
                  <a:lnTo>
                    <a:pt x="8" y="3"/>
                  </a:lnTo>
                  <a:lnTo>
                    <a:pt x="8" y="5"/>
                  </a:lnTo>
                  <a:lnTo>
                    <a:pt x="8" y="8"/>
                  </a:lnTo>
                  <a:lnTo>
                    <a:pt x="6" y="9"/>
                  </a:lnTo>
                  <a:lnTo>
                    <a:pt x="4" y="9"/>
                  </a:lnTo>
                  <a:lnTo>
                    <a:pt x="2" y="8"/>
                  </a:lnTo>
                  <a:lnTo>
                    <a:pt x="0" y="7"/>
                  </a:lnTo>
                  <a:lnTo>
                    <a:pt x="0" y="4"/>
                  </a:lnTo>
                  <a:lnTo>
                    <a:pt x="2" y="3"/>
                  </a:lnTo>
                  <a:lnTo>
                    <a:pt x="3" y="1"/>
                  </a:lnTo>
                  <a:lnTo>
                    <a:pt x="6"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4" name="Freeform 2949">
              <a:extLst>
                <a:ext uri="{FF2B5EF4-FFF2-40B4-BE49-F238E27FC236}">
                  <a16:creationId xmlns:a16="http://schemas.microsoft.com/office/drawing/2014/main" id="{EDABDD3F-7745-A33F-9B49-FED7D8E9ACBC}"/>
                </a:ext>
              </a:extLst>
            </p:cNvPr>
            <p:cNvSpPr>
              <a:spLocks/>
            </p:cNvSpPr>
            <p:nvPr/>
          </p:nvSpPr>
          <p:spPr bwMode="gray">
            <a:xfrm>
              <a:off x="11154624" y="5105343"/>
              <a:ext cx="15875" cy="14288"/>
            </a:xfrm>
            <a:custGeom>
              <a:avLst/>
              <a:gdLst>
                <a:gd name="T0" fmla="*/ 4 w 10"/>
                <a:gd name="T1" fmla="*/ 0 h 9"/>
                <a:gd name="T2" fmla="*/ 7 w 10"/>
                <a:gd name="T3" fmla="*/ 0 h 9"/>
                <a:gd name="T4" fmla="*/ 8 w 10"/>
                <a:gd name="T5" fmla="*/ 1 h 9"/>
                <a:gd name="T6" fmla="*/ 10 w 10"/>
                <a:gd name="T7" fmla="*/ 3 h 9"/>
                <a:gd name="T8" fmla="*/ 10 w 10"/>
                <a:gd name="T9" fmla="*/ 5 h 9"/>
                <a:gd name="T10" fmla="*/ 8 w 10"/>
                <a:gd name="T11" fmla="*/ 6 h 9"/>
                <a:gd name="T12" fmla="*/ 7 w 10"/>
                <a:gd name="T13" fmla="*/ 8 h 9"/>
                <a:gd name="T14" fmla="*/ 4 w 10"/>
                <a:gd name="T15" fmla="*/ 9 h 9"/>
                <a:gd name="T16" fmla="*/ 3 w 10"/>
                <a:gd name="T17" fmla="*/ 8 h 9"/>
                <a:gd name="T18" fmla="*/ 2 w 10"/>
                <a:gd name="T19" fmla="*/ 6 h 9"/>
                <a:gd name="T20" fmla="*/ 2 w 10"/>
                <a:gd name="T21" fmla="*/ 6 h 9"/>
                <a:gd name="T22" fmla="*/ 0 w 10"/>
                <a:gd name="T23" fmla="*/ 4 h 9"/>
                <a:gd name="T24" fmla="*/ 2 w 10"/>
                <a:gd name="T25" fmla="*/ 3 h 9"/>
                <a:gd name="T26" fmla="*/ 3 w 10"/>
                <a:gd name="T27" fmla="*/ 1 h 9"/>
                <a:gd name="T28" fmla="*/ 3 w 10"/>
                <a:gd name="T29" fmla="*/ 0 h 9"/>
                <a:gd name="T30" fmla="*/ 4 w 10"/>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9">
                  <a:moveTo>
                    <a:pt x="4" y="0"/>
                  </a:moveTo>
                  <a:lnTo>
                    <a:pt x="7" y="0"/>
                  </a:lnTo>
                  <a:lnTo>
                    <a:pt x="8" y="1"/>
                  </a:lnTo>
                  <a:lnTo>
                    <a:pt x="10" y="3"/>
                  </a:lnTo>
                  <a:lnTo>
                    <a:pt x="10" y="5"/>
                  </a:lnTo>
                  <a:lnTo>
                    <a:pt x="8" y="6"/>
                  </a:lnTo>
                  <a:lnTo>
                    <a:pt x="7" y="8"/>
                  </a:lnTo>
                  <a:lnTo>
                    <a:pt x="4" y="9"/>
                  </a:lnTo>
                  <a:lnTo>
                    <a:pt x="3" y="8"/>
                  </a:lnTo>
                  <a:lnTo>
                    <a:pt x="2" y="6"/>
                  </a:lnTo>
                  <a:lnTo>
                    <a:pt x="2" y="6"/>
                  </a:lnTo>
                  <a:lnTo>
                    <a:pt x="0" y="4"/>
                  </a:lnTo>
                  <a:lnTo>
                    <a:pt x="2" y="3"/>
                  </a:lnTo>
                  <a:lnTo>
                    <a:pt x="3" y="1"/>
                  </a:lnTo>
                  <a:lnTo>
                    <a:pt x="3" y="0"/>
                  </a:lnTo>
                  <a:lnTo>
                    <a:pt x="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5" name="Freeform 2950">
              <a:extLst>
                <a:ext uri="{FF2B5EF4-FFF2-40B4-BE49-F238E27FC236}">
                  <a16:creationId xmlns:a16="http://schemas.microsoft.com/office/drawing/2014/main" id="{CC5919A2-F874-3FD8-D567-73EC80A2E3F7}"/>
                </a:ext>
              </a:extLst>
            </p:cNvPr>
            <p:cNvSpPr>
              <a:spLocks/>
            </p:cNvSpPr>
            <p:nvPr/>
          </p:nvSpPr>
          <p:spPr bwMode="gray">
            <a:xfrm>
              <a:off x="11040324" y="5151381"/>
              <a:ext cx="12700" cy="12700"/>
            </a:xfrm>
            <a:custGeom>
              <a:avLst/>
              <a:gdLst>
                <a:gd name="T0" fmla="*/ 4 w 8"/>
                <a:gd name="T1" fmla="*/ 0 h 8"/>
                <a:gd name="T2" fmla="*/ 7 w 8"/>
                <a:gd name="T3" fmla="*/ 1 h 8"/>
                <a:gd name="T4" fmla="*/ 8 w 8"/>
                <a:gd name="T5" fmla="*/ 2 h 8"/>
                <a:gd name="T6" fmla="*/ 8 w 8"/>
                <a:gd name="T7" fmla="*/ 5 h 8"/>
                <a:gd name="T8" fmla="*/ 7 w 8"/>
                <a:gd name="T9" fmla="*/ 6 h 8"/>
                <a:gd name="T10" fmla="*/ 6 w 8"/>
                <a:gd name="T11" fmla="*/ 8 h 8"/>
                <a:gd name="T12" fmla="*/ 3 w 8"/>
                <a:gd name="T13" fmla="*/ 8 h 8"/>
                <a:gd name="T14" fmla="*/ 2 w 8"/>
                <a:gd name="T15" fmla="*/ 8 h 8"/>
                <a:gd name="T16" fmla="*/ 0 w 8"/>
                <a:gd name="T17" fmla="*/ 5 h 8"/>
                <a:gd name="T18" fmla="*/ 0 w 8"/>
                <a:gd name="T19" fmla="*/ 4 h 8"/>
                <a:gd name="T20" fmla="*/ 0 w 8"/>
                <a:gd name="T21" fmla="*/ 1 h 8"/>
                <a:gd name="T22" fmla="*/ 3 w 8"/>
                <a:gd name="T23" fmla="*/ 0 h 8"/>
                <a:gd name="T24" fmla="*/ 4 w 8"/>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4" y="0"/>
                  </a:moveTo>
                  <a:lnTo>
                    <a:pt x="7" y="1"/>
                  </a:lnTo>
                  <a:lnTo>
                    <a:pt x="8" y="2"/>
                  </a:lnTo>
                  <a:lnTo>
                    <a:pt x="8" y="5"/>
                  </a:lnTo>
                  <a:lnTo>
                    <a:pt x="7" y="6"/>
                  </a:lnTo>
                  <a:lnTo>
                    <a:pt x="6" y="8"/>
                  </a:lnTo>
                  <a:lnTo>
                    <a:pt x="3" y="8"/>
                  </a:lnTo>
                  <a:lnTo>
                    <a:pt x="2" y="8"/>
                  </a:lnTo>
                  <a:lnTo>
                    <a:pt x="0" y="5"/>
                  </a:lnTo>
                  <a:lnTo>
                    <a:pt x="0" y="4"/>
                  </a:lnTo>
                  <a:lnTo>
                    <a:pt x="0" y="1"/>
                  </a:lnTo>
                  <a:lnTo>
                    <a:pt x="3" y="0"/>
                  </a:lnTo>
                  <a:lnTo>
                    <a:pt x="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6" name="Freeform 2951">
              <a:extLst>
                <a:ext uri="{FF2B5EF4-FFF2-40B4-BE49-F238E27FC236}">
                  <a16:creationId xmlns:a16="http://schemas.microsoft.com/office/drawing/2014/main" id="{88E9F16B-5871-6F17-70D5-17B7416629CF}"/>
                </a:ext>
              </a:extLst>
            </p:cNvPr>
            <p:cNvSpPr>
              <a:spLocks/>
            </p:cNvSpPr>
            <p:nvPr/>
          </p:nvSpPr>
          <p:spPr bwMode="gray">
            <a:xfrm>
              <a:off x="11060961" y="5141856"/>
              <a:ext cx="12700" cy="12700"/>
            </a:xfrm>
            <a:custGeom>
              <a:avLst/>
              <a:gdLst>
                <a:gd name="T0" fmla="*/ 6 w 8"/>
                <a:gd name="T1" fmla="*/ 0 h 8"/>
                <a:gd name="T2" fmla="*/ 7 w 8"/>
                <a:gd name="T3" fmla="*/ 2 h 8"/>
                <a:gd name="T4" fmla="*/ 8 w 8"/>
                <a:gd name="T5" fmla="*/ 3 h 8"/>
                <a:gd name="T6" fmla="*/ 8 w 8"/>
                <a:gd name="T7" fmla="*/ 6 h 8"/>
                <a:gd name="T8" fmla="*/ 8 w 8"/>
                <a:gd name="T9" fmla="*/ 7 h 8"/>
                <a:gd name="T10" fmla="*/ 6 w 8"/>
                <a:gd name="T11" fmla="*/ 8 h 8"/>
                <a:gd name="T12" fmla="*/ 4 w 8"/>
                <a:gd name="T13" fmla="*/ 8 h 8"/>
                <a:gd name="T14" fmla="*/ 2 w 8"/>
                <a:gd name="T15" fmla="*/ 8 h 8"/>
                <a:gd name="T16" fmla="*/ 0 w 8"/>
                <a:gd name="T17" fmla="*/ 6 h 8"/>
                <a:gd name="T18" fmla="*/ 0 w 8"/>
                <a:gd name="T19" fmla="*/ 4 h 8"/>
                <a:gd name="T20" fmla="*/ 2 w 8"/>
                <a:gd name="T21" fmla="*/ 2 h 8"/>
                <a:gd name="T22" fmla="*/ 3 w 8"/>
                <a:gd name="T23" fmla="*/ 0 h 8"/>
                <a:gd name="T24" fmla="*/ 6 w 8"/>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6" y="0"/>
                  </a:moveTo>
                  <a:lnTo>
                    <a:pt x="7" y="2"/>
                  </a:lnTo>
                  <a:lnTo>
                    <a:pt x="8" y="3"/>
                  </a:lnTo>
                  <a:lnTo>
                    <a:pt x="8" y="6"/>
                  </a:lnTo>
                  <a:lnTo>
                    <a:pt x="8" y="7"/>
                  </a:lnTo>
                  <a:lnTo>
                    <a:pt x="6" y="8"/>
                  </a:lnTo>
                  <a:lnTo>
                    <a:pt x="4" y="8"/>
                  </a:lnTo>
                  <a:lnTo>
                    <a:pt x="2" y="8"/>
                  </a:lnTo>
                  <a:lnTo>
                    <a:pt x="0" y="6"/>
                  </a:lnTo>
                  <a:lnTo>
                    <a:pt x="0" y="4"/>
                  </a:lnTo>
                  <a:lnTo>
                    <a:pt x="2" y="2"/>
                  </a:lnTo>
                  <a:lnTo>
                    <a:pt x="3" y="0"/>
                  </a:lnTo>
                  <a:lnTo>
                    <a:pt x="6"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77" name="Group 76">
            <a:extLst>
              <a:ext uri="{FF2B5EF4-FFF2-40B4-BE49-F238E27FC236}">
                <a16:creationId xmlns:a16="http://schemas.microsoft.com/office/drawing/2014/main" id="{778AEE53-2A60-59D5-C42E-2AF5FD1AEB05}"/>
              </a:ext>
            </a:extLst>
          </p:cNvPr>
          <p:cNvGrpSpPr/>
          <p:nvPr/>
        </p:nvGrpSpPr>
        <p:grpSpPr bwMode="gray">
          <a:xfrm>
            <a:off x="10238814" y="3996112"/>
            <a:ext cx="1077107" cy="866245"/>
            <a:chOff x="9092461" y="4973581"/>
            <a:chExt cx="300038" cy="241300"/>
          </a:xfrm>
          <a:solidFill>
            <a:schemeClr val="tx2"/>
          </a:solidFill>
        </p:grpSpPr>
        <p:sp>
          <p:nvSpPr>
            <p:cNvPr id="78" name="Freeform 2998">
              <a:extLst>
                <a:ext uri="{FF2B5EF4-FFF2-40B4-BE49-F238E27FC236}">
                  <a16:creationId xmlns:a16="http://schemas.microsoft.com/office/drawing/2014/main" id="{A5C03C2D-52F2-C1FA-BB25-8BCFA22CDFB8}"/>
                </a:ext>
              </a:extLst>
            </p:cNvPr>
            <p:cNvSpPr>
              <a:spLocks noEditPoints="1"/>
            </p:cNvSpPr>
            <p:nvPr/>
          </p:nvSpPr>
          <p:spPr bwMode="gray">
            <a:xfrm>
              <a:off x="9148024" y="5054543"/>
              <a:ext cx="187325" cy="144463"/>
            </a:xfrm>
            <a:custGeom>
              <a:avLst/>
              <a:gdLst>
                <a:gd name="T0" fmla="*/ 57 w 118"/>
                <a:gd name="T1" fmla="*/ 10 h 91"/>
                <a:gd name="T2" fmla="*/ 41 w 118"/>
                <a:gd name="T3" fmla="*/ 11 h 91"/>
                <a:gd name="T4" fmla="*/ 31 w 118"/>
                <a:gd name="T5" fmla="*/ 15 h 91"/>
                <a:gd name="T6" fmla="*/ 24 w 118"/>
                <a:gd name="T7" fmla="*/ 17 h 91"/>
                <a:gd name="T8" fmla="*/ 11 w 118"/>
                <a:gd name="T9" fmla="*/ 57 h 91"/>
                <a:gd name="T10" fmla="*/ 15 w 118"/>
                <a:gd name="T11" fmla="*/ 57 h 91"/>
                <a:gd name="T12" fmla="*/ 25 w 118"/>
                <a:gd name="T13" fmla="*/ 57 h 91"/>
                <a:gd name="T14" fmla="*/ 37 w 118"/>
                <a:gd name="T15" fmla="*/ 59 h 91"/>
                <a:gd name="T16" fmla="*/ 49 w 118"/>
                <a:gd name="T17" fmla="*/ 66 h 91"/>
                <a:gd name="T18" fmla="*/ 59 w 118"/>
                <a:gd name="T19" fmla="*/ 78 h 91"/>
                <a:gd name="T20" fmla="*/ 68 w 118"/>
                <a:gd name="T21" fmla="*/ 67 h 91"/>
                <a:gd name="T22" fmla="*/ 79 w 118"/>
                <a:gd name="T23" fmla="*/ 61 h 91"/>
                <a:gd name="T24" fmla="*/ 89 w 118"/>
                <a:gd name="T25" fmla="*/ 58 h 91"/>
                <a:gd name="T26" fmla="*/ 99 w 118"/>
                <a:gd name="T27" fmla="*/ 57 h 91"/>
                <a:gd name="T28" fmla="*/ 108 w 118"/>
                <a:gd name="T29" fmla="*/ 57 h 91"/>
                <a:gd name="T30" fmla="*/ 95 w 118"/>
                <a:gd name="T31" fmla="*/ 17 h 91"/>
                <a:gd name="T32" fmla="*/ 74 w 118"/>
                <a:gd name="T33" fmla="*/ 11 h 91"/>
                <a:gd name="T34" fmla="*/ 57 w 118"/>
                <a:gd name="T35" fmla="*/ 10 h 91"/>
                <a:gd name="T36" fmla="*/ 59 w 118"/>
                <a:gd name="T37" fmla="*/ 0 h 91"/>
                <a:gd name="T38" fmla="*/ 79 w 118"/>
                <a:gd name="T39" fmla="*/ 3 h 91"/>
                <a:gd name="T40" fmla="*/ 100 w 118"/>
                <a:gd name="T41" fmla="*/ 11 h 91"/>
                <a:gd name="T42" fmla="*/ 101 w 118"/>
                <a:gd name="T43" fmla="*/ 11 h 91"/>
                <a:gd name="T44" fmla="*/ 103 w 118"/>
                <a:gd name="T45" fmla="*/ 14 h 91"/>
                <a:gd name="T46" fmla="*/ 118 w 118"/>
                <a:gd name="T47" fmla="*/ 59 h 91"/>
                <a:gd name="T48" fmla="*/ 118 w 118"/>
                <a:gd name="T49" fmla="*/ 62 h 91"/>
                <a:gd name="T50" fmla="*/ 117 w 118"/>
                <a:gd name="T51" fmla="*/ 65 h 91"/>
                <a:gd name="T52" fmla="*/ 114 w 118"/>
                <a:gd name="T53" fmla="*/ 66 h 91"/>
                <a:gd name="T54" fmla="*/ 113 w 118"/>
                <a:gd name="T55" fmla="*/ 66 h 91"/>
                <a:gd name="T56" fmla="*/ 109 w 118"/>
                <a:gd name="T57" fmla="*/ 65 h 91"/>
                <a:gd name="T58" fmla="*/ 103 w 118"/>
                <a:gd name="T59" fmla="*/ 65 h 91"/>
                <a:gd name="T60" fmla="*/ 92 w 118"/>
                <a:gd name="T61" fmla="*/ 66 h 91"/>
                <a:gd name="T62" fmla="*/ 82 w 118"/>
                <a:gd name="T63" fmla="*/ 69 h 91"/>
                <a:gd name="T64" fmla="*/ 71 w 118"/>
                <a:gd name="T65" fmla="*/ 76 h 91"/>
                <a:gd name="T66" fmla="*/ 63 w 118"/>
                <a:gd name="T67" fmla="*/ 88 h 91"/>
                <a:gd name="T68" fmla="*/ 62 w 118"/>
                <a:gd name="T69" fmla="*/ 90 h 91"/>
                <a:gd name="T70" fmla="*/ 59 w 118"/>
                <a:gd name="T71" fmla="*/ 91 h 91"/>
                <a:gd name="T72" fmla="*/ 57 w 118"/>
                <a:gd name="T73" fmla="*/ 90 h 91"/>
                <a:gd name="T74" fmla="*/ 55 w 118"/>
                <a:gd name="T75" fmla="*/ 88 h 91"/>
                <a:gd name="T76" fmla="*/ 46 w 118"/>
                <a:gd name="T77" fmla="*/ 76 h 91"/>
                <a:gd name="T78" fmla="*/ 36 w 118"/>
                <a:gd name="T79" fmla="*/ 69 h 91"/>
                <a:gd name="T80" fmla="*/ 25 w 118"/>
                <a:gd name="T81" fmla="*/ 66 h 91"/>
                <a:gd name="T82" fmla="*/ 16 w 118"/>
                <a:gd name="T83" fmla="*/ 65 h 91"/>
                <a:gd name="T84" fmla="*/ 8 w 118"/>
                <a:gd name="T85" fmla="*/ 65 h 91"/>
                <a:gd name="T86" fmla="*/ 6 w 118"/>
                <a:gd name="T87" fmla="*/ 66 h 91"/>
                <a:gd name="T88" fmla="*/ 3 w 118"/>
                <a:gd name="T89" fmla="*/ 66 h 91"/>
                <a:gd name="T90" fmla="*/ 2 w 118"/>
                <a:gd name="T91" fmla="*/ 65 h 91"/>
                <a:gd name="T92" fmla="*/ 0 w 118"/>
                <a:gd name="T93" fmla="*/ 62 h 91"/>
                <a:gd name="T94" fmla="*/ 0 w 118"/>
                <a:gd name="T95" fmla="*/ 59 h 91"/>
                <a:gd name="T96" fmla="*/ 16 w 118"/>
                <a:gd name="T97" fmla="*/ 14 h 91"/>
                <a:gd name="T98" fmla="*/ 16 w 118"/>
                <a:gd name="T99" fmla="*/ 12 h 91"/>
                <a:gd name="T100" fmla="*/ 17 w 118"/>
                <a:gd name="T101" fmla="*/ 11 h 91"/>
                <a:gd name="T102" fmla="*/ 21 w 118"/>
                <a:gd name="T103" fmla="*/ 8 h 91"/>
                <a:gd name="T104" fmla="*/ 31 w 118"/>
                <a:gd name="T105" fmla="*/ 6 h 91"/>
                <a:gd name="T106" fmla="*/ 42 w 118"/>
                <a:gd name="T107" fmla="*/ 2 h 91"/>
                <a:gd name="T108" fmla="*/ 59 w 118"/>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8" h="91">
                  <a:moveTo>
                    <a:pt x="57" y="10"/>
                  </a:moveTo>
                  <a:lnTo>
                    <a:pt x="41" y="11"/>
                  </a:lnTo>
                  <a:lnTo>
                    <a:pt x="31" y="15"/>
                  </a:lnTo>
                  <a:lnTo>
                    <a:pt x="24" y="17"/>
                  </a:lnTo>
                  <a:lnTo>
                    <a:pt x="11" y="57"/>
                  </a:lnTo>
                  <a:lnTo>
                    <a:pt x="15" y="57"/>
                  </a:lnTo>
                  <a:lnTo>
                    <a:pt x="25" y="57"/>
                  </a:lnTo>
                  <a:lnTo>
                    <a:pt x="37" y="59"/>
                  </a:lnTo>
                  <a:lnTo>
                    <a:pt x="49" y="66"/>
                  </a:lnTo>
                  <a:lnTo>
                    <a:pt x="59" y="78"/>
                  </a:lnTo>
                  <a:lnTo>
                    <a:pt x="68" y="67"/>
                  </a:lnTo>
                  <a:lnTo>
                    <a:pt x="79" y="61"/>
                  </a:lnTo>
                  <a:lnTo>
                    <a:pt x="89" y="58"/>
                  </a:lnTo>
                  <a:lnTo>
                    <a:pt x="99" y="57"/>
                  </a:lnTo>
                  <a:lnTo>
                    <a:pt x="108" y="57"/>
                  </a:lnTo>
                  <a:lnTo>
                    <a:pt x="95" y="17"/>
                  </a:lnTo>
                  <a:lnTo>
                    <a:pt x="74" y="11"/>
                  </a:lnTo>
                  <a:lnTo>
                    <a:pt x="57" y="10"/>
                  </a:lnTo>
                  <a:close/>
                  <a:moveTo>
                    <a:pt x="59" y="0"/>
                  </a:moveTo>
                  <a:lnTo>
                    <a:pt x="79" y="3"/>
                  </a:lnTo>
                  <a:lnTo>
                    <a:pt x="100" y="11"/>
                  </a:lnTo>
                  <a:lnTo>
                    <a:pt x="101" y="11"/>
                  </a:lnTo>
                  <a:lnTo>
                    <a:pt x="103" y="14"/>
                  </a:lnTo>
                  <a:lnTo>
                    <a:pt x="118" y="59"/>
                  </a:lnTo>
                  <a:lnTo>
                    <a:pt x="118" y="62"/>
                  </a:lnTo>
                  <a:lnTo>
                    <a:pt x="117" y="65"/>
                  </a:lnTo>
                  <a:lnTo>
                    <a:pt x="114" y="66"/>
                  </a:lnTo>
                  <a:lnTo>
                    <a:pt x="113" y="66"/>
                  </a:lnTo>
                  <a:lnTo>
                    <a:pt x="109" y="65"/>
                  </a:lnTo>
                  <a:lnTo>
                    <a:pt x="103" y="65"/>
                  </a:lnTo>
                  <a:lnTo>
                    <a:pt x="92" y="66"/>
                  </a:lnTo>
                  <a:lnTo>
                    <a:pt x="82" y="69"/>
                  </a:lnTo>
                  <a:lnTo>
                    <a:pt x="71" y="76"/>
                  </a:lnTo>
                  <a:lnTo>
                    <a:pt x="63" y="88"/>
                  </a:lnTo>
                  <a:lnTo>
                    <a:pt x="62" y="90"/>
                  </a:lnTo>
                  <a:lnTo>
                    <a:pt x="59" y="91"/>
                  </a:lnTo>
                  <a:lnTo>
                    <a:pt x="57" y="90"/>
                  </a:lnTo>
                  <a:lnTo>
                    <a:pt x="55" y="88"/>
                  </a:lnTo>
                  <a:lnTo>
                    <a:pt x="46" y="76"/>
                  </a:lnTo>
                  <a:lnTo>
                    <a:pt x="36" y="69"/>
                  </a:lnTo>
                  <a:lnTo>
                    <a:pt x="25" y="66"/>
                  </a:lnTo>
                  <a:lnTo>
                    <a:pt x="16" y="65"/>
                  </a:lnTo>
                  <a:lnTo>
                    <a:pt x="8" y="65"/>
                  </a:lnTo>
                  <a:lnTo>
                    <a:pt x="6" y="66"/>
                  </a:lnTo>
                  <a:lnTo>
                    <a:pt x="3" y="66"/>
                  </a:lnTo>
                  <a:lnTo>
                    <a:pt x="2" y="65"/>
                  </a:lnTo>
                  <a:lnTo>
                    <a:pt x="0" y="62"/>
                  </a:lnTo>
                  <a:lnTo>
                    <a:pt x="0" y="59"/>
                  </a:lnTo>
                  <a:lnTo>
                    <a:pt x="16" y="14"/>
                  </a:lnTo>
                  <a:lnTo>
                    <a:pt x="16" y="12"/>
                  </a:lnTo>
                  <a:lnTo>
                    <a:pt x="17" y="11"/>
                  </a:lnTo>
                  <a:lnTo>
                    <a:pt x="21" y="8"/>
                  </a:lnTo>
                  <a:lnTo>
                    <a:pt x="31" y="6"/>
                  </a:lnTo>
                  <a:lnTo>
                    <a:pt x="42" y="2"/>
                  </a:lnTo>
                  <a:lnTo>
                    <a:pt x="5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9" name="Freeform 2999">
              <a:extLst>
                <a:ext uri="{FF2B5EF4-FFF2-40B4-BE49-F238E27FC236}">
                  <a16:creationId xmlns:a16="http://schemas.microsoft.com/office/drawing/2014/main" id="{AF8082C7-E7D1-F021-D644-CFA832FA886A}"/>
                </a:ext>
              </a:extLst>
            </p:cNvPr>
            <p:cNvSpPr>
              <a:spLocks/>
            </p:cNvSpPr>
            <p:nvPr/>
          </p:nvSpPr>
          <p:spPr bwMode="gray">
            <a:xfrm>
              <a:off x="9092461" y="4973581"/>
              <a:ext cx="300038" cy="136525"/>
            </a:xfrm>
            <a:custGeom>
              <a:avLst/>
              <a:gdLst>
                <a:gd name="T0" fmla="*/ 93 w 189"/>
                <a:gd name="T1" fmla="*/ 0 h 86"/>
                <a:gd name="T2" fmla="*/ 96 w 189"/>
                <a:gd name="T3" fmla="*/ 0 h 86"/>
                <a:gd name="T4" fmla="*/ 97 w 189"/>
                <a:gd name="T5" fmla="*/ 2 h 86"/>
                <a:gd name="T6" fmla="*/ 186 w 189"/>
                <a:gd name="T7" fmla="*/ 59 h 86"/>
                <a:gd name="T8" fmla="*/ 189 w 189"/>
                <a:gd name="T9" fmla="*/ 61 h 86"/>
                <a:gd name="T10" fmla="*/ 189 w 189"/>
                <a:gd name="T11" fmla="*/ 63 h 86"/>
                <a:gd name="T12" fmla="*/ 187 w 189"/>
                <a:gd name="T13" fmla="*/ 65 h 86"/>
                <a:gd name="T14" fmla="*/ 186 w 189"/>
                <a:gd name="T15" fmla="*/ 66 h 86"/>
                <a:gd name="T16" fmla="*/ 155 w 189"/>
                <a:gd name="T17" fmla="*/ 83 h 86"/>
                <a:gd name="T18" fmla="*/ 152 w 189"/>
                <a:gd name="T19" fmla="*/ 83 h 86"/>
                <a:gd name="T20" fmla="*/ 149 w 189"/>
                <a:gd name="T21" fmla="*/ 82 h 86"/>
                <a:gd name="T22" fmla="*/ 148 w 189"/>
                <a:gd name="T23" fmla="*/ 80 h 86"/>
                <a:gd name="T24" fmla="*/ 148 w 189"/>
                <a:gd name="T25" fmla="*/ 78 h 86"/>
                <a:gd name="T26" fmla="*/ 148 w 189"/>
                <a:gd name="T27" fmla="*/ 76 h 86"/>
                <a:gd name="T28" fmla="*/ 151 w 189"/>
                <a:gd name="T29" fmla="*/ 75 h 86"/>
                <a:gd name="T30" fmla="*/ 176 w 189"/>
                <a:gd name="T31" fmla="*/ 62 h 86"/>
                <a:gd name="T32" fmla="*/ 94 w 189"/>
                <a:gd name="T33" fmla="*/ 10 h 86"/>
                <a:gd name="T34" fmla="*/ 13 w 189"/>
                <a:gd name="T35" fmla="*/ 62 h 86"/>
                <a:gd name="T36" fmla="*/ 38 w 189"/>
                <a:gd name="T37" fmla="*/ 75 h 86"/>
                <a:gd name="T38" fmla="*/ 39 w 189"/>
                <a:gd name="T39" fmla="*/ 76 h 86"/>
                <a:gd name="T40" fmla="*/ 41 w 189"/>
                <a:gd name="T41" fmla="*/ 78 h 86"/>
                <a:gd name="T42" fmla="*/ 39 w 189"/>
                <a:gd name="T43" fmla="*/ 80 h 86"/>
                <a:gd name="T44" fmla="*/ 38 w 189"/>
                <a:gd name="T45" fmla="*/ 82 h 86"/>
                <a:gd name="T46" fmla="*/ 37 w 189"/>
                <a:gd name="T47" fmla="*/ 83 h 86"/>
                <a:gd name="T48" fmla="*/ 34 w 189"/>
                <a:gd name="T49" fmla="*/ 83 h 86"/>
                <a:gd name="T50" fmla="*/ 22 w 189"/>
                <a:gd name="T51" fmla="*/ 76 h 86"/>
                <a:gd name="T52" fmla="*/ 22 w 189"/>
                <a:gd name="T53" fmla="*/ 86 h 86"/>
                <a:gd name="T54" fmla="*/ 17 w 189"/>
                <a:gd name="T55" fmla="*/ 84 h 86"/>
                <a:gd name="T56" fmla="*/ 13 w 189"/>
                <a:gd name="T57" fmla="*/ 86 h 86"/>
                <a:gd name="T58" fmla="*/ 13 w 189"/>
                <a:gd name="T59" fmla="*/ 72 h 86"/>
                <a:gd name="T60" fmla="*/ 1 w 189"/>
                <a:gd name="T61" fmla="*/ 66 h 86"/>
                <a:gd name="T62" fmla="*/ 0 w 189"/>
                <a:gd name="T63" fmla="*/ 65 h 86"/>
                <a:gd name="T64" fmla="*/ 0 w 189"/>
                <a:gd name="T65" fmla="*/ 63 h 86"/>
                <a:gd name="T66" fmla="*/ 0 w 189"/>
                <a:gd name="T67" fmla="*/ 61 h 86"/>
                <a:gd name="T68" fmla="*/ 1 w 189"/>
                <a:gd name="T69" fmla="*/ 59 h 86"/>
                <a:gd name="T70" fmla="*/ 90 w 189"/>
                <a:gd name="T71" fmla="*/ 2 h 86"/>
                <a:gd name="T72" fmla="*/ 93 w 189"/>
                <a:gd name="T73"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86">
                  <a:moveTo>
                    <a:pt x="93" y="0"/>
                  </a:moveTo>
                  <a:lnTo>
                    <a:pt x="96" y="0"/>
                  </a:lnTo>
                  <a:lnTo>
                    <a:pt x="97" y="2"/>
                  </a:lnTo>
                  <a:lnTo>
                    <a:pt x="186" y="59"/>
                  </a:lnTo>
                  <a:lnTo>
                    <a:pt x="189" y="61"/>
                  </a:lnTo>
                  <a:lnTo>
                    <a:pt x="189" y="63"/>
                  </a:lnTo>
                  <a:lnTo>
                    <a:pt x="187" y="65"/>
                  </a:lnTo>
                  <a:lnTo>
                    <a:pt x="186" y="66"/>
                  </a:lnTo>
                  <a:lnTo>
                    <a:pt x="155" y="83"/>
                  </a:lnTo>
                  <a:lnTo>
                    <a:pt x="152" y="83"/>
                  </a:lnTo>
                  <a:lnTo>
                    <a:pt x="149" y="82"/>
                  </a:lnTo>
                  <a:lnTo>
                    <a:pt x="148" y="80"/>
                  </a:lnTo>
                  <a:lnTo>
                    <a:pt x="148" y="78"/>
                  </a:lnTo>
                  <a:lnTo>
                    <a:pt x="148" y="76"/>
                  </a:lnTo>
                  <a:lnTo>
                    <a:pt x="151" y="75"/>
                  </a:lnTo>
                  <a:lnTo>
                    <a:pt x="176" y="62"/>
                  </a:lnTo>
                  <a:lnTo>
                    <a:pt x="94" y="10"/>
                  </a:lnTo>
                  <a:lnTo>
                    <a:pt x="13" y="62"/>
                  </a:lnTo>
                  <a:lnTo>
                    <a:pt x="38" y="75"/>
                  </a:lnTo>
                  <a:lnTo>
                    <a:pt x="39" y="76"/>
                  </a:lnTo>
                  <a:lnTo>
                    <a:pt x="41" y="78"/>
                  </a:lnTo>
                  <a:lnTo>
                    <a:pt x="39" y="80"/>
                  </a:lnTo>
                  <a:lnTo>
                    <a:pt x="38" y="82"/>
                  </a:lnTo>
                  <a:lnTo>
                    <a:pt x="37" y="83"/>
                  </a:lnTo>
                  <a:lnTo>
                    <a:pt x="34" y="83"/>
                  </a:lnTo>
                  <a:lnTo>
                    <a:pt x="22" y="76"/>
                  </a:lnTo>
                  <a:lnTo>
                    <a:pt x="22" y="86"/>
                  </a:lnTo>
                  <a:lnTo>
                    <a:pt x="17" y="84"/>
                  </a:lnTo>
                  <a:lnTo>
                    <a:pt x="13" y="86"/>
                  </a:lnTo>
                  <a:lnTo>
                    <a:pt x="13" y="72"/>
                  </a:lnTo>
                  <a:lnTo>
                    <a:pt x="1" y="66"/>
                  </a:lnTo>
                  <a:lnTo>
                    <a:pt x="0" y="65"/>
                  </a:lnTo>
                  <a:lnTo>
                    <a:pt x="0" y="63"/>
                  </a:lnTo>
                  <a:lnTo>
                    <a:pt x="0" y="61"/>
                  </a:lnTo>
                  <a:lnTo>
                    <a:pt x="1" y="59"/>
                  </a:lnTo>
                  <a:lnTo>
                    <a:pt x="90" y="2"/>
                  </a:lnTo>
                  <a:lnTo>
                    <a:pt x="9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0" name="Freeform 3000">
              <a:extLst>
                <a:ext uri="{FF2B5EF4-FFF2-40B4-BE49-F238E27FC236}">
                  <a16:creationId xmlns:a16="http://schemas.microsoft.com/office/drawing/2014/main" id="{1A25CF3C-1FD8-86CD-31FE-D158538328F1}"/>
                </a:ext>
              </a:extLst>
            </p:cNvPr>
            <p:cNvSpPr>
              <a:spLocks/>
            </p:cNvSpPr>
            <p:nvPr/>
          </p:nvSpPr>
          <p:spPr bwMode="gray">
            <a:xfrm>
              <a:off x="9106749" y="5118043"/>
              <a:ext cx="26988" cy="23813"/>
            </a:xfrm>
            <a:custGeom>
              <a:avLst/>
              <a:gdLst>
                <a:gd name="T0" fmla="*/ 8 w 17"/>
                <a:gd name="T1" fmla="*/ 0 h 15"/>
                <a:gd name="T2" fmla="*/ 11 w 17"/>
                <a:gd name="T3" fmla="*/ 0 h 15"/>
                <a:gd name="T4" fmla="*/ 13 w 17"/>
                <a:gd name="T5" fmla="*/ 1 h 15"/>
                <a:gd name="T6" fmla="*/ 13 w 17"/>
                <a:gd name="T7" fmla="*/ 1 h 15"/>
                <a:gd name="T8" fmla="*/ 16 w 17"/>
                <a:gd name="T9" fmla="*/ 4 h 15"/>
                <a:gd name="T10" fmla="*/ 17 w 17"/>
                <a:gd name="T11" fmla="*/ 8 h 15"/>
                <a:gd name="T12" fmla="*/ 16 w 17"/>
                <a:gd name="T13" fmla="*/ 12 h 15"/>
                <a:gd name="T14" fmla="*/ 15 w 17"/>
                <a:gd name="T15" fmla="*/ 14 h 15"/>
                <a:gd name="T16" fmla="*/ 12 w 17"/>
                <a:gd name="T17" fmla="*/ 15 h 15"/>
                <a:gd name="T18" fmla="*/ 12 w 17"/>
                <a:gd name="T19" fmla="*/ 15 h 15"/>
                <a:gd name="T20" fmla="*/ 8 w 17"/>
                <a:gd name="T21" fmla="*/ 15 h 15"/>
                <a:gd name="T22" fmla="*/ 5 w 17"/>
                <a:gd name="T23" fmla="*/ 15 h 15"/>
                <a:gd name="T24" fmla="*/ 3 w 17"/>
                <a:gd name="T25" fmla="*/ 14 h 15"/>
                <a:gd name="T26" fmla="*/ 1 w 17"/>
                <a:gd name="T27" fmla="*/ 12 h 15"/>
                <a:gd name="T28" fmla="*/ 0 w 17"/>
                <a:gd name="T29" fmla="*/ 8 h 15"/>
                <a:gd name="T30" fmla="*/ 1 w 17"/>
                <a:gd name="T31" fmla="*/ 5 h 15"/>
                <a:gd name="T32" fmla="*/ 3 w 17"/>
                <a:gd name="T33" fmla="*/ 2 h 15"/>
                <a:gd name="T34" fmla="*/ 4 w 17"/>
                <a:gd name="T35" fmla="*/ 1 h 15"/>
                <a:gd name="T36" fmla="*/ 7 w 17"/>
                <a:gd name="T37" fmla="*/ 0 h 15"/>
                <a:gd name="T38" fmla="*/ 8 w 17"/>
                <a:gd name="T3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8" y="0"/>
                  </a:moveTo>
                  <a:lnTo>
                    <a:pt x="11" y="0"/>
                  </a:lnTo>
                  <a:lnTo>
                    <a:pt x="13" y="1"/>
                  </a:lnTo>
                  <a:lnTo>
                    <a:pt x="13" y="1"/>
                  </a:lnTo>
                  <a:lnTo>
                    <a:pt x="16" y="4"/>
                  </a:lnTo>
                  <a:lnTo>
                    <a:pt x="17" y="8"/>
                  </a:lnTo>
                  <a:lnTo>
                    <a:pt x="16" y="12"/>
                  </a:lnTo>
                  <a:lnTo>
                    <a:pt x="15" y="14"/>
                  </a:lnTo>
                  <a:lnTo>
                    <a:pt x="12" y="15"/>
                  </a:lnTo>
                  <a:lnTo>
                    <a:pt x="12" y="15"/>
                  </a:lnTo>
                  <a:lnTo>
                    <a:pt x="8" y="15"/>
                  </a:lnTo>
                  <a:lnTo>
                    <a:pt x="5" y="15"/>
                  </a:lnTo>
                  <a:lnTo>
                    <a:pt x="3" y="14"/>
                  </a:lnTo>
                  <a:lnTo>
                    <a:pt x="1" y="12"/>
                  </a:lnTo>
                  <a:lnTo>
                    <a:pt x="0" y="8"/>
                  </a:lnTo>
                  <a:lnTo>
                    <a:pt x="1" y="5"/>
                  </a:lnTo>
                  <a:lnTo>
                    <a:pt x="3" y="2"/>
                  </a:lnTo>
                  <a:lnTo>
                    <a:pt x="4" y="1"/>
                  </a:lnTo>
                  <a:lnTo>
                    <a:pt x="7" y="0"/>
                  </a:lnTo>
                  <a:lnTo>
                    <a:pt x="8"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1" name="Freeform 3001">
              <a:extLst>
                <a:ext uri="{FF2B5EF4-FFF2-40B4-BE49-F238E27FC236}">
                  <a16:creationId xmlns:a16="http://schemas.microsoft.com/office/drawing/2014/main" id="{665DE946-E0DF-626C-9316-6CA3FF4F939A}"/>
                </a:ext>
              </a:extLst>
            </p:cNvPr>
            <p:cNvSpPr>
              <a:spLocks/>
            </p:cNvSpPr>
            <p:nvPr/>
          </p:nvSpPr>
          <p:spPr bwMode="gray">
            <a:xfrm>
              <a:off x="9106749" y="5151381"/>
              <a:ext cx="7938" cy="53975"/>
            </a:xfrm>
            <a:custGeom>
              <a:avLst/>
              <a:gdLst>
                <a:gd name="T0" fmla="*/ 3 w 5"/>
                <a:gd name="T1" fmla="*/ 0 h 34"/>
                <a:gd name="T2" fmla="*/ 4 w 5"/>
                <a:gd name="T3" fmla="*/ 0 h 34"/>
                <a:gd name="T4" fmla="*/ 5 w 5"/>
                <a:gd name="T5" fmla="*/ 1 h 34"/>
                <a:gd name="T6" fmla="*/ 5 w 5"/>
                <a:gd name="T7" fmla="*/ 2 h 34"/>
                <a:gd name="T8" fmla="*/ 5 w 5"/>
                <a:gd name="T9" fmla="*/ 31 h 34"/>
                <a:gd name="T10" fmla="*/ 5 w 5"/>
                <a:gd name="T11" fmla="*/ 32 h 34"/>
                <a:gd name="T12" fmla="*/ 3 w 5"/>
                <a:gd name="T13" fmla="*/ 34 h 34"/>
                <a:gd name="T14" fmla="*/ 1 w 5"/>
                <a:gd name="T15" fmla="*/ 32 h 34"/>
                <a:gd name="T16" fmla="*/ 0 w 5"/>
                <a:gd name="T17" fmla="*/ 31 h 34"/>
                <a:gd name="T18" fmla="*/ 0 w 5"/>
                <a:gd name="T19" fmla="*/ 2 h 34"/>
                <a:gd name="T20" fmla="*/ 1 w 5"/>
                <a:gd name="T21" fmla="*/ 1 h 34"/>
                <a:gd name="T22" fmla="*/ 3 w 5"/>
                <a:gd name="T23" fmla="*/ 0 h 34"/>
                <a:gd name="T24" fmla="*/ 3 w 5"/>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34">
                  <a:moveTo>
                    <a:pt x="3" y="0"/>
                  </a:moveTo>
                  <a:lnTo>
                    <a:pt x="4" y="0"/>
                  </a:lnTo>
                  <a:lnTo>
                    <a:pt x="5" y="1"/>
                  </a:lnTo>
                  <a:lnTo>
                    <a:pt x="5" y="2"/>
                  </a:lnTo>
                  <a:lnTo>
                    <a:pt x="5" y="31"/>
                  </a:lnTo>
                  <a:lnTo>
                    <a:pt x="5" y="32"/>
                  </a:lnTo>
                  <a:lnTo>
                    <a:pt x="3" y="34"/>
                  </a:lnTo>
                  <a:lnTo>
                    <a:pt x="1" y="32"/>
                  </a:lnTo>
                  <a:lnTo>
                    <a:pt x="0" y="31"/>
                  </a:lnTo>
                  <a:lnTo>
                    <a:pt x="0" y="2"/>
                  </a:lnTo>
                  <a:lnTo>
                    <a:pt x="1" y="1"/>
                  </a:lnTo>
                  <a:lnTo>
                    <a:pt x="3" y="0"/>
                  </a:lnTo>
                  <a:lnTo>
                    <a:pt x="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2" name="Freeform 3002">
              <a:extLst>
                <a:ext uri="{FF2B5EF4-FFF2-40B4-BE49-F238E27FC236}">
                  <a16:creationId xmlns:a16="http://schemas.microsoft.com/office/drawing/2014/main" id="{631AAB30-D09C-8B1F-8FBC-A508436AB682}"/>
                </a:ext>
              </a:extLst>
            </p:cNvPr>
            <p:cNvSpPr>
              <a:spLocks/>
            </p:cNvSpPr>
            <p:nvPr/>
          </p:nvSpPr>
          <p:spPr bwMode="gray">
            <a:xfrm>
              <a:off x="9124211" y="5151381"/>
              <a:ext cx="7938" cy="63500"/>
            </a:xfrm>
            <a:custGeom>
              <a:avLst/>
              <a:gdLst>
                <a:gd name="T0" fmla="*/ 2 w 5"/>
                <a:gd name="T1" fmla="*/ 0 h 40"/>
                <a:gd name="T2" fmla="*/ 4 w 5"/>
                <a:gd name="T3" fmla="*/ 0 h 40"/>
                <a:gd name="T4" fmla="*/ 5 w 5"/>
                <a:gd name="T5" fmla="*/ 1 h 40"/>
                <a:gd name="T6" fmla="*/ 5 w 5"/>
                <a:gd name="T7" fmla="*/ 2 h 40"/>
                <a:gd name="T8" fmla="*/ 5 w 5"/>
                <a:gd name="T9" fmla="*/ 39 h 40"/>
                <a:gd name="T10" fmla="*/ 4 w 5"/>
                <a:gd name="T11" fmla="*/ 40 h 40"/>
                <a:gd name="T12" fmla="*/ 2 w 5"/>
                <a:gd name="T13" fmla="*/ 40 h 40"/>
                <a:gd name="T14" fmla="*/ 1 w 5"/>
                <a:gd name="T15" fmla="*/ 40 h 40"/>
                <a:gd name="T16" fmla="*/ 0 w 5"/>
                <a:gd name="T17" fmla="*/ 39 h 40"/>
                <a:gd name="T18" fmla="*/ 0 w 5"/>
                <a:gd name="T19" fmla="*/ 2 h 40"/>
                <a:gd name="T20" fmla="*/ 0 w 5"/>
                <a:gd name="T21" fmla="*/ 1 h 40"/>
                <a:gd name="T22" fmla="*/ 1 w 5"/>
                <a:gd name="T23" fmla="*/ 0 h 40"/>
                <a:gd name="T24" fmla="*/ 2 w 5"/>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40">
                  <a:moveTo>
                    <a:pt x="2" y="0"/>
                  </a:moveTo>
                  <a:lnTo>
                    <a:pt x="4" y="0"/>
                  </a:lnTo>
                  <a:lnTo>
                    <a:pt x="5" y="1"/>
                  </a:lnTo>
                  <a:lnTo>
                    <a:pt x="5" y="2"/>
                  </a:lnTo>
                  <a:lnTo>
                    <a:pt x="5" y="39"/>
                  </a:lnTo>
                  <a:lnTo>
                    <a:pt x="4" y="40"/>
                  </a:lnTo>
                  <a:lnTo>
                    <a:pt x="2" y="40"/>
                  </a:lnTo>
                  <a:lnTo>
                    <a:pt x="1" y="40"/>
                  </a:lnTo>
                  <a:lnTo>
                    <a:pt x="0" y="39"/>
                  </a:lnTo>
                  <a:lnTo>
                    <a:pt x="0" y="2"/>
                  </a:lnTo>
                  <a:lnTo>
                    <a:pt x="0" y="1"/>
                  </a:lnTo>
                  <a:lnTo>
                    <a:pt x="1" y="0"/>
                  </a:lnTo>
                  <a:lnTo>
                    <a:pt x="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83" name="Picture 82">
            <a:extLst>
              <a:ext uri="{FF2B5EF4-FFF2-40B4-BE49-F238E27FC236}">
                <a16:creationId xmlns:a16="http://schemas.microsoft.com/office/drawing/2014/main" id="{F67CAAF6-9D58-A51C-00DB-7A5EEABA9F53}"/>
              </a:ext>
            </a:extLst>
          </p:cNvPr>
          <p:cNvPicPr>
            <a:picLocks noChangeAspect="1"/>
          </p:cNvPicPr>
          <p:nvPr/>
        </p:nvPicPr>
        <p:blipFill rotWithShape="1">
          <a:blip r:embed="rId3">
            <a:biLevel thresh="75000"/>
          </a:blip>
          <a:srcRect l="-436" t="21502"/>
          <a:stretch/>
        </p:blipFill>
        <p:spPr>
          <a:xfrm>
            <a:off x="10422073" y="2343622"/>
            <a:ext cx="624054" cy="757560"/>
          </a:xfrm>
          <a:prstGeom prst="rect">
            <a:avLst/>
          </a:prstGeom>
        </p:spPr>
      </p:pic>
      <p:sp>
        <p:nvSpPr>
          <p:cNvPr id="84" name="TextBox 83">
            <a:extLst>
              <a:ext uri="{FF2B5EF4-FFF2-40B4-BE49-F238E27FC236}">
                <a16:creationId xmlns:a16="http://schemas.microsoft.com/office/drawing/2014/main" id="{A2EEB1A8-953A-4403-6488-CB9F4E82E209}"/>
              </a:ext>
            </a:extLst>
          </p:cNvPr>
          <p:cNvSpPr txBox="1"/>
          <p:nvPr/>
        </p:nvSpPr>
        <p:spPr bwMode="gray">
          <a:xfrm>
            <a:off x="6832124" y="3171530"/>
            <a:ext cx="1489447" cy="286232"/>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FOODSERVICE</a:t>
            </a:r>
          </a:p>
        </p:txBody>
      </p:sp>
      <p:sp>
        <p:nvSpPr>
          <p:cNvPr id="85" name="TextBox 84">
            <a:extLst>
              <a:ext uri="{FF2B5EF4-FFF2-40B4-BE49-F238E27FC236}">
                <a16:creationId xmlns:a16="http://schemas.microsoft.com/office/drawing/2014/main" id="{004D9BD8-0F2D-055F-246A-355205D2ACC1}"/>
              </a:ext>
            </a:extLst>
          </p:cNvPr>
          <p:cNvSpPr txBox="1"/>
          <p:nvPr/>
        </p:nvSpPr>
        <p:spPr bwMode="gray">
          <a:xfrm>
            <a:off x="8683658" y="3180726"/>
            <a:ext cx="950901" cy="48013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HIGH</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TRAFFIC</a:t>
            </a:r>
          </a:p>
        </p:txBody>
      </p:sp>
      <p:sp>
        <p:nvSpPr>
          <p:cNvPr id="86" name="TextBox 85">
            <a:extLst>
              <a:ext uri="{FF2B5EF4-FFF2-40B4-BE49-F238E27FC236}">
                <a16:creationId xmlns:a16="http://schemas.microsoft.com/office/drawing/2014/main" id="{EA4A8351-E543-AFAF-AE61-98E6A7FA7585}"/>
              </a:ext>
            </a:extLst>
          </p:cNvPr>
          <p:cNvSpPr txBox="1"/>
          <p:nvPr/>
        </p:nvSpPr>
        <p:spPr bwMode="gray">
          <a:xfrm>
            <a:off x="9984079" y="3171530"/>
            <a:ext cx="1580882" cy="48013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RETAIL</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(GROCERANTS)</a:t>
            </a:r>
          </a:p>
        </p:txBody>
      </p:sp>
      <p:sp>
        <p:nvSpPr>
          <p:cNvPr id="87" name="TextBox 86">
            <a:extLst>
              <a:ext uri="{FF2B5EF4-FFF2-40B4-BE49-F238E27FC236}">
                <a16:creationId xmlns:a16="http://schemas.microsoft.com/office/drawing/2014/main" id="{F871B8F4-2AF4-CA58-5E29-20121D23D6A0}"/>
              </a:ext>
            </a:extLst>
          </p:cNvPr>
          <p:cNvSpPr txBox="1"/>
          <p:nvPr/>
        </p:nvSpPr>
        <p:spPr bwMode="gray">
          <a:xfrm>
            <a:off x="5552435" y="4967457"/>
            <a:ext cx="1172116" cy="480131"/>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OFFICE</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BUILDINGS</a:t>
            </a:r>
          </a:p>
        </p:txBody>
      </p:sp>
      <p:sp>
        <p:nvSpPr>
          <p:cNvPr id="88" name="TextBox 87">
            <a:extLst>
              <a:ext uri="{FF2B5EF4-FFF2-40B4-BE49-F238E27FC236}">
                <a16:creationId xmlns:a16="http://schemas.microsoft.com/office/drawing/2014/main" id="{B40036F4-BE21-CD6F-C36C-E60A4EB2D21B}"/>
              </a:ext>
            </a:extLst>
          </p:cNvPr>
          <p:cNvSpPr txBox="1"/>
          <p:nvPr/>
        </p:nvSpPr>
        <p:spPr bwMode="gray">
          <a:xfrm>
            <a:off x="6960433" y="4967998"/>
            <a:ext cx="1271502" cy="286232"/>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INDUSTRIAL</a:t>
            </a:r>
          </a:p>
        </p:txBody>
      </p:sp>
      <p:sp>
        <p:nvSpPr>
          <p:cNvPr id="89" name="TextBox 88">
            <a:extLst>
              <a:ext uri="{FF2B5EF4-FFF2-40B4-BE49-F238E27FC236}">
                <a16:creationId xmlns:a16="http://schemas.microsoft.com/office/drawing/2014/main" id="{2C7E448F-9E36-D457-0D39-7BEC58CDE639}"/>
              </a:ext>
            </a:extLst>
          </p:cNvPr>
          <p:cNvSpPr txBox="1"/>
          <p:nvPr/>
        </p:nvSpPr>
        <p:spPr bwMode="gray">
          <a:xfrm>
            <a:off x="10155056" y="4971331"/>
            <a:ext cx="1238930" cy="286232"/>
          </a:xfrm>
          <a:prstGeom prst="rect">
            <a:avLst/>
          </a:prstGeom>
          <a:noFill/>
          <a:ln>
            <a:noFill/>
          </a:ln>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ptos" panose="02110004020202020204"/>
                <a:ea typeface="+mn-ea"/>
                <a:cs typeface="+mn-cs"/>
              </a:rPr>
              <a:t>EDUCATION</a:t>
            </a:r>
          </a:p>
        </p:txBody>
      </p:sp>
      <p:sp>
        <p:nvSpPr>
          <p:cNvPr id="90" name="TextBox 89">
            <a:extLst>
              <a:ext uri="{FF2B5EF4-FFF2-40B4-BE49-F238E27FC236}">
                <a16:creationId xmlns:a16="http://schemas.microsoft.com/office/drawing/2014/main" id="{677266CF-2265-057D-2EE0-0896AC76C311}"/>
              </a:ext>
            </a:extLst>
          </p:cNvPr>
          <p:cNvSpPr txBox="1"/>
          <p:nvPr/>
        </p:nvSpPr>
        <p:spPr>
          <a:xfrm>
            <a:off x="-46275" y="320325"/>
            <a:ext cx="12192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ptos" panose="02110004020202020204"/>
                <a:ea typeface="+mn-ea"/>
                <a:cs typeface="+mn-cs"/>
              </a:rPr>
              <a:t>PURPOSEFUL DESIGN  |  Driven by Market Knowledge</a:t>
            </a:r>
          </a:p>
        </p:txBody>
      </p:sp>
    </p:spTree>
    <p:extLst>
      <p:ext uri="{BB962C8B-B14F-4D97-AF65-F5344CB8AC3E}">
        <p14:creationId xmlns:p14="http://schemas.microsoft.com/office/powerpoint/2010/main" val="3861154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5" name="Rectangle 4">
            <a:extLst>
              <a:ext uri="{FF2B5EF4-FFF2-40B4-BE49-F238E27FC236}">
                <a16:creationId xmlns:a16="http://schemas.microsoft.com/office/drawing/2014/main" id="{98911F24-8FD5-B89F-A75F-7EBFE4AC46D3}"/>
              </a:ext>
            </a:extLst>
          </p:cNvPr>
          <p:cNvSpPr/>
          <p:nvPr/>
        </p:nvSpPr>
        <p:spPr>
          <a:xfrm>
            <a:off x="0" y="9270"/>
            <a:ext cx="12192000" cy="1255716"/>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58866D79-8782-D734-042F-763AED9B6B65}"/>
              </a:ext>
            </a:extLst>
          </p:cNvPr>
          <p:cNvSpPr txBox="1"/>
          <p:nvPr/>
        </p:nvSpPr>
        <p:spPr>
          <a:xfrm>
            <a:off x="0" y="313962"/>
            <a:ext cx="1214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ptos" panose="02110004020202020204"/>
                <a:ea typeface="+mn-ea"/>
                <a:cs typeface="+mn-cs"/>
              </a:rPr>
              <a:t>READY TO MAKE THE WISE CHOICE?</a:t>
            </a:r>
          </a:p>
        </p:txBody>
      </p:sp>
      <p:sp>
        <p:nvSpPr>
          <p:cNvPr id="9" name="TextBox 8">
            <a:extLst>
              <a:ext uri="{FF2B5EF4-FFF2-40B4-BE49-F238E27FC236}">
                <a16:creationId xmlns:a16="http://schemas.microsoft.com/office/drawing/2014/main" id="{C36A2FB9-E6F7-7663-44C2-42C94848C1C6}"/>
              </a:ext>
            </a:extLst>
          </p:cNvPr>
          <p:cNvSpPr txBox="1"/>
          <p:nvPr/>
        </p:nvSpPr>
        <p:spPr>
          <a:xfrm>
            <a:off x="1599257" y="6126113"/>
            <a:ext cx="587067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*Commercially</a:t>
            </a:r>
            <a:r>
              <a:rPr lang="en-US" sz="800" dirty="0">
                <a:solidFill>
                  <a:prstClr val="black"/>
                </a:solidFill>
                <a:latin typeface="Aptos" panose="02110004020202020204"/>
              </a:rPr>
              <a:t> c</a:t>
            </a:r>
            <a:r>
              <a:rPr kumimoji="0" lang="en-US" sz="800" b="0" i="0" u="none" strike="noStrike" kern="1200" cap="none" spc="0" normalizeH="0" baseline="0" noProof="0" dirty="0" err="1">
                <a:ln>
                  <a:noFill/>
                </a:ln>
                <a:solidFill>
                  <a:prstClr val="black"/>
                </a:solidFill>
                <a:effectLst/>
                <a:uLnTx/>
                <a:uFillTx/>
                <a:latin typeface="Aptos" panose="02110004020202020204"/>
                <a:ea typeface="+mn-ea"/>
                <a:cs typeface="+mn-cs"/>
              </a:rPr>
              <a:t>ompostable</a:t>
            </a: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 except in California in commercial composting facilities. Such facilities might not exist in your area.</a:t>
            </a:r>
          </a:p>
        </p:txBody>
      </p:sp>
      <p:sp>
        <p:nvSpPr>
          <p:cNvPr id="10" name="TextBox 9">
            <a:extLst>
              <a:ext uri="{FF2B5EF4-FFF2-40B4-BE49-F238E27FC236}">
                <a16:creationId xmlns:a16="http://schemas.microsoft.com/office/drawing/2014/main" id="{A331DDD7-9F7E-F1FD-D4FD-73E7F0252FE2}"/>
              </a:ext>
            </a:extLst>
          </p:cNvPr>
          <p:cNvSpPr txBox="1"/>
          <p:nvPr/>
        </p:nvSpPr>
        <p:spPr>
          <a:xfrm>
            <a:off x="1678320" y="1350034"/>
            <a:ext cx="91247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Contact your GP PRO representative to learn more – </a:t>
            </a: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1.866.HELLO.GP (435.5647)</a:t>
            </a:r>
          </a:p>
        </p:txBody>
      </p:sp>
      <p:pic>
        <p:nvPicPr>
          <p:cNvPr id="8" name="Picture 7" descr="A screenshot of a computer&#10;&#10;AI-generated content may be incorrect.">
            <a:extLst>
              <a:ext uri="{FF2B5EF4-FFF2-40B4-BE49-F238E27FC236}">
                <a16:creationId xmlns:a16="http://schemas.microsoft.com/office/drawing/2014/main" id="{09721445-9877-EA03-8090-C0DCFEECF8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320" y="1804414"/>
            <a:ext cx="8429646" cy="4277075"/>
          </a:xfrm>
          <a:prstGeom prst="rect">
            <a:avLst/>
          </a:prstGeom>
        </p:spPr>
      </p:pic>
    </p:spTree>
    <p:extLst>
      <p:ext uri="{BB962C8B-B14F-4D97-AF65-F5344CB8AC3E}">
        <p14:creationId xmlns:p14="http://schemas.microsoft.com/office/powerpoint/2010/main" val="1262324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F2F2F2"/>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a:ln>
                <a:noFill/>
              </a:ln>
              <a:solidFill>
                <a:srgbClr val="F2F2F2"/>
              </a:solidFill>
              <a:effectLst/>
              <a:uLnTx/>
              <a:uFillTx/>
              <a:latin typeface="Arial" panose="020B0604020202020204"/>
              <a:ea typeface="+mn-ea"/>
              <a:cs typeface="+mn-cs"/>
            </a:endParaRPr>
          </a:p>
        </p:txBody>
      </p:sp>
      <p:sp>
        <p:nvSpPr>
          <p:cNvPr id="4" name="Footer Placeholder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2F2F2">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Tree>
    <p:extLst>
      <p:ext uri="{BB962C8B-B14F-4D97-AF65-F5344CB8AC3E}">
        <p14:creationId xmlns:p14="http://schemas.microsoft.com/office/powerpoint/2010/main" val="285286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16" name="Oval 15">
            <a:extLst>
              <a:ext uri="{FF2B5EF4-FFF2-40B4-BE49-F238E27FC236}">
                <a16:creationId xmlns:a16="http://schemas.microsoft.com/office/drawing/2014/main" id="{2818DA8E-F58C-6E6B-CAA8-9637232E2730}"/>
              </a:ext>
            </a:extLst>
          </p:cNvPr>
          <p:cNvSpPr/>
          <p:nvPr/>
        </p:nvSpPr>
        <p:spPr>
          <a:xfrm>
            <a:off x="5179280" y="3841663"/>
            <a:ext cx="818939" cy="818939"/>
          </a:xfrm>
          <a:prstGeom prst="ellipse">
            <a:avLst/>
          </a:prstGeom>
          <a:solidFill>
            <a:srgbClr val="30D1FF"/>
          </a:solidFill>
          <a:ln w="12700" cap="flat" cmpd="sng" algn="ctr">
            <a:noFill/>
            <a:prstDash val="solid"/>
            <a:miter lim="800000"/>
          </a:ln>
          <a:effectLst/>
        </p:spPr>
        <p:txBody>
          <a:bodyPr lIns="45720" rIns="45720"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17" name="Chart 16">
            <a:extLst>
              <a:ext uri="{FF2B5EF4-FFF2-40B4-BE49-F238E27FC236}">
                <a16:creationId xmlns:a16="http://schemas.microsoft.com/office/drawing/2014/main" id="{BDEE99FC-0A7C-B247-E004-3FB50E98A7CE}"/>
              </a:ext>
            </a:extLst>
          </p:cNvPr>
          <p:cNvGraphicFramePr/>
          <p:nvPr/>
        </p:nvGraphicFramePr>
        <p:xfrm>
          <a:off x="371183" y="2199543"/>
          <a:ext cx="5420017" cy="3554533"/>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a:extLst>
              <a:ext uri="{FF2B5EF4-FFF2-40B4-BE49-F238E27FC236}">
                <a16:creationId xmlns:a16="http://schemas.microsoft.com/office/drawing/2014/main" id="{B7E77646-8BBF-8EFE-1CBB-0D184C5A23A5}"/>
              </a:ext>
            </a:extLst>
          </p:cNvPr>
          <p:cNvSpPr txBox="1"/>
          <p:nvPr/>
        </p:nvSpPr>
        <p:spPr>
          <a:xfrm>
            <a:off x="239982" y="1572943"/>
            <a:ext cx="606577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1" u="none" strike="noStrike" kern="0" cap="none" spc="0" normalizeH="0" baseline="0" noProof="0">
                <a:ln>
                  <a:noFill/>
                </a:ln>
                <a:solidFill>
                  <a:srgbClr val="555555"/>
                </a:solidFill>
                <a:effectLst/>
                <a:uLnTx/>
                <a:uFillTx/>
                <a:latin typeface="Aptos" panose="02110004020202020204"/>
                <a:ea typeface="Times New Roman" panose="02020603050405020304" pitchFamily="18" charset="0"/>
                <a:cs typeface="Arial" panose="020B0604020202020204" pitchFamily="34" charset="0"/>
              </a:rPr>
              <a:t>% of Americans 15+ feeling very/somewhat confident that </a:t>
            </a:r>
            <a:r>
              <a:rPr kumimoji="0" lang="en-US" sz="1400" b="0" i="1" u="none" strike="noStrike" kern="0" cap="none" spc="0" normalizeH="0" baseline="0" noProof="0">
                <a:ln>
                  <a:noFill/>
                </a:ln>
                <a:solidFill>
                  <a:srgbClr val="555555"/>
                </a:solidFill>
                <a:effectLst/>
                <a:uLnTx/>
                <a:uFillTx/>
                <a:latin typeface="Aptos" panose="02110004020202020204"/>
                <a:ea typeface="Times New Roman" panose="02020603050405020304" pitchFamily="18" charset="0"/>
                <a:cs typeface="Arial" panose="020B0604020202020204" pitchFamily="34" charset="0"/>
              </a:rPr>
              <a:t>their personal economic situation will improve in 12 months</a:t>
            </a:r>
            <a:endParaRPr kumimoji="0" lang="en-US" sz="1400" b="0" i="1" u="none" strike="noStrike" kern="0" cap="none" spc="0" normalizeH="0" baseline="0" noProof="0">
              <a:ln>
                <a:noFill/>
              </a:ln>
              <a:solidFill>
                <a:srgbClr val="555555"/>
              </a:solidFill>
              <a:effectLst/>
              <a:uLnTx/>
              <a:uFillTx/>
              <a:latin typeface="Aptos" panose="02110004020202020204"/>
              <a:ea typeface="+mn-ea"/>
              <a:cs typeface="+mn-cs"/>
            </a:endParaRPr>
          </a:p>
        </p:txBody>
      </p:sp>
      <p:cxnSp>
        <p:nvCxnSpPr>
          <p:cNvPr id="19" name="Straight Connector 18">
            <a:extLst>
              <a:ext uri="{FF2B5EF4-FFF2-40B4-BE49-F238E27FC236}">
                <a16:creationId xmlns:a16="http://schemas.microsoft.com/office/drawing/2014/main" id="{D7607B6A-DCD2-BAE8-4A57-91D42CDC09E2}"/>
              </a:ext>
            </a:extLst>
          </p:cNvPr>
          <p:cNvCxnSpPr>
            <a:cxnSpLocks/>
          </p:cNvCxnSpPr>
          <p:nvPr/>
        </p:nvCxnSpPr>
        <p:spPr>
          <a:xfrm>
            <a:off x="697043" y="4917001"/>
            <a:ext cx="5201554" cy="0"/>
          </a:xfrm>
          <a:prstGeom prst="line">
            <a:avLst/>
          </a:prstGeom>
          <a:noFill/>
          <a:ln w="28575" cap="flat" cmpd="sng" algn="ctr">
            <a:solidFill>
              <a:srgbClr val="D2335F"/>
            </a:solidFill>
            <a:prstDash val="sysDot"/>
            <a:miter lim="800000"/>
          </a:ln>
          <a:effectLst/>
        </p:spPr>
      </p:cxnSp>
      <p:sp>
        <p:nvSpPr>
          <p:cNvPr id="20" name="TextBox 19">
            <a:extLst>
              <a:ext uri="{FF2B5EF4-FFF2-40B4-BE49-F238E27FC236}">
                <a16:creationId xmlns:a16="http://schemas.microsoft.com/office/drawing/2014/main" id="{791DE30A-92D1-7F53-5CA2-D82479F74CE8}"/>
              </a:ext>
            </a:extLst>
          </p:cNvPr>
          <p:cNvSpPr txBox="1"/>
          <p:nvPr/>
        </p:nvSpPr>
        <p:spPr>
          <a:xfrm>
            <a:off x="3304064" y="4589754"/>
            <a:ext cx="2113431" cy="307776"/>
          </a:xfrm>
          <a:prstGeom prst="rect">
            <a:avLst/>
          </a:prstGeom>
          <a:noFill/>
        </p:spPr>
        <p:txBody>
          <a:bodyPr wrap="square" lIns="0" tIns="0" rIns="0" bIns="0" rtlCol="0">
            <a:noAutofit/>
          </a:bodyPr>
          <a:lstStyle/>
          <a:p>
            <a:pPr marL="0" marR="0" lvl="0" indent="0" algn="l" defTabSz="914400" rtl="0" eaLnBrk="1" fontAlgn="auto" latinLnBrk="0" hangingPunct="1">
              <a:lnSpc>
                <a:spcPct val="125000"/>
              </a:lnSpc>
              <a:spcBef>
                <a:spcPts val="0"/>
              </a:spcBef>
              <a:spcAft>
                <a:spcPts val="0"/>
              </a:spcAft>
              <a:buClr>
                <a:srgbClr val="060A45"/>
              </a:buClr>
              <a:buSzTx/>
              <a:buFontTx/>
              <a:buNone/>
              <a:tabLst/>
              <a:defRPr/>
            </a:pPr>
            <a:r>
              <a:rPr kumimoji="0" lang="en-US" sz="1200" b="0" i="1" u="none" strike="noStrike" kern="0" cap="none" spc="0" normalizeH="0" baseline="0" noProof="0">
                <a:ln>
                  <a:noFill/>
                </a:ln>
                <a:solidFill>
                  <a:srgbClr val="EF5890">
                    <a:lumMod val="75000"/>
                  </a:srgbClr>
                </a:solidFill>
                <a:effectLst/>
                <a:uLnTx/>
                <a:uFillTx/>
                <a:latin typeface="Aptos" panose="02110004020202020204"/>
                <a:ea typeface="+mn-ea"/>
                <a:cs typeface="+mn-cs"/>
              </a:rPr>
              <a:t>Great Recession low</a:t>
            </a:r>
          </a:p>
        </p:txBody>
      </p:sp>
      <p:sp>
        <p:nvSpPr>
          <p:cNvPr id="21" name="Text Placeholder 4">
            <a:extLst>
              <a:ext uri="{FF2B5EF4-FFF2-40B4-BE49-F238E27FC236}">
                <a16:creationId xmlns:a16="http://schemas.microsoft.com/office/drawing/2014/main" id="{C8D5811A-E2EA-2176-73C1-527B225708EA}"/>
              </a:ext>
            </a:extLst>
          </p:cNvPr>
          <p:cNvSpPr txBox="1">
            <a:spLocks/>
          </p:cNvSpPr>
          <p:nvPr/>
        </p:nvSpPr>
        <p:spPr>
          <a:xfrm>
            <a:off x="371183" y="5624925"/>
            <a:ext cx="3180522" cy="365125"/>
          </a:xfrm>
          <a:prstGeom prst="rect">
            <a:avLst/>
          </a:prstGeom>
        </p:spPr>
        <p:txBody>
          <a:bodyPr vert="horz" lIns="0" tIns="45720" rIns="0" bIns="45720" rtlCol="0" anchor="b"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800" kern="1200">
                <a:solidFill>
                  <a:srgbClr val="B3B3B3"/>
                </a:solidFill>
                <a:latin typeface="+mn-lt"/>
                <a:ea typeface="+mn-ea"/>
                <a:cs typeface="+mn-cs"/>
              </a:defRPr>
            </a:lvl1pPr>
            <a:lvl2pPr marL="457189" indent="0" algn="l" defTabSz="914400" rtl="0" eaLnBrk="1" latinLnBrk="0" hangingPunct="1">
              <a:lnSpc>
                <a:spcPct val="100000"/>
              </a:lnSpc>
              <a:spcBef>
                <a:spcPts val="0"/>
              </a:spcBef>
              <a:spcAft>
                <a:spcPts val="600"/>
              </a:spcAft>
              <a:buSzPct val="100000"/>
              <a:buFont typeface="System Font Regular"/>
              <a:buNone/>
              <a:defRPr sz="1400" kern="1200">
                <a:solidFill>
                  <a:schemeClr val="tx1"/>
                </a:solidFill>
                <a:latin typeface="+mn-lt"/>
                <a:ea typeface="+mn-ea"/>
                <a:cs typeface="+mn-cs"/>
              </a:defRPr>
            </a:lvl2pPr>
            <a:lvl3pPr marL="914377"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371566"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4pPr>
            <a:lvl5pPr marL="1828754"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800" b="0" i="0" u="none" strike="noStrike" kern="1200" cap="none" spc="0" normalizeH="0" baseline="0" noProof="0">
                <a:ln>
                  <a:noFill/>
                </a:ln>
                <a:solidFill>
                  <a:srgbClr val="B3B3B3"/>
                </a:solidFill>
                <a:effectLst/>
                <a:uLnTx/>
                <a:uFillTx/>
                <a:latin typeface="Aptos" panose="02110004020202020204"/>
                <a:ea typeface="+mn-ea"/>
                <a:cs typeface="+mn-cs"/>
              </a:rPr>
              <a:t>NIQ Consumer Life Global 2024 and previous years A1 (US filter)</a:t>
            </a:r>
          </a:p>
        </p:txBody>
      </p:sp>
      <p:pic>
        <p:nvPicPr>
          <p:cNvPr id="22" name="Picture 21" descr="A group of people laughing at a table&#10;&#10;Description automatically generated">
            <a:extLst>
              <a:ext uri="{FF2B5EF4-FFF2-40B4-BE49-F238E27FC236}">
                <a16:creationId xmlns:a16="http://schemas.microsoft.com/office/drawing/2014/main" id="{DB2C929D-C5A6-58BA-A3A6-D17C593AC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4372" y="1478445"/>
            <a:ext cx="5336445" cy="35576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22">
            <a:extLst>
              <a:ext uri="{FF2B5EF4-FFF2-40B4-BE49-F238E27FC236}">
                <a16:creationId xmlns:a16="http://schemas.microsoft.com/office/drawing/2014/main" id="{52261E97-6B8D-D288-EB66-668329169896}"/>
              </a:ext>
            </a:extLst>
          </p:cNvPr>
          <p:cNvSpPr txBox="1"/>
          <p:nvPr/>
        </p:nvSpPr>
        <p:spPr>
          <a:xfrm>
            <a:off x="212436" y="240145"/>
            <a:ext cx="740756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There is good news.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Consumer financial confidence finally rebounds after years of declines, although still well below the pre-pandemic level.</a:t>
            </a:r>
          </a:p>
        </p:txBody>
      </p:sp>
    </p:spTree>
    <p:extLst>
      <p:ext uri="{BB962C8B-B14F-4D97-AF65-F5344CB8AC3E}">
        <p14:creationId xmlns:p14="http://schemas.microsoft.com/office/powerpoint/2010/main" val="357674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2" name="TextBox 31">
            <a:extLst>
              <a:ext uri="{FF2B5EF4-FFF2-40B4-BE49-F238E27FC236}">
                <a16:creationId xmlns:a16="http://schemas.microsoft.com/office/drawing/2014/main" id="{F913E84D-CCDD-9D72-CCF7-44FDC1FE44D4}"/>
              </a:ext>
            </a:extLst>
          </p:cNvPr>
          <p:cNvSpPr txBox="1"/>
          <p:nvPr/>
        </p:nvSpPr>
        <p:spPr>
          <a:xfrm>
            <a:off x="2005197" y="6381975"/>
            <a:ext cx="45101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Calibri" panose="020F0502020204030204" pitchFamily="34" charset="0"/>
              </a:rPr>
              <a:t>GP PRO Proprietary Research: PRO-23-1165705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Calibri" panose="020F0502020204030204" pitchFamily="34" charset="0"/>
              </a:rPr>
              <a:t>Base: 2020 Foodservice n= 65, 2021 Foodservice n=51, 2024 Foodservice n=142</a:t>
            </a:r>
          </a:p>
        </p:txBody>
      </p:sp>
      <p:sp>
        <p:nvSpPr>
          <p:cNvPr id="34" name="TextBox 33">
            <a:extLst>
              <a:ext uri="{FF2B5EF4-FFF2-40B4-BE49-F238E27FC236}">
                <a16:creationId xmlns:a16="http://schemas.microsoft.com/office/drawing/2014/main" id="{767F039A-9416-273B-634C-1E0964320152}"/>
              </a:ext>
            </a:extLst>
          </p:cNvPr>
          <p:cNvSpPr txBox="1"/>
          <p:nvPr/>
        </p:nvSpPr>
        <p:spPr>
          <a:xfrm>
            <a:off x="249381" y="240145"/>
            <a:ext cx="94672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No matter what is going on, when the going gets tough, the tough get going.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The tactics of the foodservice industry might change, but never the spirit.</a:t>
            </a:r>
          </a:p>
        </p:txBody>
      </p:sp>
      <p:grpSp>
        <p:nvGrpSpPr>
          <p:cNvPr id="35" name="Group 34">
            <a:extLst>
              <a:ext uri="{FF2B5EF4-FFF2-40B4-BE49-F238E27FC236}">
                <a16:creationId xmlns:a16="http://schemas.microsoft.com/office/drawing/2014/main" id="{F6DF4482-51C9-95D0-AC5E-096BCC6AB526}"/>
              </a:ext>
            </a:extLst>
          </p:cNvPr>
          <p:cNvGrpSpPr/>
          <p:nvPr/>
        </p:nvGrpSpPr>
        <p:grpSpPr>
          <a:xfrm>
            <a:off x="0" y="1274949"/>
            <a:ext cx="12192000" cy="2096320"/>
            <a:chOff x="0" y="1138625"/>
            <a:chExt cx="12192000" cy="2096320"/>
          </a:xfrm>
        </p:grpSpPr>
        <p:sp>
          <p:nvSpPr>
            <p:cNvPr id="36" name="Rectangle 35">
              <a:extLst>
                <a:ext uri="{FF2B5EF4-FFF2-40B4-BE49-F238E27FC236}">
                  <a16:creationId xmlns:a16="http://schemas.microsoft.com/office/drawing/2014/main" id="{F74BB643-8BA6-1B4A-55E7-885F0F196D80}"/>
                </a:ext>
              </a:extLst>
            </p:cNvPr>
            <p:cNvSpPr/>
            <p:nvPr/>
          </p:nvSpPr>
          <p:spPr>
            <a:xfrm>
              <a:off x="0" y="2658053"/>
              <a:ext cx="12192000" cy="553998"/>
            </a:xfrm>
            <a:prstGeom prst="rect">
              <a:avLst/>
            </a:prstGeom>
            <a:solidFill>
              <a:srgbClr val="156082">
                <a:lumMod val="50000"/>
              </a:srgb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48F8E9C6-02A3-80B0-EFAB-69C4930E8A9E}"/>
                </a:ext>
              </a:extLst>
            </p:cNvPr>
            <p:cNvSpPr/>
            <p:nvPr/>
          </p:nvSpPr>
          <p:spPr>
            <a:xfrm>
              <a:off x="3120881" y="1138625"/>
              <a:ext cx="1400175" cy="1352550"/>
            </a:xfrm>
            <a:prstGeom prst="ellipse">
              <a:avLst/>
            </a:prstGeom>
            <a:solidFill>
              <a:sysClr val="window" lastClr="FFFFFF"/>
            </a:solidFill>
            <a:ln w="38100" cap="flat" cmpd="sng" algn="ctr">
              <a:solidFill>
                <a:srgbClr val="0067A4"/>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8" name="Oval 37">
              <a:extLst>
                <a:ext uri="{FF2B5EF4-FFF2-40B4-BE49-F238E27FC236}">
                  <a16:creationId xmlns:a16="http://schemas.microsoft.com/office/drawing/2014/main" id="{3165C2BA-514F-5C5A-48BB-D0E96638E5A1}"/>
                </a:ext>
              </a:extLst>
            </p:cNvPr>
            <p:cNvSpPr/>
            <p:nvPr/>
          </p:nvSpPr>
          <p:spPr>
            <a:xfrm>
              <a:off x="802697" y="1138625"/>
              <a:ext cx="1400175" cy="1352550"/>
            </a:xfrm>
            <a:prstGeom prst="ellipse">
              <a:avLst/>
            </a:prstGeom>
            <a:solidFill>
              <a:sysClr val="window" lastClr="FFFFFF"/>
            </a:solidFill>
            <a:ln w="38100" cap="flat" cmpd="sng" algn="ctr">
              <a:solidFill>
                <a:srgbClr val="0067A4"/>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39" name="Picture 2">
              <a:extLst>
                <a:ext uri="{FF2B5EF4-FFF2-40B4-BE49-F238E27FC236}">
                  <a16:creationId xmlns:a16="http://schemas.microsoft.com/office/drawing/2014/main" id="{5BB1696E-B50F-1EDB-DFC3-1CB5B4F72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993" y="1440198"/>
              <a:ext cx="991369" cy="786594"/>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E913001E-2FB5-771D-A574-20D57CC48F82}"/>
                </a:ext>
              </a:extLst>
            </p:cNvPr>
            <p:cNvGrpSpPr/>
            <p:nvPr/>
          </p:nvGrpSpPr>
          <p:grpSpPr bwMode="gray">
            <a:xfrm>
              <a:off x="3447702" y="1419619"/>
              <a:ext cx="746532" cy="808540"/>
              <a:chOff x="9226002" y="5189764"/>
              <a:chExt cx="276226" cy="277813"/>
            </a:xfrm>
            <a:solidFill>
              <a:srgbClr val="0067A4"/>
            </a:solidFill>
          </p:grpSpPr>
          <p:sp>
            <p:nvSpPr>
              <p:cNvPr id="52" name="Freeform 2982">
                <a:extLst>
                  <a:ext uri="{FF2B5EF4-FFF2-40B4-BE49-F238E27FC236}">
                    <a16:creationId xmlns:a16="http://schemas.microsoft.com/office/drawing/2014/main" id="{0195A73E-5E70-0A40-9744-1A52DBF694AE}"/>
                  </a:ext>
                </a:extLst>
              </p:cNvPr>
              <p:cNvSpPr>
                <a:spLocks noEditPoints="1"/>
              </p:cNvSpPr>
              <p:nvPr/>
            </p:nvSpPr>
            <p:spPr bwMode="gray">
              <a:xfrm>
                <a:off x="9233940" y="5189764"/>
                <a:ext cx="268288" cy="277813"/>
              </a:xfrm>
              <a:custGeom>
                <a:avLst/>
                <a:gdLst>
                  <a:gd name="T0" fmla="*/ 79 w 169"/>
                  <a:gd name="T1" fmla="*/ 56 h 175"/>
                  <a:gd name="T2" fmla="*/ 57 w 169"/>
                  <a:gd name="T3" fmla="*/ 81 h 175"/>
                  <a:gd name="T4" fmla="*/ 57 w 169"/>
                  <a:gd name="T5" fmla="*/ 93 h 175"/>
                  <a:gd name="T6" fmla="*/ 79 w 169"/>
                  <a:gd name="T7" fmla="*/ 118 h 175"/>
                  <a:gd name="T8" fmla="*/ 91 w 169"/>
                  <a:gd name="T9" fmla="*/ 118 h 175"/>
                  <a:gd name="T10" fmla="*/ 114 w 169"/>
                  <a:gd name="T11" fmla="*/ 93 h 175"/>
                  <a:gd name="T12" fmla="*/ 114 w 169"/>
                  <a:gd name="T13" fmla="*/ 81 h 175"/>
                  <a:gd name="T14" fmla="*/ 91 w 169"/>
                  <a:gd name="T15" fmla="*/ 56 h 175"/>
                  <a:gd name="T16" fmla="*/ 85 w 169"/>
                  <a:gd name="T17" fmla="*/ 0 h 175"/>
                  <a:gd name="T18" fmla="*/ 88 w 169"/>
                  <a:gd name="T19" fmla="*/ 1 h 175"/>
                  <a:gd name="T20" fmla="*/ 93 w 169"/>
                  <a:gd name="T21" fmla="*/ 29 h 175"/>
                  <a:gd name="T22" fmla="*/ 102 w 169"/>
                  <a:gd name="T23" fmla="*/ 61 h 175"/>
                  <a:gd name="T24" fmla="*/ 125 w 169"/>
                  <a:gd name="T25" fmla="*/ 76 h 175"/>
                  <a:gd name="T26" fmla="*/ 165 w 169"/>
                  <a:gd name="T27" fmla="*/ 84 h 175"/>
                  <a:gd name="T28" fmla="*/ 169 w 169"/>
                  <a:gd name="T29" fmla="*/ 85 h 175"/>
                  <a:gd name="T30" fmla="*/ 169 w 169"/>
                  <a:gd name="T31" fmla="*/ 89 h 175"/>
                  <a:gd name="T32" fmla="*/ 165 w 169"/>
                  <a:gd name="T33" fmla="*/ 92 h 175"/>
                  <a:gd name="T34" fmla="*/ 125 w 169"/>
                  <a:gd name="T35" fmla="*/ 98 h 175"/>
                  <a:gd name="T36" fmla="*/ 102 w 169"/>
                  <a:gd name="T37" fmla="*/ 114 h 175"/>
                  <a:gd name="T38" fmla="*/ 93 w 169"/>
                  <a:gd name="T39" fmla="*/ 147 h 175"/>
                  <a:gd name="T40" fmla="*/ 88 w 169"/>
                  <a:gd name="T41" fmla="*/ 173 h 175"/>
                  <a:gd name="T42" fmla="*/ 85 w 169"/>
                  <a:gd name="T43" fmla="*/ 175 h 175"/>
                  <a:gd name="T44" fmla="*/ 81 w 169"/>
                  <a:gd name="T45" fmla="*/ 173 h 175"/>
                  <a:gd name="T46" fmla="*/ 77 w 169"/>
                  <a:gd name="T47" fmla="*/ 147 h 175"/>
                  <a:gd name="T48" fmla="*/ 67 w 169"/>
                  <a:gd name="T49" fmla="*/ 114 h 175"/>
                  <a:gd name="T50" fmla="*/ 46 w 169"/>
                  <a:gd name="T51" fmla="*/ 98 h 175"/>
                  <a:gd name="T52" fmla="*/ 4 w 169"/>
                  <a:gd name="T53" fmla="*/ 92 h 175"/>
                  <a:gd name="T54" fmla="*/ 0 w 169"/>
                  <a:gd name="T55" fmla="*/ 89 h 175"/>
                  <a:gd name="T56" fmla="*/ 0 w 169"/>
                  <a:gd name="T57" fmla="*/ 85 h 175"/>
                  <a:gd name="T58" fmla="*/ 4 w 169"/>
                  <a:gd name="T59" fmla="*/ 84 h 175"/>
                  <a:gd name="T60" fmla="*/ 46 w 169"/>
                  <a:gd name="T61" fmla="*/ 76 h 175"/>
                  <a:gd name="T62" fmla="*/ 67 w 169"/>
                  <a:gd name="T63" fmla="*/ 61 h 175"/>
                  <a:gd name="T64" fmla="*/ 77 w 169"/>
                  <a:gd name="T65" fmla="*/ 29 h 175"/>
                  <a:gd name="T66" fmla="*/ 81 w 169"/>
                  <a:gd name="T67" fmla="*/ 1 h 175"/>
                  <a:gd name="T68" fmla="*/ 85 w 169"/>
                  <a:gd name="T6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9" h="175">
                    <a:moveTo>
                      <a:pt x="85" y="35"/>
                    </a:moveTo>
                    <a:lnTo>
                      <a:pt x="79" y="56"/>
                    </a:lnTo>
                    <a:lnTo>
                      <a:pt x="70" y="72"/>
                    </a:lnTo>
                    <a:lnTo>
                      <a:pt x="57" y="81"/>
                    </a:lnTo>
                    <a:lnTo>
                      <a:pt x="36" y="88"/>
                    </a:lnTo>
                    <a:lnTo>
                      <a:pt x="57" y="93"/>
                    </a:lnTo>
                    <a:lnTo>
                      <a:pt x="70" y="103"/>
                    </a:lnTo>
                    <a:lnTo>
                      <a:pt x="79" y="118"/>
                    </a:lnTo>
                    <a:lnTo>
                      <a:pt x="85" y="140"/>
                    </a:lnTo>
                    <a:lnTo>
                      <a:pt x="91" y="118"/>
                    </a:lnTo>
                    <a:lnTo>
                      <a:pt x="100" y="103"/>
                    </a:lnTo>
                    <a:lnTo>
                      <a:pt x="114" y="93"/>
                    </a:lnTo>
                    <a:lnTo>
                      <a:pt x="134" y="88"/>
                    </a:lnTo>
                    <a:lnTo>
                      <a:pt x="114" y="81"/>
                    </a:lnTo>
                    <a:lnTo>
                      <a:pt x="100" y="72"/>
                    </a:lnTo>
                    <a:lnTo>
                      <a:pt x="91" y="56"/>
                    </a:lnTo>
                    <a:lnTo>
                      <a:pt x="85" y="35"/>
                    </a:lnTo>
                    <a:close/>
                    <a:moveTo>
                      <a:pt x="85" y="0"/>
                    </a:moveTo>
                    <a:lnTo>
                      <a:pt x="87" y="0"/>
                    </a:lnTo>
                    <a:lnTo>
                      <a:pt x="88" y="1"/>
                    </a:lnTo>
                    <a:lnTo>
                      <a:pt x="89" y="4"/>
                    </a:lnTo>
                    <a:lnTo>
                      <a:pt x="93" y="29"/>
                    </a:lnTo>
                    <a:lnTo>
                      <a:pt x="97" y="47"/>
                    </a:lnTo>
                    <a:lnTo>
                      <a:pt x="102" y="61"/>
                    </a:lnTo>
                    <a:lnTo>
                      <a:pt x="112" y="71"/>
                    </a:lnTo>
                    <a:lnTo>
                      <a:pt x="125" y="76"/>
                    </a:lnTo>
                    <a:lnTo>
                      <a:pt x="142" y="80"/>
                    </a:lnTo>
                    <a:lnTo>
                      <a:pt x="165" y="84"/>
                    </a:lnTo>
                    <a:lnTo>
                      <a:pt x="168" y="84"/>
                    </a:lnTo>
                    <a:lnTo>
                      <a:pt x="169" y="85"/>
                    </a:lnTo>
                    <a:lnTo>
                      <a:pt x="169" y="88"/>
                    </a:lnTo>
                    <a:lnTo>
                      <a:pt x="169" y="89"/>
                    </a:lnTo>
                    <a:lnTo>
                      <a:pt x="168" y="92"/>
                    </a:lnTo>
                    <a:lnTo>
                      <a:pt x="165" y="92"/>
                    </a:lnTo>
                    <a:lnTo>
                      <a:pt x="142" y="94"/>
                    </a:lnTo>
                    <a:lnTo>
                      <a:pt x="125" y="98"/>
                    </a:lnTo>
                    <a:lnTo>
                      <a:pt x="112" y="105"/>
                    </a:lnTo>
                    <a:lnTo>
                      <a:pt x="102" y="114"/>
                    </a:lnTo>
                    <a:lnTo>
                      <a:pt x="97" y="127"/>
                    </a:lnTo>
                    <a:lnTo>
                      <a:pt x="93" y="147"/>
                    </a:lnTo>
                    <a:lnTo>
                      <a:pt x="89" y="171"/>
                    </a:lnTo>
                    <a:lnTo>
                      <a:pt x="88" y="173"/>
                    </a:lnTo>
                    <a:lnTo>
                      <a:pt x="87" y="174"/>
                    </a:lnTo>
                    <a:lnTo>
                      <a:pt x="85" y="175"/>
                    </a:lnTo>
                    <a:lnTo>
                      <a:pt x="83" y="174"/>
                    </a:lnTo>
                    <a:lnTo>
                      <a:pt x="81" y="173"/>
                    </a:lnTo>
                    <a:lnTo>
                      <a:pt x="80" y="171"/>
                    </a:lnTo>
                    <a:lnTo>
                      <a:pt x="77" y="147"/>
                    </a:lnTo>
                    <a:lnTo>
                      <a:pt x="74" y="127"/>
                    </a:lnTo>
                    <a:lnTo>
                      <a:pt x="67" y="114"/>
                    </a:lnTo>
                    <a:lnTo>
                      <a:pt x="59" y="105"/>
                    </a:lnTo>
                    <a:lnTo>
                      <a:pt x="46" y="98"/>
                    </a:lnTo>
                    <a:lnTo>
                      <a:pt x="28" y="94"/>
                    </a:lnTo>
                    <a:lnTo>
                      <a:pt x="4" y="92"/>
                    </a:lnTo>
                    <a:lnTo>
                      <a:pt x="1" y="92"/>
                    </a:lnTo>
                    <a:lnTo>
                      <a:pt x="0" y="89"/>
                    </a:lnTo>
                    <a:lnTo>
                      <a:pt x="0" y="88"/>
                    </a:lnTo>
                    <a:lnTo>
                      <a:pt x="0" y="85"/>
                    </a:lnTo>
                    <a:lnTo>
                      <a:pt x="1" y="84"/>
                    </a:lnTo>
                    <a:lnTo>
                      <a:pt x="4" y="84"/>
                    </a:lnTo>
                    <a:lnTo>
                      <a:pt x="28" y="80"/>
                    </a:lnTo>
                    <a:lnTo>
                      <a:pt x="46" y="76"/>
                    </a:lnTo>
                    <a:lnTo>
                      <a:pt x="59" y="71"/>
                    </a:lnTo>
                    <a:lnTo>
                      <a:pt x="67" y="61"/>
                    </a:lnTo>
                    <a:lnTo>
                      <a:pt x="74" y="47"/>
                    </a:lnTo>
                    <a:lnTo>
                      <a:pt x="77" y="29"/>
                    </a:lnTo>
                    <a:lnTo>
                      <a:pt x="80" y="4"/>
                    </a:lnTo>
                    <a:lnTo>
                      <a:pt x="81" y="1"/>
                    </a:lnTo>
                    <a:lnTo>
                      <a:pt x="83" y="0"/>
                    </a:lnTo>
                    <a:lnTo>
                      <a:pt x="8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696B72"/>
                  </a:solidFill>
                  <a:effectLst/>
                  <a:uLnTx/>
                  <a:uFillTx/>
                  <a:latin typeface="Aptos" panose="02110004020202020204"/>
                  <a:ea typeface="+mn-ea"/>
                  <a:cs typeface="+mn-cs"/>
                </a:endParaRPr>
              </a:p>
            </p:txBody>
          </p:sp>
          <p:sp>
            <p:nvSpPr>
              <p:cNvPr id="53" name="Freeform 2983">
                <a:extLst>
                  <a:ext uri="{FF2B5EF4-FFF2-40B4-BE49-F238E27FC236}">
                    <a16:creationId xmlns:a16="http://schemas.microsoft.com/office/drawing/2014/main" id="{5D732B19-AD44-D670-D173-CB03E9D3FC44}"/>
                  </a:ext>
                </a:extLst>
              </p:cNvPr>
              <p:cNvSpPr>
                <a:spLocks/>
              </p:cNvSpPr>
              <p:nvPr/>
            </p:nvSpPr>
            <p:spPr bwMode="gray">
              <a:xfrm>
                <a:off x="9411740" y="5367564"/>
                <a:ext cx="44450" cy="44450"/>
              </a:xfrm>
              <a:custGeom>
                <a:avLst/>
                <a:gdLst>
                  <a:gd name="T0" fmla="*/ 14 w 28"/>
                  <a:gd name="T1" fmla="*/ 0 h 28"/>
                  <a:gd name="T2" fmla="*/ 15 w 28"/>
                  <a:gd name="T3" fmla="*/ 4 h 28"/>
                  <a:gd name="T4" fmla="*/ 15 w 28"/>
                  <a:gd name="T5" fmla="*/ 8 h 28"/>
                  <a:gd name="T6" fmla="*/ 18 w 28"/>
                  <a:gd name="T7" fmla="*/ 11 h 28"/>
                  <a:gd name="T8" fmla="*/ 19 w 28"/>
                  <a:gd name="T9" fmla="*/ 12 h 28"/>
                  <a:gd name="T10" fmla="*/ 23 w 28"/>
                  <a:gd name="T11" fmla="*/ 14 h 28"/>
                  <a:gd name="T12" fmla="*/ 28 w 28"/>
                  <a:gd name="T13" fmla="*/ 14 h 28"/>
                  <a:gd name="T14" fmla="*/ 23 w 28"/>
                  <a:gd name="T15" fmla="*/ 15 h 28"/>
                  <a:gd name="T16" fmla="*/ 19 w 28"/>
                  <a:gd name="T17" fmla="*/ 16 h 28"/>
                  <a:gd name="T18" fmla="*/ 18 w 28"/>
                  <a:gd name="T19" fmla="*/ 18 h 28"/>
                  <a:gd name="T20" fmla="*/ 15 w 28"/>
                  <a:gd name="T21" fmla="*/ 20 h 28"/>
                  <a:gd name="T22" fmla="*/ 15 w 28"/>
                  <a:gd name="T23" fmla="*/ 23 h 28"/>
                  <a:gd name="T24" fmla="*/ 14 w 28"/>
                  <a:gd name="T25" fmla="*/ 28 h 28"/>
                  <a:gd name="T26" fmla="*/ 14 w 28"/>
                  <a:gd name="T27" fmla="*/ 23 h 28"/>
                  <a:gd name="T28" fmla="*/ 13 w 28"/>
                  <a:gd name="T29" fmla="*/ 20 h 28"/>
                  <a:gd name="T30" fmla="*/ 11 w 28"/>
                  <a:gd name="T31" fmla="*/ 18 h 28"/>
                  <a:gd name="T32" fmla="*/ 9 w 28"/>
                  <a:gd name="T33" fmla="*/ 16 h 28"/>
                  <a:gd name="T34" fmla="*/ 5 w 28"/>
                  <a:gd name="T35" fmla="*/ 15 h 28"/>
                  <a:gd name="T36" fmla="*/ 0 w 28"/>
                  <a:gd name="T37" fmla="*/ 14 h 28"/>
                  <a:gd name="T38" fmla="*/ 5 w 28"/>
                  <a:gd name="T39" fmla="*/ 14 h 28"/>
                  <a:gd name="T40" fmla="*/ 9 w 28"/>
                  <a:gd name="T41" fmla="*/ 12 h 28"/>
                  <a:gd name="T42" fmla="*/ 11 w 28"/>
                  <a:gd name="T43" fmla="*/ 11 h 28"/>
                  <a:gd name="T44" fmla="*/ 13 w 28"/>
                  <a:gd name="T45" fmla="*/ 8 h 28"/>
                  <a:gd name="T46" fmla="*/ 14 w 28"/>
                  <a:gd name="T47" fmla="*/ 4 h 28"/>
                  <a:gd name="T48" fmla="*/ 14 w 28"/>
                  <a:gd name="T4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8">
                    <a:moveTo>
                      <a:pt x="14" y="0"/>
                    </a:moveTo>
                    <a:lnTo>
                      <a:pt x="15" y="4"/>
                    </a:lnTo>
                    <a:lnTo>
                      <a:pt x="15" y="8"/>
                    </a:lnTo>
                    <a:lnTo>
                      <a:pt x="18" y="11"/>
                    </a:lnTo>
                    <a:lnTo>
                      <a:pt x="19" y="12"/>
                    </a:lnTo>
                    <a:lnTo>
                      <a:pt x="23" y="14"/>
                    </a:lnTo>
                    <a:lnTo>
                      <a:pt x="28" y="14"/>
                    </a:lnTo>
                    <a:lnTo>
                      <a:pt x="23" y="15"/>
                    </a:lnTo>
                    <a:lnTo>
                      <a:pt x="19" y="16"/>
                    </a:lnTo>
                    <a:lnTo>
                      <a:pt x="18" y="18"/>
                    </a:lnTo>
                    <a:lnTo>
                      <a:pt x="15" y="20"/>
                    </a:lnTo>
                    <a:lnTo>
                      <a:pt x="15" y="23"/>
                    </a:lnTo>
                    <a:lnTo>
                      <a:pt x="14" y="28"/>
                    </a:lnTo>
                    <a:lnTo>
                      <a:pt x="14" y="23"/>
                    </a:lnTo>
                    <a:lnTo>
                      <a:pt x="13" y="20"/>
                    </a:lnTo>
                    <a:lnTo>
                      <a:pt x="11" y="18"/>
                    </a:lnTo>
                    <a:lnTo>
                      <a:pt x="9" y="16"/>
                    </a:lnTo>
                    <a:lnTo>
                      <a:pt x="5" y="15"/>
                    </a:lnTo>
                    <a:lnTo>
                      <a:pt x="0" y="14"/>
                    </a:lnTo>
                    <a:lnTo>
                      <a:pt x="5" y="14"/>
                    </a:lnTo>
                    <a:lnTo>
                      <a:pt x="9" y="12"/>
                    </a:lnTo>
                    <a:lnTo>
                      <a:pt x="11" y="11"/>
                    </a:lnTo>
                    <a:lnTo>
                      <a:pt x="13" y="8"/>
                    </a:lnTo>
                    <a:lnTo>
                      <a:pt x="14" y="4"/>
                    </a:lnTo>
                    <a:lnTo>
                      <a:pt x="1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696B72"/>
                  </a:solidFill>
                  <a:effectLst/>
                  <a:uLnTx/>
                  <a:uFillTx/>
                  <a:latin typeface="Aptos" panose="02110004020202020204"/>
                  <a:ea typeface="+mn-ea"/>
                  <a:cs typeface="+mn-cs"/>
                </a:endParaRPr>
              </a:p>
            </p:txBody>
          </p:sp>
          <p:sp>
            <p:nvSpPr>
              <p:cNvPr id="54" name="Freeform 2984">
                <a:extLst>
                  <a:ext uri="{FF2B5EF4-FFF2-40B4-BE49-F238E27FC236}">
                    <a16:creationId xmlns:a16="http://schemas.microsoft.com/office/drawing/2014/main" id="{7C84A227-9CF3-28FA-E6A1-112E3119C9AA}"/>
                  </a:ext>
                </a:extLst>
              </p:cNvPr>
              <p:cNvSpPr>
                <a:spLocks noEditPoints="1"/>
              </p:cNvSpPr>
              <p:nvPr/>
            </p:nvSpPr>
            <p:spPr bwMode="gray">
              <a:xfrm>
                <a:off x="9226002" y="5356452"/>
                <a:ext cx="101600" cy="95250"/>
              </a:xfrm>
              <a:custGeom>
                <a:avLst/>
                <a:gdLst>
                  <a:gd name="T0" fmla="*/ 31 w 64"/>
                  <a:gd name="T1" fmla="*/ 21 h 60"/>
                  <a:gd name="T2" fmla="*/ 29 w 64"/>
                  <a:gd name="T3" fmla="*/ 25 h 60"/>
                  <a:gd name="T4" fmla="*/ 24 w 64"/>
                  <a:gd name="T5" fmla="*/ 22 h 60"/>
                  <a:gd name="T6" fmla="*/ 25 w 64"/>
                  <a:gd name="T7" fmla="*/ 27 h 60"/>
                  <a:gd name="T8" fmla="*/ 22 w 64"/>
                  <a:gd name="T9" fmla="*/ 28 h 60"/>
                  <a:gd name="T10" fmla="*/ 14 w 64"/>
                  <a:gd name="T11" fmla="*/ 30 h 60"/>
                  <a:gd name="T12" fmla="*/ 21 w 64"/>
                  <a:gd name="T13" fmla="*/ 31 h 60"/>
                  <a:gd name="T14" fmla="*/ 25 w 64"/>
                  <a:gd name="T15" fmla="*/ 34 h 60"/>
                  <a:gd name="T16" fmla="*/ 22 w 64"/>
                  <a:gd name="T17" fmla="*/ 39 h 60"/>
                  <a:gd name="T18" fmla="*/ 27 w 64"/>
                  <a:gd name="T19" fmla="*/ 36 h 60"/>
                  <a:gd name="T20" fmla="*/ 29 w 64"/>
                  <a:gd name="T21" fmla="*/ 36 h 60"/>
                  <a:gd name="T22" fmla="*/ 31 w 64"/>
                  <a:gd name="T23" fmla="*/ 40 h 60"/>
                  <a:gd name="T24" fmla="*/ 33 w 64"/>
                  <a:gd name="T25" fmla="*/ 40 h 60"/>
                  <a:gd name="T26" fmla="*/ 35 w 64"/>
                  <a:gd name="T27" fmla="*/ 36 h 60"/>
                  <a:gd name="T28" fmla="*/ 41 w 64"/>
                  <a:gd name="T29" fmla="*/ 38 h 60"/>
                  <a:gd name="T30" fmla="*/ 39 w 64"/>
                  <a:gd name="T31" fmla="*/ 34 h 60"/>
                  <a:gd name="T32" fmla="*/ 44 w 64"/>
                  <a:gd name="T33" fmla="*/ 31 h 60"/>
                  <a:gd name="T34" fmla="*/ 46 w 64"/>
                  <a:gd name="T35" fmla="*/ 30 h 60"/>
                  <a:gd name="T36" fmla="*/ 41 w 64"/>
                  <a:gd name="T37" fmla="*/ 28 h 60"/>
                  <a:gd name="T38" fmla="*/ 39 w 64"/>
                  <a:gd name="T39" fmla="*/ 26 h 60"/>
                  <a:gd name="T40" fmla="*/ 42 w 64"/>
                  <a:gd name="T41" fmla="*/ 22 h 60"/>
                  <a:gd name="T42" fmla="*/ 37 w 64"/>
                  <a:gd name="T43" fmla="*/ 23 h 60"/>
                  <a:gd name="T44" fmla="*/ 34 w 64"/>
                  <a:gd name="T45" fmla="*/ 23 h 60"/>
                  <a:gd name="T46" fmla="*/ 33 w 64"/>
                  <a:gd name="T47" fmla="*/ 18 h 60"/>
                  <a:gd name="T48" fmla="*/ 34 w 64"/>
                  <a:gd name="T49" fmla="*/ 0 h 60"/>
                  <a:gd name="T50" fmla="*/ 35 w 64"/>
                  <a:gd name="T51" fmla="*/ 10 h 60"/>
                  <a:gd name="T52" fmla="*/ 37 w 64"/>
                  <a:gd name="T53" fmla="*/ 19 h 60"/>
                  <a:gd name="T54" fmla="*/ 46 w 64"/>
                  <a:gd name="T55" fmla="*/ 15 h 60"/>
                  <a:gd name="T56" fmla="*/ 48 w 64"/>
                  <a:gd name="T57" fmla="*/ 15 h 60"/>
                  <a:gd name="T58" fmla="*/ 48 w 64"/>
                  <a:gd name="T59" fmla="*/ 18 h 60"/>
                  <a:gd name="T60" fmla="*/ 44 w 64"/>
                  <a:gd name="T61" fmla="*/ 26 h 60"/>
                  <a:gd name="T62" fmla="*/ 54 w 64"/>
                  <a:gd name="T63" fmla="*/ 27 h 60"/>
                  <a:gd name="T64" fmla="*/ 63 w 64"/>
                  <a:gd name="T65" fmla="*/ 28 h 60"/>
                  <a:gd name="T66" fmla="*/ 63 w 64"/>
                  <a:gd name="T67" fmla="*/ 31 h 60"/>
                  <a:gd name="T68" fmla="*/ 54 w 64"/>
                  <a:gd name="T69" fmla="*/ 34 h 60"/>
                  <a:gd name="T70" fmla="*/ 43 w 64"/>
                  <a:gd name="T71" fmla="*/ 35 h 60"/>
                  <a:gd name="T72" fmla="*/ 47 w 64"/>
                  <a:gd name="T73" fmla="*/ 39 h 60"/>
                  <a:gd name="T74" fmla="*/ 51 w 64"/>
                  <a:gd name="T75" fmla="*/ 44 h 60"/>
                  <a:gd name="T76" fmla="*/ 50 w 64"/>
                  <a:gd name="T77" fmla="*/ 47 h 60"/>
                  <a:gd name="T78" fmla="*/ 47 w 64"/>
                  <a:gd name="T79" fmla="*/ 47 h 60"/>
                  <a:gd name="T80" fmla="*/ 41 w 64"/>
                  <a:gd name="T81" fmla="*/ 42 h 60"/>
                  <a:gd name="T82" fmla="*/ 37 w 64"/>
                  <a:gd name="T83" fmla="*/ 43 h 60"/>
                  <a:gd name="T84" fmla="*/ 34 w 64"/>
                  <a:gd name="T85" fmla="*/ 52 h 60"/>
                  <a:gd name="T86" fmla="*/ 34 w 64"/>
                  <a:gd name="T87" fmla="*/ 60 h 60"/>
                  <a:gd name="T88" fmla="*/ 30 w 64"/>
                  <a:gd name="T89" fmla="*/ 60 h 60"/>
                  <a:gd name="T90" fmla="*/ 29 w 64"/>
                  <a:gd name="T91" fmla="*/ 51 h 60"/>
                  <a:gd name="T92" fmla="*/ 27 w 64"/>
                  <a:gd name="T93" fmla="*/ 40 h 60"/>
                  <a:gd name="T94" fmla="*/ 18 w 64"/>
                  <a:gd name="T95" fmla="*/ 45 h 60"/>
                  <a:gd name="T96" fmla="*/ 16 w 64"/>
                  <a:gd name="T97" fmla="*/ 45 h 60"/>
                  <a:gd name="T98" fmla="*/ 16 w 64"/>
                  <a:gd name="T99" fmla="*/ 43 h 60"/>
                  <a:gd name="T100" fmla="*/ 21 w 64"/>
                  <a:gd name="T101" fmla="*/ 35 h 60"/>
                  <a:gd name="T102" fmla="*/ 10 w 64"/>
                  <a:gd name="T103" fmla="*/ 34 h 60"/>
                  <a:gd name="T104" fmla="*/ 1 w 64"/>
                  <a:gd name="T105" fmla="*/ 31 h 60"/>
                  <a:gd name="T106" fmla="*/ 1 w 64"/>
                  <a:gd name="T107" fmla="*/ 28 h 60"/>
                  <a:gd name="T108" fmla="*/ 10 w 64"/>
                  <a:gd name="T109" fmla="*/ 27 h 60"/>
                  <a:gd name="T110" fmla="*/ 21 w 64"/>
                  <a:gd name="T111" fmla="*/ 25 h 60"/>
                  <a:gd name="T112" fmla="*/ 17 w 64"/>
                  <a:gd name="T113" fmla="*/ 19 h 60"/>
                  <a:gd name="T114" fmla="*/ 13 w 64"/>
                  <a:gd name="T115" fmla="*/ 15 h 60"/>
                  <a:gd name="T116" fmla="*/ 16 w 64"/>
                  <a:gd name="T117" fmla="*/ 13 h 60"/>
                  <a:gd name="T118" fmla="*/ 21 w 64"/>
                  <a:gd name="T119" fmla="*/ 17 h 60"/>
                  <a:gd name="T120" fmla="*/ 27 w 64"/>
                  <a:gd name="T121" fmla="*/ 19 h 60"/>
                  <a:gd name="T122" fmla="*/ 29 w 64"/>
                  <a:gd name="T123" fmla="*/ 10 h 60"/>
                  <a:gd name="T124" fmla="*/ 30 w 64"/>
                  <a:gd name="T1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 h="60">
                    <a:moveTo>
                      <a:pt x="33" y="18"/>
                    </a:moveTo>
                    <a:lnTo>
                      <a:pt x="31" y="21"/>
                    </a:lnTo>
                    <a:lnTo>
                      <a:pt x="30" y="23"/>
                    </a:lnTo>
                    <a:lnTo>
                      <a:pt x="29" y="25"/>
                    </a:lnTo>
                    <a:lnTo>
                      <a:pt x="27" y="25"/>
                    </a:lnTo>
                    <a:lnTo>
                      <a:pt x="24" y="22"/>
                    </a:lnTo>
                    <a:lnTo>
                      <a:pt x="25" y="26"/>
                    </a:lnTo>
                    <a:lnTo>
                      <a:pt x="25" y="27"/>
                    </a:lnTo>
                    <a:lnTo>
                      <a:pt x="25" y="27"/>
                    </a:lnTo>
                    <a:lnTo>
                      <a:pt x="22" y="28"/>
                    </a:lnTo>
                    <a:lnTo>
                      <a:pt x="18" y="30"/>
                    </a:lnTo>
                    <a:lnTo>
                      <a:pt x="14" y="30"/>
                    </a:lnTo>
                    <a:lnTo>
                      <a:pt x="18" y="31"/>
                    </a:lnTo>
                    <a:lnTo>
                      <a:pt x="21" y="31"/>
                    </a:lnTo>
                    <a:lnTo>
                      <a:pt x="24" y="32"/>
                    </a:lnTo>
                    <a:lnTo>
                      <a:pt x="25" y="34"/>
                    </a:lnTo>
                    <a:lnTo>
                      <a:pt x="25" y="35"/>
                    </a:lnTo>
                    <a:lnTo>
                      <a:pt x="22" y="39"/>
                    </a:lnTo>
                    <a:lnTo>
                      <a:pt x="25" y="38"/>
                    </a:lnTo>
                    <a:lnTo>
                      <a:pt x="27" y="36"/>
                    </a:lnTo>
                    <a:lnTo>
                      <a:pt x="29" y="36"/>
                    </a:lnTo>
                    <a:lnTo>
                      <a:pt x="29" y="36"/>
                    </a:lnTo>
                    <a:lnTo>
                      <a:pt x="30" y="38"/>
                    </a:lnTo>
                    <a:lnTo>
                      <a:pt x="31" y="40"/>
                    </a:lnTo>
                    <a:lnTo>
                      <a:pt x="33" y="43"/>
                    </a:lnTo>
                    <a:lnTo>
                      <a:pt x="33" y="40"/>
                    </a:lnTo>
                    <a:lnTo>
                      <a:pt x="34" y="38"/>
                    </a:lnTo>
                    <a:lnTo>
                      <a:pt x="35" y="36"/>
                    </a:lnTo>
                    <a:lnTo>
                      <a:pt x="37" y="36"/>
                    </a:lnTo>
                    <a:lnTo>
                      <a:pt x="41" y="38"/>
                    </a:lnTo>
                    <a:lnTo>
                      <a:pt x="39" y="35"/>
                    </a:lnTo>
                    <a:lnTo>
                      <a:pt x="39" y="34"/>
                    </a:lnTo>
                    <a:lnTo>
                      <a:pt x="41" y="32"/>
                    </a:lnTo>
                    <a:lnTo>
                      <a:pt x="44" y="31"/>
                    </a:lnTo>
                    <a:lnTo>
                      <a:pt x="50" y="30"/>
                    </a:lnTo>
                    <a:lnTo>
                      <a:pt x="46" y="30"/>
                    </a:lnTo>
                    <a:lnTo>
                      <a:pt x="43" y="28"/>
                    </a:lnTo>
                    <a:lnTo>
                      <a:pt x="41" y="28"/>
                    </a:lnTo>
                    <a:lnTo>
                      <a:pt x="39" y="27"/>
                    </a:lnTo>
                    <a:lnTo>
                      <a:pt x="39" y="26"/>
                    </a:lnTo>
                    <a:lnTo>
                      <a:pt x="41" y="23"/>
                    </a:lnTo>
                    <a:lnTo>
                      <a:pt x="42" y="22"/>
                    </a:lnTo>
                    <a:lnTo>
                      <a:pt x="39" y="23"/>
                    </a:lnTo>
                    <a:lnTo>
                      <a:pt x="37" y="23"/>
                    </a:lnTo>
                    <a:lnTo>
                      <a:pt x="35" y="23"/>
                    </a:lnTo>
                    <a:lnTo>
                      <a:pt x="34" y="23"/>
                    </a:lnTo>
                    <a:lnTo>
                      <a:pt x="33" y="21"/>
                    </a:lnTo>
                    <a:lnTo>
                      <a:pt x="33" y="18"/>
                    </a:lnTo>
                    <a:close/>
                    <a:moveTo>
                      <a:pt x="33" y="0"/>
                    </a:moveTo>
                    <a:lnTo>
                      <a:pt x="34" y="0"/>
                    </a:lnTo>
                    <a:lnTo>
                      <a:pt x="34" y="1"/>
                    </a:lnTo>
                    <a:lnTo>
                      <a:pt x="35" y="10"/>
                    </a:lnTo>
                    <a:lnTo>
                      <a:pt x="35" y="15"/>
                    </a:lnTo>
                    <a:lnTo>
                      <a:pt x="37" y="19"/>
                    </a:lnTo>
                    <a:lnTo>
                      <a:pt x="41" y="18"/>
                    </a:lnTo>
                    <a:lnTo>
                      <a:pt x="46" y="15"/>
                    </a:lnTo>
                    <a:lnTo>
                      <a:pt x="47" y="15"/>
                    </a:lnTo>
                    <a:lnTo>
                      <a:pt x="48" y="15"/>
                    </a:lnTo>
                    <a:lnTo>
                      <a:pt x="50" y="17"/>
                    </a:lnTo>
                    <a:lnTo>
                      <a:pt x="48" y="18"/>
                    </a:lnTo>
                    <a:lnTo>
                      <a:pt x="46" y="22"/>
                    </a:lnTo>
                    <a:lnTo>
                      <a:pt x="44" y="26"/>
                    </a:lnTo>
                    <a:lnTo>
                      <a:pt x="48" y="26"/>
                    </a:lnTo>
                    <a:lnTo>
                      <a:pt x="54" y="27"/>
                    </a:lnTo>
                    <a:lnTo>
                      <a:pt x="63" y="28"/>
                    </a:lnTo>
                    <a:lnTo>
                      <a:pt x="63" y="28"/>
                    </a:lnTo>
                    <a:lnTo>
                      <a:pt x="64" y="30"/>
                    </a:lnTo>
                    <a:lnTo>
                      <a:pt x="63" y="31"/>
                    </a:lnTo>
                    <a:lnTo>
                      <a:pt x="63" y="32"/>
                    </a:lnTo>
                    <a:lnTo>
                      <a:pt x="54" y="34"/>
                    </a:lnTo>
                    <a:lnTo>
                      <a:pt x="48" y="34"/>
                    </a:lnTo>
                    <a:lnTo>
                      <a:pt x="43" y="35"/>
                    </a:lnTo>
                    <a:lnTo>
                      <a:pt x="44" y="38"/>
                    </a:lnTo>
                    <a:lnTo>
                      <a:pt x="47" y="39"/>
                    </a:lnTo>
                    <a:lnTo>
                      <a:pt x="48" y="42"/>
                    </a:lnTo>
                    <a:lnTo>
                      <a:pt x="51" y="44"/>
                    </a:lnTo>
                    <a:lnTo>
                      <a:pt x="51" y="45"/>
                    </a:lnTo>
                    <a:lnTo>
                      <a:pt x="50" y="47"/>
                    </a:lnTo>
                    <a:lnTo>
                      <a:pt x="48" y="47"/>
                    </a:lnTo>
                    <a:lnTo>
                      <a:pt x="47" y="47"/>
                    </a:lnTo>
                    <a:lnTo>
                      <a:pt x="43" y="44"/>
                    </a:lnTo>
                    <a:lnTo>
                      <a:pt x="41" y="42"/>
                    </a:lnTo>
                    <a:lnTo>
                      <a:pt x="37" y="40"/>
                    </a:lnTo>
                    <a:lnTo>
                      <a:pt x="37" y="43"/>
                    </a:lnTo>
                    <a:lnTo>
                      <a:pt x="35" y="47"/>
                    </a:lnTo>
                    <a:lnTo>
                      <a:pt x="34" y="52"/>
                    </a:lnTo>
                    <a:lnTo>
                      <a:pt x="34" y="59"/>
                    </a:lnTo>
                    <a:lnTo>
                      <a:pt x="34" y="60"/>
                    </a:lnTo>
                    <a:lnTo>
                      <a:pt x="33" y="60"/>
                    </a:lnTo>
                    <a:lnTo>
                      <a:pt x="30" y="60"/>
                    </a:lnTo>
                    <a:lnTo>
                      <a:pt x="30" y="59"/>
                    </a:lnTo>
                    <a:lnTo>
                      <a:pt x="29" y="51"/>
                    </a:lnTo>
                    <a:lnTo>
                      <a:pt x="29" y="45"/>
                    </a:lnTo>
                    <a:lnTo>
                      <a:pt x="27" y="40"/>
                    </a:lnTo>
                    <a:lnTo>
                      <a:pt x="24" y="43"/>
                    </a:lnTo>
                    <a:lnTo>
                      <a:pt x="18" y="45"/>
                    </a:lnTo>
                    <a:lnTo>
                      <a:pt x="17" y="45"/>
                    </a:lnTo>
                    <a:lnTo>
                      <a:pt x="16" y="45"/>
                    </a:lnTo>
                    <a:lnTo>
                      <a:pt x="16" y="44"/>
                    </a:lnTo>
                    <a:lnTo>
                      <a:pt x="16" y="43"/>
                    </a:lnTo>
                    <a:lnTo>
                      <a:pt x="18" y="39"/>
                    </a:lnTo>
                    <a:lnTo>
                      <a:pt x="21" y="35"/>
                    </a:lnTo>
                    <a:lnTo>
                      <a:pt x="16" y="34"/>
                    </a:lnTo>
                    <a:lnTo>
                      <a:pt x="10" y="34"/>
                    </a:lnTo>
                    <a:lnTo>
                      <a:pt x="3" y="32"/>
                    </a:lnTo>
                    <a:lnTo>
                      <a:pt x="1" y="31"/>
                    </a:lnTo>
                    <a:lnTo>
                      <a:pt x="0" y="30"/>
                    </a:lnTo>
                    <a:lnTo>
                      <a:pt x="1" y="28"/>
                    </a:lnTo>
                    <a:lnTo>
                      <a:pt x="3" y="28"/>
                    </a:lnTo>
                    <a:lnTo>
                      <a:pt x="10" y="27"/>
                    </a:lnTo>
                    <a:lnTo>
                      <a:pt x="16" y="26"/>
                    </a:lnTo>
                    <a:lnTo>
                      <a:pt x="21" y="25"/>
                    </a:lnTo>
                    <a:lnTo>
                      <a:pt x="20" y="23"/>
                    </a:lnTo>
                    <a:lnTo>
                      <a:pt x="17" y="19"/>
                    </a:lnTo>
                    <a:lnTo>
                      <a:pt x="14" y="17"/>
                    </a:lnTo>
                    <a:lnTo>
                      <a:pt x="13" y="15"/>
                    </a:lnTo>
                    <a:lnTo>
                      <a:pt x="14" y="14"/>
                    </a:lnTo>
                    <a:lnTo>
                      <a:pt x="16" y="13"/>
                    </a:lnTo>
                    <a:lnTo>
                      <a:pt x="17" y="14"/>
                    </a:lnTo>
                    <a:lnTo>
                      <a:pt x="21" y="17"/>
                    </a:lnTo>
                    <a:lnTo>
                      <a:pt x="25" y="18"/>
                    </a:lnTo>
                    <a:lnTo>
                      <a:pt x="27" y="19"/>
                    </a:lnTo>
                    <a:lnTo>
                      <a:pt x="29" y="15"/>
                    </a:lnTo>
                    <a:lnTo>
                      <a:pt x="29" y="10"/>
                    </a:lnTo>
                    <a:lnTo>
                      <a:pt x="30" y="1"/>
                    </a:lnTo>
                    <a:lnTo>
                      <a:pt x="30" y="0"/>
                    </a:lnTo>
                    <a:lnTo>
                      <a:pt x="3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696B72"/>
                  </a:solidFill>
                  <a:effectLst/>
                  <a:uLnTx/>
                  <a:uFillTx/>
                  <a:latin typeface="Aptos" panose="02110004020202020204"/>
                  <a:ea typeface="+mn-ea"/>
                  <a:cs typeface="+mn-cs"/>
                </a:endParaRPr>
              </a:p>
            </p:txBody>
          </p:sp>
          <p:sp>
            <p:nvSpPr>
              <p:cNvPr id="55" name="Freeform 2985">
                <a:extLst>
                  <a:ext uri="{FF2B5EF4-FFF2-40B4-BE49-F238E27FC236}">
                    <a16:creationId xmlns:a16="http://schemas.microsoft.com/office/drawing/2014/main" id="{AC8EA611-166C-D43B-78A2-0C37C332243C}"/>
                  </a:ext>
                </a:extLst>
              </p:cNvPr>
              <p:cNvSpPr>
                <a:spLocks noEditPoints="1"/>
              </p:cNvSpPr>
              <p:nvPr/>
            </p:nvSpPr>
            <p:spPr bwMode="gray">
              <a:xfrm>
                <a:off x="9406977" y="5211989"/>
                <a:ext cx="79375" cy="84138"/>
              </a:xfrm>
              <a:custGeom>
                <a:avLst/>
                <a:gdLst>
                  <a:gd name="T0" fmla="*/ 23 w 50"/>
                  <a:gd name="T1" fmla="*/ 19 h 53"/>
                  <a:gd name="T2" fmla="*/ 21 w 50"/>
                  <a:gd name="T3" fmla="*/ 21 h 53"/>
                  <a:gd name="T4" fmla="*/ 17 w 50"/>
                  <a:gd name="T5" fmla="*/ 21 h 53"/>
                  <a:gd name="T6" fmla="*/ 18 w 50"/>
                  <a:gd name="T7" fmla="*/ 24 h 53"/>
                  <a:gd name="T8" fmla="*/ 12 w 50"/>
                  <a:gd name="T9" fmla="*/ 26 h 53"/>
                  <a:gd name="T10" fmla="*/ 18 w 50"/>
                  <a:gd name="T11" fmla="*/ 29 h 53"/>
                  <a:gd name="T12" fmla="*/ 17 w 50"/>
                  <a:gd name="T13" fmla="*/ 33 h 53"/>
                  <a:gd name="T14" fmla="*/ 21 w 50"/>
                  <a:gd name="T15" fmla="*/ 32 h 53"/>
                  <a:gd name="T16" fmla="*/ 22 w 50"/>
                  <a:gd name="T17" fmla="*/ 33 h 53"/>
                  <a:gd name="T18" fmla="*/ 25 w 50"/>
                  <a:gd name="T19" fmla="*/ 37 h 53"/>
                  <a:gd name="T20" fmla="*/ 27 w 50"/>
                  <a:gd name="T21" fmla="*/ 33 h 53"/>
                  <a:gd name="T22" fmla="*/ 29 w 50"/>
                  <a:gd name="T23" fmla="*/ 32 h 53"/>
                  <a:gd name="T24" fmla="*/ 31 w 50"/>
                  <a:gd name="T25" fmla="*/ 30 h 53"/>
                  <a:gd name="T26" fmla="*/ 33 w 50"/>
                  <a:gd name="T27" fmla="*/ 28 h 53"/>
                  <a:gd name="T28" fmla="*/ 33 w 50"/>
                  <a:gd name="T29" fmla="*/ 25 h 53"/>
                  <a:gd name="T30" fmla="*/ 31 w 50"/>
                  <a:gd name="T31" fmla="*/ 23 h 53"/>
                  <a:gd name="T32" fmla="*/ 29 w 50"/>
                  <a:gd name="T33" fmla="*/ 21 h 53"/>
                  <a:gd name="T34" fmla="*/ 27 w 50"/>
                  <a:gd name="T35" fmla="*/ 21 h 53"/>
                  <a:gd name="T36" fmla="*/ 25 w 50"/>
                  <a:gd name="T37" fmla="*/ 16 h 53"/>
                  <a:gd name="T38" fmla="*/ 26 w 50"/>
                  <a:gd name="T39" fmla="*/ 0 h 53"/>
                  <a:gd name="T40" fmla="*/ 27 w 50"/>
                  <a:gd name="T41" fmla="*/ 9 h 53"/>
                  <a:gd name="T42" fmla="*/ 30 w 50"/>
                  <a:gd name="T43" fmla="*/ 17 h 53"/>
                  <a:gd name="T44" fmla="*/ 35 w 50"/>
                  <a:gd name="T45" fmla="*/ 16 h 53"/>
                  <a:gd name="T46" fmla="*/ 38 w 50"/>
                  <a:gd name="T47" fmla="*/ 16 h 53"/>
                  <a:gd name="T48" fmla="*/ 38 w 50"/>
                  <a:gd name="T49" fmla="*/ 19 h 53"/>
                  <a:gd name="T50" fmla="*/ 37 w 50"/>
                  <a:gd name="T51" fmla="*/ 23 h 53"/>
                  <a:gd name="T52" fmla="*/ 46 w 50"/>
                  <a:gd name="T53" fmla="*/ 24 h 53"/>
                  <a:gd name="T54" fmla="*/ 48 w 50"/>
                  <a:gd name="T55" fmla="*/ 25 h 53"/>
                  <a:gd name="T56" fmla="*/ 48 w 50"/>
                  <a:gd name="T57" fmla="*/ 28 h 53"/>
                  <a:gd name="T58" fmla="*/ 46 w 50"/>
                  <a:gd name="T59" fmla="*/ 29 h 53"/>
                  <a:gd name="T60" fmla="*/ 37 w 50"/>
                  <a:gd name="T61" fmla="*/ 32 h 53"/>
                  <a:gd name="T62" fmla="*/ 38 w 50"/>
                  <a:gd name="T63" fmla="*/ 34 h 53"/>
                  <a:gd name="T64" fmla="*/ 38 w 50"/>
                  <a:gd name="T65" fmla="*/ 37 h 53"/>
                  <a:gd name="T66" fmla="*/ 35 w 50"/>
                  <a:gd name="T67" fmla="*/ 38 h 53"/>
                  <a:gd name="T68" fmla="*/ 30 w 50"/>
                  <a:gd name="T69" fmla="*/ 36 h 53"/>
                  <a:gd name="T70" fmla="*/ 27 w 50"/>
                  <a:gd name="T71" fmla="*/ 45 h 53"/>
                  <a:gd name="T72" fmla="*/ 26 w 50"/>
                  <a:gd name="T73" fmla="*/ 53 h 53"/>
                  <a:gd name="T74" fmla="*/ 23 w 50"/>
                  <a:gd name="T75" fmla="*/ 53 h 53"/>
                  <a:gd name="T76" fmla="*/ 22 w 50"/>
                  <a:gd name="T77" fmla="*/ 45 h 53"/>
                  <a:gd name="T78" fmla="*/ 20 w 50"/>
                  <a:gd name="T79" fmla="*/ 36 h 53"/>
                  <a:gd name="T80" fmla="*/ 13 w 50"/>
                  <a:gd name="T81" fmla="*/ 38 h 53"/>
                  <a:gd name="T82" fmla="*/ 12 w 50"/>
                  <a:gd name="T83" fmla="*/ 37 h 53"/>
                  <a:gd name="T84" fmla="*/ 12 w 50"/>
                  <a:gd name="T85" fmla="*/ 34 h 53"/>
                  <a:gd name="T86" fmla="*/ 13 w 50"/>
                  <a:gd name="T87" fmla="*/ 32 h 53"/>
                  <a:gd name="T88" fmla="*/ 4 w 50"/>
                  <a:gd name="T89" fmla="*/ 29 h 53"/>
                  <a:gd name="T90" fmla="*/ 0 w 50"/>
                  <a:gd name="T91" fmla="*/ 28 h 53"/>
                  <a:gd name="T92" fmla="*/ 0 w 50"/>
                  <a:gd name="T93" fmla="*/ 25 h 53"/>
                  <a:gd name="T94" fmla="*/ 3 w 50"/>
                  <a:gd name="T95" fmla="*/ 25 h 53"/>
                  <a:gd name="T96" fmla="*/ 13 w 50"/>
                  <a:gd name="T97" fmla="*/ 23 h 53"/>
                  <a:gd name="T98" fmla="*/ 12 w 50"/>
                  <a:gd name="T99" fmla="*/ 19 h 53"/>
                  <a:gd name="T100" fmla="*/ 12 w 50"/>
                  <a:gd name="T101" fmla="*/ 16 h 53"/>
                  <a:gd name="T102" fmla="*/ 13 w 50"/>
                  <a:gd name="T103" fmla="*/ 16 h 53"/>
                  <a:gd name="T104" fmla="*/ 20 w 50"/>
                  <a:gd name="T105" fmla="*/ 17 h 53"/>
                  <a:gd name="T106" fmla="*/ 22 w 50"/>
                  <a:gd name="T107" fmla="*/ 9 h 53"/>
                  <a:gd name="T108" fmla="*/ 23 w 50"/>
                  <a:gd name="T10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 h="53">
                    <a:moveTo>
                      <a:pt x="25" y="16"/>
                    </a:moveTo>
                    <a:lnTo>
                      <a:pt x="23" y="19"/>
                    </a:lnTo>
                    <a:lnTo>
                      <a:pt x="22" y="21"/>
                    </a:lnTo>
                    <a:lnTo>
                      <a:pt x="21" y="21"/>
                    </a:lnTo>
                    <a:lnTo>
                      <a:pt x="21" y="21"/>
                    </a:lnTo>
                    <a:lnTo>
                      <a:pt x="17" y="21"/>
                    </a:lnTo>
                    <a:lnTo>
                      <a:pt x="18" y="23"/>
                    </a:lnTo>
                    <a:lnTo>
                      <a:pt x="18" y="24"/>
                    </a:lnTo>
                    <a:lnTo>
                      <a:pt x="17" y="25"/>
                    </a:lnTo>
                    <a:lnTo>
                      <a:pt x="12" y="26"/>
                    </a:lnTo>
                    <a:lnTo>
                      <a:pt x="17" y="28"/>
                    </a:lnTo>
                    <a:lnTo>
                      <a:pt x="18" y="29"/>
                    </a:lnTo>
                    <a:lnTo>
                      <a:pt x="18" y="30"/>
                    </a:lnTo>
                    <a:lnTo>
                      <a:pt x="17" y="33"/>
                    </a:lnTo>
                    <a:lnTo>
                      <a:pt x="21" y="32"/>
                    </a:lnTo>
                    <a:lnTo>
                      <a:pt x="21" y="32"/>
                    </a:lnTo>
                    <a:lnTo>
                      <a:pt x="22" y="32"/>
                    </a:lnTo>
                    <a:lnTo>
                      <a:pt x="22" y="33"/>
                    </a:lnTo>
                    <a:lnTo>
                      <a:pt x="23" y="34"/>
                    </a:lnTo>
                    <a:lnTo>
                      <a:pt x="25" y="37"/>
                    </a:lnTo>
                    <a:lnTo>
                      <a:pt x="26" y="34"/>
                    </a:lnTo>
                    <a:lnTo>
                      <a:pt x="27" y="33"/>
                    </a:lnTo>
                    <a:lnTo>
                      <a:pt x="27" y="32"/>
                    </a:lnTo>
                    <a:lnTo>
                      <a:pt x="29" y="32"/>
                    </a:lnTo>
                    <a:lnTo>
                      <a:pt x="33" y="33"/>
                    </a:lnTo>
                    <a:lnTo>
                      <a:pt x="31" y="30"/>
                    </a:lnTo>
                    <a:lnTo>
                      <a:pt x="31" y="29"/>
                    </a:lnTo>
                    <a:lnTo>
                      <a:pt x="33" y="28"/>
                    </a:lnTo>
                    <a:lnTo>
                      <a:pt x="38" y="26"/>
                    </a:lnTo>
                    <a:lnTo>
                      <a:pt x="33" y="25"/>
                    </a:lnTo>
                    <a:lnTo>
                      <a:pt x="31" y="24"/>
                    </a:lnTo>
                    <a:lnTo>
                      <a:pt x="31" y="23"/>
                    </a:lnTo>
                    <a:lnTo>
                      <a:pt x="33" y="21"/>
                    </a:lnTo>
                    <a:lnTo>
                      <a:pt x="29" y="21"/>
                    </a:lnTo>
                    <a:lnTo>
                      <a:pt x="27" y="21"/>
                    </a:lnTo>
                    <a:lnTo>
                      <a:pt x="27" y="21"/>
                    </a:lnTo>
                    <a:lnTo>
                      <a:pt x="26" y="19"/>
                    </a:lnTo>
                    <a:lnTo>
                      <a:pt x="25" y="16"/>
                    </a:lnTo>
                    <a:close/>
                    <a:moveTo>
                      <a:pt x="25" y="0"/>
                    </a:moveTo>
                    <a:lnTo>
                      <a:pt x="26" y="0"/>
                    </a:lnTo>
                    <a:lnTo>
                      <a:pt x="26" y="2"/>
                    </a:lnTo>
                    <a:lnTo>
                      <a:pt x="27" y="9"/>
                    </a:lnTo>
                    <a:lnTo>
                      <a:pt x="29" y="15"/>
                    </a:lnTo>
                    <a:lnTo>
                      <a:pt x="30" y="17"/>
                    </a:lnTo>
                    <a:lnTo>
                      <a:pt x="33" y="17"/>
                    </a:lnTo>
                    <a:lnTo>
                      <a:pt x="35" y="16"/>
                    </a:lnTo>
                    <a:lnTo>
                      <a:pt x="37" y="16"/>
                    </a:lnTo>
                    <a:lnTo>
                      <a:pt x="38" y="16"/>
                    </a:lnTo>
                    <a:lnTo>
                      <a:pt x="38" y="17"/>
                    </a:lnTo>
                    <a:lnTo>
                      <a:pt x="38" y="19"/>
                    </a:lnTo>
                    <a:lnTo>
                      <a:pt x="37" y="20"/>
                    </a:lnTo>
                    <a:lnTo>
                      <a:pt x="37" y="23"/>
                    </a:lnTo>
                    <a:lnTo>
                      <a:pt x="41" y="24"/>
                    </a:lnTo>
                    <a:lnTo>
                      <a:pt x="46" y="24"/>
                    </a:lnTo>
                    <a:lnTo>
                      <a:pt x="47" y="25"/>
                    </a:lnTo>
                    <a:lnTo>
                      <a:pt x="48" y="25"/>
                    </a:lnTo>
                    <a:lnTo>
                      <a:pt x="50" y="26"/>
                    </a:lnTo>
                    <a:lnTo>
                      <a:pt x="48" y="28"/>
                    </a:lnTo>
                    <a:lnTo>
                      <a:pt x="47" y="29"/>
                    </a:lnTo>
                    <a:lnTo>
                      <a:pt x="46" y="29"/>
                    </a:lnTo>
                    <a:lnTo>
                      <a:pt x="41" y="30"/>
                    </a:lnTo>
                    <a:lnTo>
                      <a:pt x="37" y="32"/>
                    </a:lnTo>
                    <a:lnTo>
                      <a:pt x="37" y="33"/>
                    </a:lnTo>
                    <a:lnTo>
                      <a:pt x="38" y="34"/>
                    </a:lnTo>
                    <a:lnTo>
                      <a:pt x="38" y="36"/>
                    </a:lnTo>
                    <a:lnTo>
                      <a:pt x="38" y="37"/>
                    </a:lnTo>
                    <a:lnTo>
                      <a:pt x="37" y="38"/>
                    </a:lnTo>
                    <a:lnTo>
                      <a:pt x="35" y="38"/>
                    </a:lnTo>
                    <a:lnTo>
                      <a:pt x="33" y="37"/>
                    </a:lnTo>
                    <a:lnTo>
                      <a:pt x="30" y="36"/>
                    </a:lnTo>
                    <a:lnTo>
                      <a:pt x="29" y="40"/>
                    </a:lnTo>
                    <a:lnTo>
                      <a:pt x="27" y="45"/>
                    </a:lnTo>
                    <a:lnTo>
                      <a:pt x="26" y="51"/>
                    </a:lnTo>
                    <a:lnTo>
                      <a:pt x="26" y="53"/>
                    </a:lnTo>
                    <a:lnTo>
                      <a:pt x="25" y="53"/>
                    </a:lnTo>
                    <a:lnTo>
                      <a:pt x="23" y="53"/>
                    </a:lnTo>
                    <a:lnTo>
                      <a:pt x="22" y="51"/>
                    </a:lnTo>
                    <a:lnTo>
                      <a:pt x="22" y="45"/>
                    </a:lnTo>
                    <a:lnTo>
                      <a:pt x="21" y="40"/>
                    </a:lnTo>
                    <a:lnTo>
                      <a:pt x="20" y="36"/>
                    </a:lnTo>
                    <a:lnTo>
                      <a:pt x="17" y="37"/>
                    </a:lnTo>
                    <a:lnTo>
                      <a:pt x="13" y="38"/>
                    </a:lnTo>
                    <a:lnTo>
                      <a:pt x="12" y="38"/>
                    </a:lnTo>
                    <a:lnTo>
                      <a:pt x="12" y="37"/>
                    </a:lnTo>
                    <a:lnTo>
                      <a:pt x="10" y="36"/>
                    </a:lnTo>
                    <a:lnTo>
                      <a:pt x="12" y="34"/>
                    </a:lnTo>
                    <a:lnTo>
                      <a:pt x="12" y="33"/>
                    </a:lnTo>
                    <a:lnTo>
                      <a:pt x="13" y="32"/>
                    </a:lnTo>
                    <a:lnTo>
                      <a:pt x="9" y="30"/>
                    </a:lnTo>
                    <a:lnTo>
                      <a:pt x="4" y="29"/>
                    </a:lnTo>
                    <a:lnTo>
                      <a:pt x="1" y="29"/>
                    </a:lnTo>
                    <a:lnTo>
                      <a:pt x="0" y="28"/>
                    </a:lnTo>
                    <a:lnTo>
                      <a:pt x="0" y="26"/>
                    </a:lnTo>
                    <a:lnTo>
                      <a:pt x="0" y="25"/>
                    </a:lnTo>
                    <a:lnTo>
                      <a:pt x="1" y="25"/>
                    </a:lnTo>
                    <a:lnTo>
                      <a:pt x="3" y="25"/>
                    </a:lnTo>
                    <a:lnTo>
                      <a:pt x="9" y="24"/>
                    </a:lnTo>
                    <a:lnTo>
                      <a:pt x="13" y="23"/>
                    </a:lnTo>
                    <a:lnTo>
                      <a:pt x="12" y="20"/>
                    </a:lnTo>
                    <a:lnTo>
                      <a:pt x="12" y="19"/>
                    </a:lnTo>
                    <a:lnTo>
                      <a:pt x="10" y="17"/>
                    </a:lnTo>
                    <a:lnTo>
                      <a:pt x="12" y="16"/>
                    </a:lnTo>
                    <a:lnTo>
                      <a:pt x="12" y="16"/>
                    </a:lnTo>
                    <a:lnTo>
                      <a:pt x="13" y="16"/>
                    </a:lnTo>
                    <a:lnTo>
                      <a:pt x="17" y="17"/>
                    </a:lnTo>
                    <a:lnTo>
                      <a:pt x="20" y="17"/>
                    </a:lnTo>
                    <a:lnTo>
                      <a:pt x="21" y="15"/>
                    </a:lnTo>
                    <a:lnTo>
                      <a:pt x="22" y="9"/>
                    </a:lnTo>
                    <a:lnTo>
                      <a:pt x="22" y="2"/>
                    </a:lnTo>
                    <a:lnTo>
                      <a:pt x="23" y="0"/>
                    </a:lnTo>
                    <a:lnTo>
                      <a:pt x="2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696B72"/>
                  </a:solidFill>
                  <a:effectLst/>
                  <a:uLnTx/>
                  <a:uFillTx/>
                  <a:latin typeface="Aptos" panose="02110004020202020204"/>
                  <a:ea typeface="+mn-ea"/>
                  <a:cs typeface="+mn-cs"/>
                </a:endParaRPr>
              </a:p>
            </p:txBody>
          </p:sp>
          <p:sp>
            <p:nvSpPr>
              <p:cNvPr id="56" name="Freeform 2986">
                <a:extLst>
                  <a:ext uri="{FF2B5EF4-FFF2-40B4-BE49-F238E27FC236}">
                    <a16:creationId xmlns:a16="http://schemas.microsoft.com/office/drawing/2014/main" id="{C1A07B48-2E07-53AC-E021-3AA68EBCAD5C}"/>
                  </a:ext>
                </a:extLst>
              </p:cNvPr>
              <p:cNvSpPr>
                <a:spLocks/>
              </p:cNvSpPr>
              <p:nvPr/>
            </p:nvSpPr>
            <p:spPr bwMode="gray">
              <a:xfrm>
                <a:off x="9279977" y="5258027"/>
                <a:ext cx="33338" cy="31750"/>
              </a:xfrm>
              <a:custGeom>
                <a:avLst/>
                <a:gdLst>
                  <a:gd name="T0" fmla="*/ 10 w 21"/>
                  <a:gd name="T1" fmla="*/ 0 h 20"/>
                  <a:gd name="T2" fmla="*/ 12 w 21"/>
                  <a:gd name="T3" fmla="*/ 4 h 20"/>
                  <a:gd name="T4" fmla="*/ 14 w 21"/>
                  <a:gd name="T5" fmla="*/ 7 h 20"/>
                  <a:gd name="T6" fmla="*/ 17 w 21"/>
                  <a:gd name="T7" fmla="*/ 9 h 20"/>
                  <a:gd name="T8" fmla="*/ 21 w 21"/>
                  <a:gd name="T9" fmla="*/ 11 h 20"/>
                  <a:gd name="T10" fmla="*/ 17 w 21"/>
                  <a:gd name="T11" fmla="*/ 12 h 20"/>
                  <a:gd name="T12" fmla="*/ 14 w 21"/>
                  <a:gd name="T13" fmla="*/ 13 h 20"/>
                  <a:gd name="T14" fmla="*/ 12 w 21"/>
                  <a:gd name="T15" fmla="*/ 16 h 20"/>
                  <a:gd name="T16" fmla="*/ 10 w 21"/>
                  <a:gd name="T17" fmla="*/ 20 h 20"/>
                  <a:gd name="T18" fmla="*/ 9 w 21"/>
                  <a:gd name="T19" fmla="*/ 16 h 20"/>
                  <a:gd name="T20" fmla="*/ 7 w 21"/>
                  <a:gd name="T21" fmla="*/ 13 h 20"/>
                  <a:gd name="T22" fmla="*/ 4 w 21"/>
                  <a:gd name="T23" fmla="*/ 12 h 20"/>
                  <a:gd name="T24" fmla="*/ 0 w 21"/>
                  <a:gd name="T25" fmla="*/ 11 h 20"/>
                  <a:gd name="T26" fmla="*/ 4 w 21"/>
                  <a:gd name="T27" fmla="*/ 9 h 20"/>
                  <a:gd name="T28" fmla="*/ 7 w 21"/>
                  <a:gd name="T29" fmla="*/ 7 h 20"/>
                  <a:gd name="T30" fmla="*/ 9 w 21"/>
                  <a:gd name="T31" fmla="*/ 4 h 20"/>
                  <a:gd name="T32" fmla="*/ 10 w 21"/>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20">
                    <a:moveTo>
                      <a:pt x="10" y="0"/>
                    </a:moveTo>
                    <a:lnTo>
                      <a:pt x="12" y="4"/>
                    </a:lnTo>
                    <a:lnTo>
                      <a:pt x="14" y="7"/>
                    </a:lnTo>
                    <a:lnTo>
                      <a:pt x="17" y="9"/>
                    </a:lnTo>
                    <a:lnTo>
                      <a:pt x="21" y="11"/>
                    </a:lnTo>
                    <a:lnTo>
                      <a:pt x="17" y="12"/>
                    </a:lnTo>
                    <a:lnTo>
                      <a:pt x="14" y="13"/>
                    </a:lnTo>
                    <a:lnTo>
                      <a:pt x="12" y="16"/>
                    </a:lnTo>
                    <a:lnTo>
                      <a:pt x="10" y="20"/>
                    </a:lnTo>
                    <a:lnTo>
                      <a:pt x="9" y="16"/>
                    </a:lnTo>
                    <a:lnTo>
                      <a:pt x="7" y="13"/>
                    </a:lnTo>
                    <a:lnTo>
                      <a:pt x="4" y="12"/>
                    </a:lnTo>
                    <a:lnTo>
                      <a:pt x="0" y="11"/>
                    </a:lnTo>
                    <a:lnTo>
                      <a:pt x="4" y="9"/>
                    </a:lnTo>
                    <a:lnTo>
                      <a:pt x="7" y="7"/>
                    </a:lnTo>
                    <a:lnTo>
                      <a:pt x="9" y="4"/>
                    </a:lnTo>
                    <a:lnTo>
                      <a:pt x="1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696B72"/>
                  </a:solidFill>
                  <a:effectLst/>
                  <a:uLnTx/>
                  <a:uFillTx/>
                  <a:latin typeface="Aptos" panose="02110004020202020204"/>
                  <a:ea typeface="+mn-ea"/>
                  <a:cs typeface="+mn-cs"/>
                </a:endParaRPr>
              </a:p>
            </p:txBody>
          </p:sp>
        </p:grpSp>
        <p:sp>
          <p:nvSpPr>
            <p:cNvPr id="41" name="Oval 40">
              <a:extLst>
                <a:ext uri="{FF2B5EF4-FFF2-40B4-BE49-F238E27FC236}">
                  <a16:creationId xmlns:a16="http://schemas.microsoft.com/office/drawing/2014/main" id="{80D13EAC-D3F5-5C16-9FC5-18A6F505C79E}"/>
                </a:ext>
              </a:extLst>
            </p:cNvPr>
            <p:cNvSpPr/>
            <p:nvPr/>
          </p:nvSpPr>
          <p:spPr>
            <a:xfrm>
              <a:off x="5439065" y="1138625"/>
              <a:ext cx="1400175" cy="1352550"/>
            </a:xfrm>
            <a:prstGeom prst="ellipse">
              <a:avLst/>
            </a:prstGeom>
            <a:solidFill>
              <a:sysClr val="window" lastClr="FFFFFF"/>
            </a:solidFill>
            <a:ln w="38100" cap="flat" cmpd="sng" algn="ctr">
              <a:solidFill>
                <a:srgbClr val="0067A4"/>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2" name="Oval 41">
              <a:extLst>
                <a:ext uri="{FF2B5EF4-FFF2-40B4-BE49-F238E27FC236}">
                  <a16:creationId xmlns:a16="http://schemas.microsoft.com/office/drawing/2014/main" id="{B84E5230-0BB3-3491-273C-DFF68B31AA63}"/>
                </a:ext>
              </a:extLst>
            </p:cNvPr>
            <p:cNvSpPr/>
            <p:nvPr/>
          </p:nvSpPr>
          <p:spPr>
            <a:xfrm>
              <a:off x="7757249" y="1138625"/>
              <a:ext cx="1400175" cy="1352550"/>
            </a:xfrm>
            <a:prstGeom prst="ellipse">
              <a:avLst/>
            </a:prstGeom>
            <a:solidFill>
              <a:sysClr val="window" lastClr="FFFFFF"/>
            </a:solidFill>
            <a:ln w="38100" cap="flat" cmpd="sng" algn="ctr">
              <a:solidFill>
                <a:srgbClr val="0067A4"/>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3" name="Oval 42">
              <a:extLst>
                <a:ext uri="{FF2B5EF4-FFF2-40B4-BE49-F238E27FC236}">
                  <a16:creationId xmlns:a16="http://schemas.microsoft.com/office/drawing/2014/main" id="{06042B7F-5630-CEC5-C70C-A328C0E91B8F}"/>
                </a:ext>
              </a:extLst>
            </p:cNvPr>
            <p:cNvSpPr/>
            <p:nvPr/>
          </p:nvSpPr>
          <p:spPr>
            <a:xfrm>
              <a:off x="10075432" y="1138625"/>
              <a:ext cx="1400175" cy="1352550"/>
            </a:xfrm>
            <a:prstGeom prst="ellipse">
              <a:avLst/>
            </a:prstGeom>
            <a:solidFill>
              <a:sysClr val="window" lastClr="FFFFFF"/>
            </a:solidFill>
            <a:ln w="38100" cap="flat" cmpd="sng" algn="ctr">
              <a:solidFill>
                <a:srgbClr val="0067A4"/>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44" name="Picture 3">
              <a:extLst>
                <a:ext uri="{FF2B5EF4-FFF2-40B4-BE49-F238E27FC236}">
                  <a16:creationId xmlns:a16="http://schemas.microsoft.com/office/drawing/2014/main" id="{B6C81634-3AC5-120F-2FA9-EE3DA1764F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200" y="1410630"/>
              <a:ext cx="978272" cy="80854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5">
              <a:extLst>
                <a:ext uri="{FF2B5EF4-FFF2-40B4-BE49-F238E27FC236}">
                  <a16:creationId xmlns:a16="http://schemas.microsoft.com/office/drawing/2014/main" id="{C8350FD5-790E-F7BE-877B-3107AC42BC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5957" y="1432711"/>
              <a:ext cx="578794" cy="79442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7">
              <a:extLst>
                <a:ext uri="{FF2B5EF4-FFF2-40B4-BE49-F238E27FC236}">
                  <a16:creationId xmlns:a16="http://schemas.microsoft.com/office/drawing/2014/main" id="{EA972C0A-86A1-E368-9926-686CAC1803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045" y="1419619"/>
              <a:ext cx="689547" cy="721372"/>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E9FAFE12-144D-55B5-F92E-EEEB06E0BF4C}"/>
                </a:ext>
              </a:extLst>
            </p:cNvPr>
            <p:cNvSpPr txBox="1"/>
            <p:nvPr/>
          </p:nvSpPr>
          <p:spPr>
            <a:xfrm>
              <a:off x="650023" y="2650642"/>
              <a:ext cx="16348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ptos" panose="02110004020202020204"/>
                  <a:ea typeface="+mn-ea"/>
                  <a:cs typeface="+mn-cs"/>
                </a:rPr>
                <a:t>Cost-In-Use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ptos" panose="02110004020202020204"/>
                  <a:ea typeface="+mn-ea"/>
                  <a:cs typeface="+mn-cs"/>
                </a:rPr>
                <a:t>Value</a:t>
              </a:r>
            </a:p>
          </p:txBody>
        </p:sp>
        <p:sp>
          <p:nvSpPr>
            <p:cNvPr id="48" name="TextBox 47">
              <a:extLst>
                <a:ext uri="{FF2B5EF4-FFF2-40B4-BE49-F238E27FC236}">
                  <a16:creationId xmlns:a16="http://schemas.microsoft.com/office/drawing/2014/main" id="{035E45A8-5C5F-4A4F-F5DC-320261843E17}"/>
                </a:ext>
              </a:extLst>
            </p:cNvPr>
            <p:cNvSpPr txBox="1"/>
            <p:nvPr/>
          </p:nvSpPr>
          <p:spPr>
            <a:xfrm>
              <a:off x="2523883" y="2650642"/>
              <a:ext cx="259715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ptos" panose="02110004020202020204"/>
                  <a:ea typeface="+mn-ea"/>
                  <a:cs typeface="+mn-cs"/>
                </a:rPr>
                <a:t>Hygiene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ptos" panose="02110004020202020204"/>
                  <a:ea typeface="+mn-ea"/>
                  <a:cs typeface="+mn-cs"/>
                </a:rPr>
                <a:t>Cleanliness, Health and Safety</a:t>
              </a:r>
            </a:p>
          </p:txBody>
        </p:sp>
        <p:sp>
          <p:nvSpPr>
            <p:cNvPr id="49" name="TextBox 48">
              <a:extLst>
                <a:ext uri="{FF2B5EF4-FFF2-40B4-BE49-F238E27FC236}">
                  <a16:creationId xmlns:a16="http://schemas.microsoft.com/office/drawing/2014/main" id="{E251206E-85E4-1FBE-CC98-E341A4C434AD}"/>
                </a:ext>
              </a:extLst>
            </p:cNvPr>
            <p:cNvSpPr txBox="1"/>
            <p:nvPr/>
          </p:nvSpPr>
          <p:spPr>
            <a:xfrm>
              <a:off x="5312164" y="2680947"/>
              <a:ext cx="16348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ptos" panose="02110004020202020204"/>
                  <a:ea typeface="+mn-ea"/>
                  <a:cs typeface="+mn-cs"/>
                </a:rPr>
                <a:t>Image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ptos" panose="02110004020202020204"/>
                  <a:ea typeface="+mn-ea"/>
                  <a:cs typeface="+mn-cs"/>
                </a:rPr>
                <a:t>and Quality</a:t>
              </a:r>
            </a:p>
          </p:txBody>
        </p:sp>
        <p:sp>
          <p:nvSpPr>
            <p:cNvPr id="50" name="TextBox 49">
              <a:extLst>
                <a:ext uri="{FF2B5EF4-FFF2-40B4-BE49-F238E27FC236}">
                  <a16:creationId xmlns:a16="http://schemas.microsoft.com/office/drawing/2014/main" id="{1673CB10-9697-C7F5-CB1F-84DC28FBE9F9}"/>
                </a:ext>
              </a:extLst>
            </p:cNvPr>
            <p:cNvSpPr txBox="1"/>
            <p:nvPr/>
          </p:nvSpPr>
          <p:spPr>
            <a:xfrm>
              <a:off x="7630014" y="2650642"/>
              <a:ext cx="16348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ptos" panose="02110004020202020204"/>
                  <a:ea typeface="+mn-ea"/>
                  <a:cs typeface="+mn-cs"/>
                </a:rPr>
                <a:t>Productivity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ptos" panose="02110004020202020204"/>
                  <a:ea typeface="+mn-ea"/>
                  <a:cs typeface="+mn-cs"/>
                </a:rPr>
                <a:t>and Service</a:t>
              </a:r>
            </a:p>
          </p:txBody>
        </p:sp>
        <p:sp>
          <p:nvSpPr>
            <p:cNvPr id="51" name="TextBox 50">
              <a:extLst>
                <a:ext uri="{FF2B5EF4-FFF2-40B4-BE49-F238E27FC236}">
                  <a16:creationId xmlns:a16="http://schemas.microsoft.com/office/drawing/2014/main" id="{BE635E16-303A-DBD4-8058-AA86905B943E}"/>
                </a:ext>
              </a:extLst>
            </p:cNvPr>
            <p:cNvSpPr txBox="1"/>
            <p:nvPr/>
          </p:nvSpPr>
          <p:spPr>
            <a:xfrm>
              <a:off x="9447045" y="2658053"/>
              <a:ext cx="259715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ptos" panose="02110004020202020204"/>
                  <a:ea typeface="+mn-ea"/>
                  <a:cs typeface="+mn-cs"/>
                </a:rPr>
                <a:t>Sustainability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ptos" panose="02110004020202020204"/>
                  <a:ea typeface="+mn-ea"/>
                  <a:cs typeface="+mn-cs"/>
                </a:rPr>
                <a:t>Environmentally Friendly</a:t>
              </a:r>
            </a:p>
          </p:txBody>
        </p:sp>
      </p:grpSp>
      <p:sp>
        <p:nvSpPr>
          <p:cNvPr id="57" name="TextBox 56">
            <a:extLst>
              <a:ext uri="{FF2B5EF4-FFF2-40B4-BE49-F238E27FC236}">
                <a16:creationId xmlns:a16="http://schemas.microsoft.com/office/drawing/2014/main" id="{2EF2C4F6-D589-D8C0-D405-B314BF89A957}"/>
              </a:ext>
            </a:extLst>
          </p:cNvPr>
          <p:cNvSpPr txBox="1"/>
          <p:nvPr/>
        </p:nvSpPr>
        <p:spPr>
          <a:xfrm>
            <a:off x="683889" y="3889403"/>
            <a:ext cx="2576946"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CHIPS</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1400" b="0" i="0" u="none" strike="noStrike" kern="1200" cap="none" spc="0" normalizeH="0" baseline="0" noProof="0">
                <a:ln>
                  <a:noFill/>
                </a:ln>
                <a:solidFill>
                  <a:prstClr val="black"/>
                </a:solidFill>
                <a:effectLst/>
                <a:uLnTx/>
                <a:uFillTx/>
                <a:latin typeface="Aptos" panose="02110004020202020204"/>
                <a:ea typeface="+mn-ea"/>
                <a:cs typeface="+mn-cs"/>
              </a:rPr>
              <a:t>represents different areas of focus, and priorities, or the level of focus given to each, tends to shift with changes in the industry.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Challenging times call for WISE choices.</a:t>
            </a:r>
          </a:p>
        </p:txBody>
      </p:sp>
      <p:pic>
        <p:nvPicPr>
          <p:cNvPr id="58" name="Picture 57">
            <a:extLst>
              <a:ext uri="{FF2B5EF4-FFF2-40B4-BE49-F238E27FC236}">
                <a16:creationId xmlns:a16="http://schemas.microsoft.com/office/drawing/2014/main" id="{4BF54E94-85C2-90E7-8EB8-CF15D0F71F7F}"/>
              </a:ext>
            </a:extLst>
          </p:cNvPr>
          <p:cNvPicPr>
            <a:picLocks noChangeAspect="1"/>
          </p:cNvPicPr>
          <p:nvPr/>
        </p:nvPicPr>
        <p:blipFill>
          <a:blip r:embed="rId6"/>
          <a:stretch>
            <a:fillRect/>
          </a:stretch>
        </p:blipFill>
        <p:spPr>
          <a:xfrm>
            <a:off x="3672979" y="3554855"/>
            <a:ext cx="7718037" cy="2028196"/>
          </a:xfrm>
          <a:prstGeom prst="rect">
            <a:avLst/>
          </a:prstGeom>
        </p:spPr>
      </p:pic>
      <p:sp>
        <p:nvSpPr>
          <p:cNvPr id="59" name="TextBox 58">
            <a:extLst>
              <a:ext uri="{FF2B5EF4-FFF2-40B4-BE49-F238E27FC236}">
                <a16:creationId xmlns:a16="http://schemas.microsoft.com/office/drawing/2014/main" id="{7C28099D-38BE-9C7F-0FA0-230C468EB580}"/>
              </a:ext>
            </a:extLst>
          </p:cNvPr>
          <p:cNvSpPr txBox="1"/>
          <p:nvPr/>
        </p:nvSpPr>
        <p:spPr>
          <a:xfrm>
            <a:off x="4194234" y="5448091"/>
            <a:ext cx="167574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COVID-19 makes hygiene the primary area of focus</a:t>
            </a:r>
          </a:p>
        </p:txBody>
      </p:sp>
      <p:sp>
        <p:nvSpPr>
          <p:cNvPr id="60" name="TextBox 59">
            <a:extLst>
              <a:ext uri="{FF2B5EF4-FFF2-40B4-BE49-F238E27FC236}">
                <a16:creationId xmlns:a16="http://schemas.microsoft.com/office/drawing/2014/main" id="{08BD4DF7-8009-8489-8600-26F534328D4F}"/>
              </a:ext>
            </a:extLst>
          </p:cNvPr>
          <p:cNvSpPr txBox="1"/>
          <p:nvPr/>
        </p:nvSpPr>
        <p:spPr>
          <a:xfrm>
            <a:off x="6515326" y="5466365"/>
            <a:ext cx="20333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Severe staffing shortages and health and safety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are paramount</a:t>
            </a:r>
          </a:p>
        </p:txBody>
      </p:sp>
      <p:sp>
        <p:nvSpPr>
          <p:cNvPr id="61" name="TextBox 60">
            <a:extLst>
              <a:ext uri="{FF2B5EF4-FFF2-40B4-BE49-F238E27FC236}">
                <a16:creationId xmlns:a16="http://schemas.microsoft.com/office/drawing/2014/main" id="{4774CBA5-9402-8C6B-6995-67DDFBDA99AF}"/>
              </a:ext>
            </a:extLst>
          </p:cNvPr>
          <p:cNvSpPr txBox="1"/>
          <p:nvPr/>
        </p:nvSpPr>
        <p:spPr>
          <a:xfrm>
            <a:off x="8992336" y="5448091"/>
            <a:ext cx="23627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Continued labor challenges, inflation and hygiene requirements add complexity</a:t>
            </a:r>
          </a:p>
        </p:txBody>
      </p:sp>
    </p:spTree>
    <p:extLst>
      <p:ext uri="{BB962C8B-B14F-4D97-AF65-F5344CB8AC3E}">
        <p14:creationId xmlns:p14="http://schemas.microsoft.com/office/powerpoint/2010/main" val="128620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black and grey device with three ports&#10;&#10;Description automatically generated">
            <a:extLst>
              <a:ext uri="{FF2B5EF4-FFF2-40B4-BE49-F238E27FC236}">
                <a16:creationId xmlns:a16="http://schemas.microsoft.com/office/drawing/2014/main" id="{0163ED7F-60DA-63B9-8297-1016ED33EF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798" y="3141284"/>
            <a:ext cx="2762250" cy="2765012"/>
          </a:xfrm>
          <a:prstGeom prst="rect">
            <a:avLst/>
          </a:prstGeom>
        </p:spPr>
      </p:pic>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a:xfrm>
            <a:off x="5696033" y="6191439"/>
            <a:ext cx="754380" cy="19474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TextBox 2">
            <a:extLst>
              <a:ext uri="{FF2B5EF4-FFF2-40B4-BE49-F238E27FC236}">
                <a16:creationId xmlns:a16="http://schemas.microsoft.com/office/drawing/2014/main" id="{B09F8CB5-3A57-EE30-7FD5-B18C35C50338}"/>
              </a:ext>
            </a:extLst>
          </p:cNvPr>
          <p:cNvSpPr txBox="1"/>
          <p:nvPr/>
        </p:nvSpPr>
        <p:spPr>
          <a:xfrm>
            <a:off x="1782380" y="722625"/>
            <a:ext cx="640386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Less (waste) is more (profit).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One-at-a-time dispensing encourages taking only what you need.</a:t>
            </a:r>
          </a:p>
        </p:txBody>
      </p:sp>
      <p:pic>
        <p:nvPicPr>
          <p:cNvPr id="5" name="Picture 4" descr="A screen shot of a computer&#10;&#10;Description automatically generated">
            <a:extLst>
              <a:ext uri="{FF2B5EF4-FFF2-40B4-BE49-F238E27FC236}">
                <a16:creationId xmlns:a16="http://schemas.microsoft.com/office/drawing/2014/main" id="{E2C5108D-99DC-522B-C525-25C4972CC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0654" y="1632217"/>
            <a:ext cx="1842445" cy="3794193"/>
          </a:xfrm>
          <a:prstGeom prst="rect">
            <a:avLst/>
          </a:prstGeom>
          <a:scene3d>
            <a:camera prst="orthographicFront">
              <a:rot lat="0" lon="0" rev="0"/>
            </a:camera>
            <a:lightRig rig="threePt" dir="t"/>
          </a:scene3d>
        </p:spPr>
      </p:pic>
      <p:sp>
        <p:nvSpPr>
          <p:cNvPr id="9" name="TextBox 8">
            <a:extLst>
              <a:ext uri="{FF2B5EF4-FFF2-40B4-BE49-F238E27FC236}">
                <a16:creationId xmlns:a16="http://schemas.microsoft.com/office/drawing/2014/main" id="{1CC43192-BBCA-D8FB-11B6-D8F9AD0227FA}"/>
              </a:ext>
            </a:extLst>
          </p:cNvPr>
          <p:cNvSpPr txBox="1"/>
          <p:nvPr/>
        </p:nvSpPr>
        <p:spPr>
          <a:xfrm>
            <a:off x="-22777" y="324921"/>
            <a:ext cx="3211337"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COST-WISE</a:t>
            </a:r>
          </a:p>
        </p:txBody>
      </p:sp>
      <p:sp>
        <p:nvSpPr>
          <p:cNvPr id="10" name="TextBox 9">
            <a:extLst>
              <a:ext uri="{FF2B5EF4-FFF2-40B4-BE49-F238E27FC236}">
                <a16:creationId xmlns:a16="http://schemas.microsoft.com/office/drawing/2014/main" id="{2057B6FC-0F85-A4CA-8BB1-4428103FC69A}"/>
              </a:ext>
            </a:extLst>
          </p:cNvPr>
          <p:cNvSpPr txBox="1"/>
          <p:nvPr/>
        </p:nvSpPr>
        <p:spPr>
          <a:xfrm>
            <a:off x="-22777" y="1383130"/>
            <a:ext cx="3211335"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SIZE-WISE | IMAGE-WISE</a:t>
            </a:r>
          </a:p>
        </p:txBody>
      </p:sp>
      <p:sp>
        <p:nvSpPr>
          <p:cNvPr id="11" name="TextBox 10">
            <a:extLst>
              <a:ext uri="{FF2B5EF4-FFF2-40B4-BE49-F238E27FC236}">
                <a16:creationId xmlns:a16="http://schemas.microsoft.com/office/drawing/2014/main" id="{9FF925B3-4856-B732-C826-EA1853FDB4C9}"/>
              </a:ext>
            </a:extLst>
          </p:cNvPr>
          <p:cNvSpPr txBox="1"/>
          <p:nvPr/>
        </p:nvSpPr>
        <p:spPr>
          <a:xfrm>
            <a:off x="-22777" y="2460547"/>
            <a:ext cx="3211335"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PRODUCTIVITY-WISE</a:t>
            </a:r>
          </a:p>
        </p:txBody>
      </p:sp>
      <p:sp>
        <p:nvSpPr>
          <p:cNvPr id="12" name="TextBox 11">
            <a:extLst>
              <a:ext uri="{FF2B5EF4-FFF2-40B4-BE49-F238E27FC236}">
                <a16:creationId xmlns:a16="http://schemas.microsoft.com/office/drawing/2014/main" id="{9705F871-D769-3B98-3C58-7851DB9A2E5C}"/>
              </a:ext>
            </a:extLst>
          </p:cNvPr>
          <p:cNvSpPr txBox="1"/>
          <p:nvPr/>
        </p:nvSpPr>
        <p:spPr>
          <a:xfrm>
            <a:off x="-22777" y="4089505"/>
            <a:ext cx="3211335"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HYGIENE-WISE</a:t>
            </a:r>
          </a:p>
        </p:txBody>
      </p:sp>
      <p:sp>
        <p:nvSpPr>
          <p:cNvPr id="13" name="TextBox 12">
            <a:extLst>
              <a:ext uri="{FF2B5EF4-FFF2-40B4-BE49-F238E27FC236}">
                <a16:creationId xmlns:a16="http://schemas.microsoft.com/office/drawing/2014/main" id="{28F449CD-4330-3301-593D-DC904D16F713}"/>
              </a:ext>
            </a:extLst>
          </p:cNvPr>
          <p:cNvSpPr txBox="1"/>
          <p:nvPr/>
        </p:nvSpPr>
        <p:spPr>
          <a:xfrm>
            <a:off x="1818009" y="4488830"/>
            <a:ext cx="50528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Bringing confidence to cleanliness.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As our teachers taught us, only touch what is yours. </a:t>
            </a:r>
          </a:p>
        </p:txBody>
      </p:sp>
      <p:sp>
        <p:nvSpPr>
          <p:cNvPr id="14" name="TextBox 13">
            <a:extLst>
              <a:ext uri="{FF2B5EF4-FFF2-40B4-BE49-F238E27FC236}">
                <a16:creationId xmlns:a16="http://schemas.microsoft.com/office/drawing/2014/main" id="{2B2A7135-5F88-CE65-0444-EA8D28500087}"/>
              </a:ext>
            </a:extLst>
          </p:cNvPr>
          <p:cNvSpPr txBox="1"/>
          <p:nvPr/>
        </p:nvSpPr>
        <p:spPr>
          <a:xfrm>
            <a:off x="1818009" y="1780834"/>
            <a:ext cx="640386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It’s all about the fit.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Sized and styled to fit your environment. </a:t>
            </a:r>
          </a:p>
        </p:txBody>
      </p:sp>
      <p:sp>
        <p:nvSpPr>
          <p:cNvPr id="15" name="TextBox 14">
            <a:extLst>
              <a:ext uri="{FF2B5EF4-FFF2-40B4-BE49-F238E27FC236}">
                <a16:creationId xmlns:a16="http://schemas.microsoft.com/office/drawing/2014/main" id="{C136372B-171C-B34D-7A2C-F7497B855B40}"/>
              </a:ext>
            </a:extLst>
          </p:cNvPr>
          <p:cNvSpPr txBox="1"/>
          <p:nvPr/>
        </p:nvSpPr>
        <p:spPr>
          <a:xfrm>
            <a:off x="1818009" y="2859183"/>
            <a:ext cx="640386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Set it and forget it… almost.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High-capacity means less frequent refills.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No more guessing games.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Know status at a glance – and from across the room.</a:t>
            </a:r>
          </a:p>
        </p:txBody>
      </p:sp>
      <p:sp>
        <p:nvSpPr>
          <p:cNvPr id="16" name="Oval 15">
            <a:extLst>
              <a:ext uri="{FF2B5EF4-FFF2-40B4-BE49-F238E27FC236}">
                <a16:creationId xmlns:a16="http://schemas.microsoft.com/office/drawing/2014/main" id="{693CEA94-210A-A692-1FFB-C1EBF13933FA}"/>
              </a:ext>
            </a:extLst>
          </p:cNvPr>
          <p:cNvSpPr/>
          <p:nvPr/>
        </p:nvSpPr>
        <p:spPr>
          <a:xfrm>
            <a:off x="9432196" y="1740188"/>
            <a:ext cx="1838036" cy="1842420"/>
          </a:xfrm>
          <a:prstGeom prst="ellipse">
            <a:avLst/>
          </a:prstGeom>
          <a:solidFill>
            <a:srgbClr val="215F9A"/>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2EEF58F1-8DFD-FA9B-0895-28F7C9712E93}"/>
              </a:ext>
            </a:extLst>
          </p:cNvPr>
          <p:cNvSpPr txBox="1"/>
          <p:nvPr/>
        </p:nvSpPr>
        <p:spPr>
          <a:xfrm>
            <a:off x="9565601" y="2040621"/>
            <a:ext cx="1571226"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ptos" panose="02110004020202020204"/>
                <a:ea typeface="+mn-ea"/>
                <a:cs typeface="+mn-cs"/>
              </a:rPr>
              <a:t>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ptos" panose="02110004020202020204"/>
                <a:ea typeface="+mn-ea"/>
                <a:cs typeface="+mn-cs"/>
              </a:rPr>
              <a:t>WISE</a:t>
            </a:r>
            <a:r>
              <a:rPr kumimoji="0" lang="en-US" sz="2000" b="1" i="0" u="none" strike="noStrike" kern="1200" cap="none" spc="0" normalizeH="0" baseline="0" noProof="0">
                <a:ln>
                  <a:noFill/>
                </a:ln>
                <a:solidFill>
                  <a:prstClr val="white"/>
                </a:solidFill>
                <a:effectLst/>
                <a:uLnTx/>
                <a:uFillTx/>
                <a:latin typeface="Aptos" panose="02110004020202020204"/>
                <a:ea typeface="+mn-ea"/>
                <a:cs typeface="+mn-cs"/>
              </a:rPr>
              <a:t> Choice</a:t>
            </a:r>
            <a:endParaRPr kumimoji="0" lang="en-US" sz="2400" b="0" i="0" u="none" strike="noStrike" kern="1200" cap="none" spc="0" normalizeH="0" baseline="3000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8F5C83E7-3051-8C34-43B4-E11094958455}"/>
              </a:ext>
            </a:extLst>
          </p:cNvPr>
          <p:cNvSpPr txBox="1"/>
          <p:nvPr/>
        </p:nvSpPr>
        <p:spPr>
          <a:xfrm>
            <a:off x="-22777" y="5103598"/>
            <a:ext cx="3211334"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SUSTAINABILITY-WISE</a:t>
            </a:r>
          </a:p>
        </p:txBody>
      </p:sp>
      <p:sp>
        <p:nvSpPr>
          <p:cNvPr id="19" name="TextBox 18">
            <a:extLst>
              <a:ext uri="{FF2B5EF4-FFF2-40B4-BE49-F238E27FC236}">
                <a16:creationId xmlns:a16="http://schemas.microsoft.com/office/drawing/2014/main" id="{D4F3B682-553C-B161-C599-0FCDC5E418C0}"/>
              </a:ext>
            </a:extLst>
          </p:cNvPr>
          <p:cNvSpPr txBox="1"/>
          <p:nvPr/>
        </p:nvSpPr>
        <p:spPr>
          <a:xfrm>
            <a:off x="1782379" y="5502923"/>
            <a:ext cx="711136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72 Light" panose="020B0303030000000003" pitchFamily="34" charset="0"/>
              </a:rPr>
              <a:t>Stewardship matters.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72 Light" panose="020B0303030000000003" pitchFamily="34" charset="0"/>
              </a:rPr>
              <a:t>Waste reduction plus a choice of traditional materials or commercially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72 Light" panose="020B0303030000000003" pitchFamily="34" charset="0"/>
              </a:rPr>
              <a:t>compostable materials.</a:t>
            </a:r>
          </a:p>
        </p:txBody>
      </p:sp>
      <p:sp>
        <p:nvSpPr>
          <p:cNvPr id="20" name="Title 1">
            <a:extLst>
              <a:ext uri="{FF2B5EF4-FFF2-40B4-BE49-F238E27FC236}">
                <a16:creationId xmlns:a16="http://schemas.microsoft.com/office/drawing/2014/main" id="{3DBD0047-1C03-4E9C-E4B1-E0E12EF56B38}"/>
              </a:ext>
            </a:extLst>
          </p:cNvPr>
          <p:cNvSpPr txBox="1">
            <a:spLocks/>
          </p:cNvSpPr>
          <p:nvPr/>
        </p:nvSpPr>
        <p:spPr bwMode="invGray">
          <a:xfrm>
            <a:off x="1042456" y="28838"/>
            <a:ext cx="10843260" cy="1066800"/>
          </a:xfrm>
          <a:prstGeom prst="rect">
            <a:avLst/>
          </a:prstGeom>
        </p:spPr>
        <p:txBody>
          <a:bodyPr vert="horz" lIns="0" tIns="0" rIns="0" bIns="0" rtlCol="0" anchor="b">
            <a:noAutofit/>
          </a:bodyPr>
          <a:lstStyle>
            <a:lvl1pPr algn="l" defTabSz="685800" rtl="0" eaLnBrk="1" latinLnBrk="0" hangingPunct="1">
              <a:lnSpc>
                <a:spcPct val="90000"/>
              </a:lnSpc>
              <a:spcBef>
                <a:spcPct val="0"/>
              </a:spcBef>
              <a:buNone/>
              <a:defRPr sz="3200" kern="1200" cap="all" baseline="0">
                <a:solidFill>
                  <a:schemeClr val="bg2">
                    <a:lumMod val="20000"/>
                    <a:lumOff val="80000"/>
                  </a:schemeClr>
                </a:solidFill>
                <a:latin typeface="+mj-lt"/>
                <a:ea typeface="+mj-ea"/>
                <a:cs typeface="+mj-cs"/>
              </a:defRPr>
            </a:lvl1pPr>
          </a:lstStyle>
          <a:p>
            <a:pPr marL="0" marR="0" lvl="0" indent="0" algn="r"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all" spc="0" normalizeH="0" baseline="0" noProof="0">
                <a:ln>
                  <a:noFill/>
                </a:ln>
                <a:solidFill>
                  <a:srgbClr val="0E2841">
                    <a:lumMod val="75000"/>
                    <a:lumOff val="25000"/>
                  </a:srgbClr>
                </a:solidFill>
                <a:effectLst/>
                <a:uLnTx/>
                <a:uFillTx/>
                <a:latin typeface="72 Black" panose="020B0A04030603020204" pitchFamily="34" charset="0"/>
                <a:ea typeface="+mj-ea"/>
                <a:cs typeface="72 Black" panose="020B0A04030603020204" pitchFamily="34" charset="0"/>
              </a:rPr>
              <a:t>Dixie ultra</a:t>
            </a:r>
            <a:r>
              <a:rPr kumimoji="0" lang="en-US" sz="3600" b="0" i="0" u="none" strike="noStrike" kern="1200" cap="all" spc="0" normalizeH="0" baseline="30000" noProof="0">
                <a:ln>
                  <a:noFill/>
                </a:ln>
                <a:solidFill>
                  <a:srgbClr val="0E2841">
                    <a:lumMod val="75000"/>
                    <a:lumOff val="25000"/>
                  </a:srgbClr>
                </a:solidFill>
                <a:effectLst/>
                <a:uLnTx/>
                <a:uFillTx/>
                <a:latin typeface="Aptos Display" panose="02110004020202020204"/>
                <a:ea typeface="+mj-ea"/>
                <a:cs typeface="+mj-cs"/>
              </a:rPr>
              <a:t>®</a:t>
            </a:r>
            <a:r>
              <a:rPr kumimoji="0" lang="en-US" sz="3600" b="0" i="0" u="none" strike="noStrike" kern="1200" cap="all" spc="0" normalizeH="0" baseline="0" noProof="0">
                <a:ln>
                  <a:noFill/>
                </a:ln>
                <a:solidFill>
                  <a:srgbClr val="0E2841">
                    <a:lumMod val="75000"/>
                    <a:lumOff val="25000"/>
                  </a:srgbClr>
                </a:solidFill>
                <a:effectLst/>
                <a:uLnTx/>
                <a:uFillTx/>
                <a:latin typeface="Aptos Display" panose="02110004020202020204"/>
                <a:ea typeface="+mj-ea"/>
                <a:cs typeface="+mj-cs"/>
              </a:rPr>
              <a:t> </a:t>
            </a:r>
            <a:r>
              <a:rPr kumimoji="0" lang="en-US" sz="3600" b="0" i="0" u="none" strike="noStrike" kern="1200" cap="all" spc="0" normalizeH="0" baseline="0" noProof="0">
                <a:ln>
                  <a:noFill/>
                </a:ln>
                <a:solidFill>
                  <a:srgbClr val="0E2841">
                    <a:lumMod val="75000"/>
                    <a:lumOff val="25000"/>
                  </a:srgbClr>
                </a:solidFill>
                <a:effectLst/>
                <a:uLnTx/>
                <a:uFillTx/>
                <a:latin typeface="72 Black" panose="020B0A04030603020204" pitchFamily="34" charset="0"/>
                <a:ea typeface="+mj-ea"/>
                <a:cs typeface="72 Black" panose="020B0A04030603020204" pitchFamily="34" charset="0"/>
              </a:rPr>
              <a:t>smartstock</a:t>
            </a:r>
            <a:r>
              <a:rPr kumimoji="0" lang="en-US" sz="3600" b="0" i="0" u="none" strike="noStrike" kern="1200" cap="all" spc="0" normalizeH="0" baseline="30000" noProof="0">
                <a:ln>
                  <a:noFill/>
                </a:ln>
                <a:solidFill>
                  <a:srgbClr val="0E2841">
                    <a:lumMod val="75000"/>
                    <a:lumOff val="25000"/>
                  </a:srgbClr>
                </a:solidFill>
                <a:effectLst/>
                <a:uLnTx/>
                <a:uFillTx/>
                <a:latin typeface="Aptos Display" panose="02110004020202020204"/>
                <a:ea typeface="+mj-ea"/>
                <a:cs typeface="+mj-cs"/>
              </a:rPr>
              <a:t>®</a:t>
            </a:r>
            <a:br>
              <a:rPr kumimoji="0" lang="en-US" sz="3600" b="0" i="0" u="none" strike="noStrike" kern="1200" cap="all" spc="0" normalizeH="0" baseline="0" noProof="0">
                <a:ln>
                  <a:noFill/>
                </a:ln>
                <a:solidFill>
                  <a:srgbClr val="0E2841">
                    <a:lumMod val="75000"/>
                    <a:lumOff val="25000"/>
                  </a:srgbClr>
                </a:solidFill>
                <a:effectLst/>
                <a:uLnTx/>
                <a:uFillTx/>
                <a:latin typeface="Aptos Display" panose="02110004020202020204"/>
                <a:ea typeface="+mj-ea"/>
                <a:cs typeface="+mj-cs"/>
              </a:rPr>
            </a:br>
            <a:r>
              <a:rPr kumimoji="0" lang="en-US" sz="2800" b="0" i="0" u="none" strike="noStrike" kern="1200" cap="all" spc="0" normalizeH="0" baseline="0" noProof="0">
                <a:ln>
                  <a:noFill/>
                </a:ln>
                <a:solidFill>
                  <a:prstClr val="black"/>
                </a:solidFill>
                <a:effectLst/>
                <a:uLnTx/>
                <a:uFillTx/>
                <a:latin typeface="Aptos Display" panose="02110004020202020204"/>
                <a:ea typeface="+mj-ea"/>
                <a:cs typeface="+mj-cs"/>
              </a:rPr>
              <a:t>Tri-tower cutlery dispenser</a:t>
            </a:r>
          </a:p>
        </p:txBody>
      </p:sp>
    </p:spTree>
    <p:extLst>
      <p:ext uri="{BB962C8B-B14F-4D97-AF65-F5344CB8AC3E}">
        <p14:creationId xmlns:p14="http://schemas.microsoft.com/office/powerpoint/2010/main" val="199165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a:extLst>
              <a:ext uri="{FF2B5EF4-FFF2-40B4-BE49-F238E27FC236}">
                <a16:creationId xmlns:a16="http://schemas.microsoft.com/office/drawing/2014/main" id="{B6DDEF8A-DFC8-28DC-F680-AE8DEE096CEA}"/>
              </a:ext>
            </a:extLst>
          </p:cNvPr>
          <p:cNvPicPr>
            <a:picLocks noChangeAspect="1"/>
          </p:cNvPicPr>
          <p:nvPr/>
        </p:nvPicPr>
        <p:blipFill rotWithShape="1">
          <a:blip r:embed="rId2"/>
          <a:srcRect l="25781" r="27892"/>
          <a:stretch/>
        </p:blipFill>
        <p:spPr>
          <a:xfrm>
            <a:off x="6521" y="5369"/>
            <a:ext cx="4215283" cy="6066004"/>
          </a:xfrm>
          <a:prstGeom prst="rect">
            <a:avLst/>
          </a:prstGeom>
        </p:spPr>
      </p:pic>
      <p:sp>
        <p:nvSpPr>
          <p:cNvPr id="5" name="TextBox 4">
            <a:extLst>
              <a:ext uri="{FF2B5EF4-FFF2-40B4-BE49-F238E27FC236}">
                <a16:creationId xmlns:a16="http://schemas.microsoft.com/office/drawing/2014/main" id="{B2019D41-8170-FB10-E0FA-43691EC8FB03}"/>
              </a:ext>
            </a:extLst>
          </p:cNvPr>
          <p:cNvSpPr txBox="1"/>
          <p:nvPr/>
        </p:nvSpPr>
        <p:spPr>
          <a:xfrm>
            <a:off x="4424217" y="267854"/>
            <a:ext cx="677025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Less (waste) is more (profit).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One-at-a-time dispensing encourages taking only what you need.</a:t>
            </a:r>
          </a:p>
        </p:txBody>
      </p:sp>
      <p:sp>
        <p:nvSpPr>
          <p:cNvPr id="6" name="Text Placeholder 18">
            <a:extLst>
              <a:ext uri="{FF2B5EF4-FFF2-40B4-BE49-F238E27FC236}">
                <a16:creationId xmlns:a16="http://schemas.microsoft.com/office/drawing/2014/main" id="{A40D7AD3-03A1-F124-A568-370F6ADF6D18}"/>
              </a:ext>
            </a:extLst>
          </p:cNvPr>
          <p:cNvSpPr txBox="1">
            <a:spLocks/>
          </p:cNvSpPr>
          <p:nvPr/>
        </p:nvSpPr>
        <p:spPr>
          <a:xfrm>
            <a:off x="6521" y="5998832"/>
            <a:ext cx="4729108" cy="387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*GP PRO Proprietary Research: CUT-19-2024  Compared to open cutlery bins on average</a:t>
            </a:r>
          </a:p>
        </p:txBody>
      </p:sp>
      <p:sp>
        <p:nvSpPr>
          <p:cNvPr id="7" name="Oval 6">
            <a:extLst>
              <a:ext uri="{FF2B5EF4-FFF2-40B4-BE49-F238E27FC236}">
                <a16:creationId xmlns:a16="http://schemas.microsoft.com/office/drawing/2014/main" id="{84EE41C5-F4D7-18E2-5009-6688E2BA7097}"/>
              </a:ext>
            </a:extLst>
          </p:cNvPr>
          <p:cNvSpPr/>
          <p:nvPr/>
        </p:nvSpPr>
        <p:spPr>
          <a:xfrm>
            <a:off x="3338947" y="3191583"/>
            <a:ext cx="1838036" cy="1842420"/>
          </a:xfrm>
          <a:prstGeom prst="ellipse">
            <a:avLst/>
          </a:prstGeom>
          <a:solidFill>
            <a:srgbClr val="215F9A"/>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7724F95A-104E-6DB0-EC61-6C10F1836E96}"/>
              </a:ext>
            </a:extLst>
          </p:cNvPr>
          <p:cNvSpPr txBox="1"/>
          <p:nvPr/>
        </p:nvSpPr>
        <p:spPr>
          <a:xfrm>
            <a:off x="3472352" y="3378619"/>
            <a:ext cx="157122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Reduces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Cutlery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Usage by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31%</a:t>
            </a:r>
            <a:r>
              <a:rPr kumimoji="0" lang="en-US" sz="3600" b="1" i="0" u="none" strike="noStrike" kern="1200" cap="none" spc="0" normalizeH="0" baseline="30000" noProof="0" dirty="0">
                <a:ln>
                  <a:noFill/>
                </a:ln>
                <a:solidFill>
                  <a:prstClr val="white"/>
                </a:solidFill>
                <a:effectLst/>
                <a:uLnTx/>
                <a:uFillTx/>
                <a:latin typeface="Aptos" panose="02110004020202020204"/>
                <a:ea typeface="+mn-ea"/>
                <a:cs typeface="+mn-cs"/>
              </a:rPr>
              <a:t>*</a:t>
            </a:r>
            <a:endParaRPr kumimoji="0" lang="en-US" sz="3600" b="0" i="0" u="none" strike="noStrike" kern="1200" cap="none" spc="0" normalizeH="0" baseline="30000" noProof="0" dirty="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1E4BAB66-1922-C174-C135-04ACC9340BFF}"/>
              </a:ext>
            </a:extLst>
          </p:cNvPr>
          <p:cNvSpPr txBox="1"/>
          <p:nvPr/>
        </p:nvSpPr>
        <p:spPr>
          <a:xfrm>
            <a:off x="4424217" y="1105380"/>
            <a:ext cx="6650181"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Remember the kids on Halloween who took more from the candy bowl than they should? Some people never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You want to provide what people need to enjoy their meal.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Open bins, however, are vulnerable to waste and pilferage. </a:t>
            </a:r>
          </a:p>
        </p:txBody>
      </p:sp>
      <p:sp>
        <p:nvSpPr>
          <p:cNvPr id="10" name="TextBox 9">
            <a:extLst>
              <a:ext uri="{FF2B5EF4-FFF2-40B4-BE49-F238E27FC236}">
                <a16:creationId xmlns:a16="http://schemas.microsoft.com/office/drawing/2014/main" id="{2E8D75D8-1B93-11DA-55C7-E08E9770BA92}"/>
              </a:ext>
            </a:extLst>
          </p:cNvPr>
          <p:cNvSpPr txBox="1"/>
          <p:nvPr/>
        </p:nvSpPr>
        <p:spPr>
          <a:xfrm>
            <a:off x="5430394" y="3117008"/>
            <a:ext cx="3169250" cy="20928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One-at-a-time dispensing encourages mindfulness.</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Clear labeling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also helps people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identify and grab just the type</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 of utensil they need –  a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better experience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compared to the blind reach into an open bin</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p:txBody>
      </p:sp>
      <p:pic>
        <p:nvPicPr>
          <p:cNvPr id="11" name="Picture 10">
            <a:extLst>
              <a:ext uri="{FF2B5EF4-FFF2-40B4-BE49-F238E27FC236}">
                <a16:creationId xmlns:a16="http://schemas.microsoft.com/office/drawing/2014/main" id="{15133E8D-2EF4-6F22-0FD0-E210CD9B7810}"/>
              </a:ext>
            </a:extLst>
          </p:cNvPr>
          <p:cNvPicPr>
            <a:picLocks noChangeAspect="1"/>
          </p:cNvPicPr>
          <p:nvPr/>
        </p:nvPicPr>
        <p:blipFill>
          <a:blip r:embed="rId3"/>
          <a:stretch>
            <a:fillRect/>
          </a:stretch>
        </p:blipFill>
        <p:spPr>
          <a:xfrm>
            <a:off x="8729513" y="3038371"/>
            <a:ext cx="3462487" cy="2308324"/>
          </a:xfrm>
          <a:prstGeom prst="rect">
            <a:avLst/>
          </a:prstGeom>
        </p:spPr>
      </p:pic>
      <p:sp>
        <p:nvSpPr>
          <p:cNvPr id="12" name="TextBox 11">
            <a:extLst>
              <a:ext uri="{FF2B5EF4-FFF2-40B4-BE49-F238E27FC236}">
                <a16:creationId xmlns:a16="http://schemas.microsoft.com/office/drawing/2014/main" id="{F1CBFCF3-A400-B80B-31DE-0DC49398D495}"/>
              </a:ext>
            </a:extLst>
          </p:cNvPr>
          <p:cNvSpPr txBox="1"/>
          <p:nvPr/>
        </p:nvSpPr>
        <p:spPr>
          <a:xfrm>
            <a:off x="10169235" y="0"/>
            <a:ext cx="2016243" cy="369332"/>
          </a:xfrm>
          <a:prstGeom prst="rect">
            <a:avLst/>
          </a:prstGeom>
          <a:solidFill>
            <a:srgbClr val="0E2841">
              <a:lumMod val="90000"/>
              <a:lumOff val="1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white"/>
                </a:solidFill>
                <a:effectLst/>
                <a:uLnTx/>
                <a:uFillTx/>
                <a:latin typeface="Aptos" panose="02110004020202020204"/>
                <a:ea typeface="+mn-ea"/>
                <a:cs typeface="+mn-cs"/>
              </a:rPr>
              <a:t>COST-WISE</a:t>
            </a:r>
          </a:p>
        </p:txBody>
      </p:sp>
    </p:spTree>
    <p:extLst>
      <p:ext uri="{BB962C8B-B14F-4D97-AF65-F5344CB8AC3E}">
        <p14:creationId xmlns:p14="http://schemas.microsoft.com/office/powerpoint/2010/main" val="226077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descr="A picture containing indoor, wall, person, table&#10;&#10;Description automatically generated">
            <a:extLst>
              <a:ext uri="{FF2B5EF4-FFF2-40B4-BE49-F238E27FC236}">
                <a16:creationId xmlns:a16="http://schemas.microsoft.com/office/drawing/2014/main" id="{EC92726C-ED0C-8371-AD61-091B6CC307D8}"/>
              </a:ext>
            </a:extLst>
          </p:cNvPr>
          <p:cNvPicPr>
            <a:picLocks noChangeAspect="1"/>
          </p:cNvPicPr>
          <p:nvPr/>
        </p:nvPicPr>
        <p:blipFill rotWithShape="1">
          <a:blip r:embed="rId2">
            <a:extLst>
              <a:ext uri="{28A0092B-C50C-407E-A947-70E740481C1C}">
                <a14:useLocalDpi xmlns:a14="http://schemas.microsoft.com/office/drawing/2010/main" val="0"/>
              </a:ext>
            </a:extLst>
          </a:blip>
          <a:srcRect r="7580"/>
          <a:stretch/>
        </p:blipFill>
        <p:spPr>
          <a:xfrm>
            <a:off x="8424818" y="0"/>
            <a:ext cx="3760660" cy="6103620"/>
          </a:xfrm>
          <a:prstGeom prst="rect">
            <a:avLst/>
          </a:prstGeom>
          <a:scene3d>
            <a:camera prst="orthographicFront">
              <a:rot lat="0" lon="10800000" rev="0"/>
            </a:camera>
            <a:lightRig rig="threePt" dir="t"/>
          </a:scene3d>
        </p:spPr>
      </p:pic>
      <p:sp>
        <p:nvSpPr>
          <p:cNvPr id="5" name="TextBox 4">
            <a:extLst>
              <a:ext uri="{FF2B5EF4-FFF2-40B4-BE49-F238E27FC236}">
                <a16:creationId xmlns:a16="http://schemas.microsoft.com/office/drawing/2014/main" id="{5D0812F5-F91C-5A50-8AB7-CA3D359EC1AC}"/>
              </a:ext>
            </a:extLst>
          </p:cNvPr>
          <p:cNvSpPr txBox="1"/>
          <p:nvPr/>
        </p:nvSpPr>
        <p:spPr>
          <a:xfrm>
            <a:off x="10169235" y="0"/>
            <a:ext cx="201624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COST-WISE</a:t>
            </a:r>
          </a:p>
        </p:txBody>
      </p:sp>
      <p:pic>
        <p:nvPicPr>
          <p:cNvPr id="6" name="Picture 5" descr="A picture containing comb, object, accordion&#10;&#10;Description automatically generated">
            <a:extLst>
              <a:ext uri="{FF2B5EF4-FFF2-40B4-BE49-F238E27FC236}">
                <a16:creationId xmlns:a16="http://schemas.microsoft.com/office/drawing/2014/main" id="{DE0E3945-D6FF-25BD-51C5-4B991A1F5006}"/>
              </a:ext>
            </a:extLst>
          </p:cNvPr>
          <p:cNvPicPr>
            <a:picLocks noChangeAspect="1"/>
          </p:cNvPicPr>
          <p:nvPr/>
        </p:nvPicPr>
        <p:blipFill rotWithShape="1">
          <a:blip r:embed="rId3">
            <a:extLst>
              <a:ext uri="{28A0092B-C50C-407E-A947-70E740481C1C}">
                <a14:useLocalDpi xmlns:a14="http://schemas.microsoft.com/office/drawing/2010/main" val="0"/>
              </a:ext>
            </a:extLst>
          </a:blip>
          <a:srcRect t="18513" b="18314"/>
          <a:stretch/>
        </p:blipFill>
        <p:spPr>
          <a:xfrm>
            <a:off x="6418474" y="4370707"/>
            <a:ext cx="2390012" cy="1509839"/>
          </a:xfrm>
          <a:prstGeom prst="rect">
            <a:avLst/>
          </a:prstGeom>
          <a:ln w="50800">
            <a:solidFill>
              <a:schemeClr val="accent1">
                <a:lumMod val="50000"/>
              </a:schemeClr>
            </a:solidFill>
          </a:ln>
        </p:spPr>
      </p:pic>
      <p:sp>
        <p:nvSpPr>
          <p:cNvPr id="7" name="TextBox 6">
            <a:extLst>
              <a:ext uri="{FF2B5EF4-FFF2-40B4-BE49-F238E27FC236}">
                <a16:creationId xmlns:a16="http://schemas.microsoft.com/office/drawing/2014/main" id="{7747E07F-E560-7AEE-A17A-00E4571E5E59}"/>
              </a:ext>
            </a:extLst>
          </p:cNvPr>
          <p:cNvSpPr txBox="1"/>
          <p:nvPr/>
        </p:nvSpPr>
        <p:spPr>
          <a:xfrm>
            <a:off x="295564" y="277092"/>
            <a:ext cx="521854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Foodservice operations require one to move quickly… </a:t>
            </a:r>
            <a:r>
              <a:rPr kumimoji="0" lang="en-US" sz="1800" b="1" i="1" u="none" strike="noStrike" kern="1200" cap="none" spc="0" normalizeH="0" baseline="0" noProof="0">
                <a:ln>
                  <a:noFill/>
                </a:ln>
                <a:solidFill>
                  <a:prstClr val="black"/>
                </a:solidFill>
                <a:effectLst/>
                <a:uLnTx/>
                <a:uFillTx/>
                <a:latin typeface="Aptos" panose="02110004020202020204"/>
                <a:ea typeface="+mn-ea"/>
                <a:cs typeface="+mn-cs"/>
              </a:rPr>
              <a:t>like race car fast</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8" name="TextBox 7">
            <a:extLst>
              <a:ext uri="{FF2B5EF4-FFF2-40B4-BE49-F238E27FC236}">
                <a16:creationId xmlns:a16="http://schemas.microsoft.com/office/drawing/2014/main" id="{9F02EC33-4052-BBCB-DD30-AEEE1C27209E}"/>
              </a:ext>
            </a:extLst>
          </p:cNvPr>
          <p:cNvSpPr txBox="1"/>
          <p:nvPr/>
        </p:nvSpPr>
        <p:spPr>
          <a:xfrm>
            <a:off x="295564" y="1212120"/>
            <a:ext cx="631767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Remember the childhood game (or prank!) of “52 Pick-Up?”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One wrong move refilling bins with handfuls of bulk cutlery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and that is the game you are playing… and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your investment quickly becomes waste</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9" name="TextBox 8">
            <a:extLst>
              <a:ext uri="{FF2B5EF4-FFF2-40B4-BE49-F238E27FC236}">
                <a16:creationId xmlns:a16="http://schemas.microsoft.com/office/drawing/2014/main" id="{E6AC8566-7CDE-0983-7B77-2538DDF327BF}"/>
              </a:ext>
            </a:extLst>
          </p:cNvPr>
          <p:cNvSpPr txBox="1"/>
          <p:nvPr/>
        </p:nvSpPr>
        <p:spPr>
          <a:xfrm>
            <a:off x="4977334" y="2701146"/>
            <a:ext cx="300661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Not the case with the Dixie Ultra® SmartStock® Tri-Tower Cutlery Dispenser. Utensils are pre-counted and neatly packed for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accurate inventory counts and quick error-free loading.</a:t>
            </a:r>
          </a:p>
        </p:txBody>
      </p:sp>
      <p:pic>
        <p:nvPicPr>
          <p:cNvPr id="10" name="Picture 9" descr="A pile of plastic forks&#10;&#10;Description automatically generated">
            <a:extLst>
              <a:ext uri="{FF2B5EF4-FFF2-40B4-BE49-F238E27FC236}">
                <a16:creationId xmlns:a16="http://schemas.microsoft.com/office/drawing/2014/main" id="{7627709B-5E9C-0552-3FAD-0DB02EAD0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2" y="2760189"/>
            <a:ext cx="4834985" cy="3113518"/>
          </a:xfrm>
          <a:prstGeom prst="rect">
            <a:avLst/>
          </a:prstGeom>
        </p:spPr>
      </p:pic>
    </p:spTree>
    <p:extLst>
      <p:ext uri="{BB962C8B-B14F-4D97-AF65-F5344CB8AC3E}">
        <p14:creationId xmlns:p14="http://schemas.microsoft.com/office/powerpoint/2010/main" val="337392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sp>
        <p:nvSpPr>
          <p:cNvPr id="3" name="Rectangle 2">
            <a:extLst>
              <a:ext uri="{FF2B5EF4-FFF2-40B4-BE49-F238E27FC236}">
                <a16:creationId xmlns:a16="http://schemas.microsoft.com/office/drawing/2014/main" id="{D88F61A7-5613-02A4-1B38-E3776975AF73}"/>
              </a:ext>
            </a:extLst>
          </p:cNvPr>
          <p:cNvSpPr/>
          <p:nvPr/>
        </p:nvSpPr>
        <p:spPr>
          <a:xfrm>
            <a:off x="7969272" y="3316034"/>
            <a:ext cx="2206485" cy="2511932"/>
          </a:xfrm>
          <a:prstGeom prst="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1B54FD2B-DC55-C866-27B7-79A6E1577298}"/>
              </a:ext>
            </a:extLst>
          </p:cNvPr>
          <p:cNvSpPr txBox="1"/>
          <p:nvPr/>
        </p:nvSpPr>
        <p:spPr>
          <a:xfrm>
            <a:off x="10175757" y="0"/>
            <a:ext cx="2016243"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COST-WISE</a:t>
            </a:r>
          </a:p>
        </p:txBody>
      </p:sp>
      <p:sp>
        <p:nvSpPr>
          <p:cNvPr id="6" name="TextBox 5">
            <a:extLst>
              <a:ext uri="{FF2B5EF4-FFF2-40B4-BE49-F238E27FC236}">
                <a16:creationId xmlns:a16="http://schemas.microsoft.com/office/drawing/2014/main" id="{C4D3D931-88D1-6A66-030B-F0F6F4A49380}"/>
              </a:ext>
            </a:extLst>
          </p:cNvPr>
          <p:cNvSpPr txBox="1"/>
          <p:nvPr/>
        </p:nvSpPr>
        <p:spPr>
          <a:xfrm>
            <a:off x="386861" y="1120475"/>
            <a:ext cx="4618893" cy="49244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Ever run into a variety pack of products where you wanted or even liked each type? (</a:t>
            </a:r>
            <a:r>
              <a:rPr kumimoji="0" lang="en-US" sz="1600" b="0" i="1" u="none" strike="noStrike" kern="1200" cap="none" spc="0" normalizeH="0" baseline="0" noProof="0">
                <a:ln>
                  <a:noFill/>
                </a:ln>
                <a:solidFill>
                  <a:prstClr val="black"/>
                </a:solidFill>
                <a:effectLst/>
                <a:uLnTx/>
                <a:uFillTx/>
                <a:latin typeface="Aptos" panose="02110004020202020204"/>
                <a:ea typeface="+mn-ea"/>
                <a:cs typeface="+mn-cs"/>
              </a:rPr>
              <a:t>Nope</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Pre-packaged cutlery sets leave you with little flexibility and </a:t>
            </a: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can feel wasteful to guests when they receive more than they need</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With Dixie Ultra® SmartStock® Tri-Tower,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you pick the mix</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Menu items don’t require a knife?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No worries</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Soup and sandwich combos only need a spoon?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Easy</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Need more forks than knives?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You got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933C512E-382F-9CED-CB7B-A06C289E9CD4}"/>
              </a:ext>
            </a:extLst>
          </p:cNvPr>
          <p:cNvSpPr txBox="1"/>
          <p:nvPr/>
        </p:nvSpPr>
        <p:spPr>
          <a:xfrm>
            <a:off x="386861" y="369332"/>
            <a:ext cx="698695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Don’t stock (or buy) what you and your guests don’t need.</a:t>
            </a:r>
          </a:p>
        </p:txBody>
      </p:sp>
      <p:pic>
        <p:nvPicPr>
          <p:cNvPr id="8" name="Picture 7">
            <a:extLst>
              <a:ext uri="{FF2B5EF4-FFF2-40B4-BE49-F238E27FC236}">
                <a16:creationId xmlns:a16="http://schemas.microsoft.com/office/drawing/2014/main" id="{E3AC199E-90EA-43E6-4FC3-389E37A4738A}"/>
              </a:ext>
            </a:extLst>
          </p:cNvPr>
          <p:cNvPicPr>
            <a:picLocks noChangeAspect="1"/>
          </p:cNvPicPr>
          <p:nvPr/>
        </p:nvPicPr>
        <p:blipFill>
          <a:blip r:embed="rId2"/>
          <a:stretch>
            <a:fillRect/>
          </a:stretch>
        </p:blipFill>
        <p:spPr>
          <a:xfrm>
            <a:off x="10755796" y="3567499"/>
            <a:ext cx="856163" cy="1926366"/>
          </a:xfrm>
          <a:prstGeom prst="rect">
            <a:avLst/>
          </a:prstGeom>
        </p:spPr>
      </p:pic>
      <p:sp>
        <p:nvSpPr>
          <p:cNvPr id="9" name="TextBox 8">
            <a:extLst>
              <a:ext uri="{FF2B5EF4-FFF2-40B4-BE49-F238E27FC236}">
                <a16:creationId xmlns:a16="http://schemas.microsoft.com/office/drawing/2014/main" id="{3F299C03-2053-B9B2-7962-DC79ECF87A21}"/>
              </a:ext>
            </a:extLst>
          </p:cNvPr>
          <p:cNvSpPr txBox="1"/>
          <p:nvPr/>
        </p:nvSpPr>
        <p:spPr>
          <a:xfrm>
            <a:off x="7969272" y="992942"/>
            <a:ext cx="383586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The three universal chambers let you </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fill the dispenser to match the need,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giving you flexibility should your menu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Interchangeable</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 badge indicators help guests identify</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 and only take,</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 the right utensils – </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more</a:t>
            </a:r>
            <a:r>
              <a:rPr kumimoji="0" lang="en-US" sz="1600" b="1" i="0" u="none" strike="noStrike" kern="1200" cap="none" spc="0" normalizeH="0" baseline="0" noProof="0">
                <a:ln>
                  <a:noFill/>
                </a:ln>
                <a:solidFill>
                  <a:prstClr val="black"/>
                </a:solidFill>
                <a:effectLst/>
                <a:uLnTx/>
                <a:uFillTx/>
                <a:latin typeface="Aptos" panose="02110004020202020204"/>
                <a:ea typeface="+mn-ea"/>
                <a:cs typeface="+mn-cs"/>
              </a:rPr>
              <a:t> guessing games avoided.</a:t>
            </a:r>
          </a:p>
        </p:txBody>
      </p:sp>
      <p:sp>
        <p:nvSpPr>
          <p:cNvPr id="10" name="TextBox 9">
            <a:extLst>
              <a:ext uri="{FF2B5EF4-FFF2-40B4-BE49-F238E27FC236}">
                <a16:creationId xmlns:a16="http://schemas.microsoft.com/office/drawing/2014/main" id="{6631DD13-8B6B-CB6A-1A4B-E51E9487018A}"/>
              </a:ext>
            </a:extLst>
          </p:cNvPr>
          <p:cNvSpPr txBox="1"/>
          <p:nvPr/>
        </p:nvSpPr>
        <p:spPr>
          <a:xfrm>
            <a:off x="8276619" y="3745852"/>
            <a:ext cx="189913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And yes…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the </a:t>
            </a:r>
            <a:r>
              <a:rPr kumimoji="0" lang="en-US" sz="2400" b="1" i="0" u="none" strike="noStrike" kern="1200" cap="none" spc="0" normalizeH="0" baseline="0" noProof="0">
                <a:ln>
                  <a:noFill/>
                </a:ln>
                <a:solidFill>
                  <a:prstClr val="white"/>
                </a:solidFill>
                <a:effectLst/>
                <a:uLnTx/>
                <a:uFillTx/>
                <a:latin typeface="Aptos" panose="02110004020202020204"/>
                <a:ea typeface="+mn-ea"/>
                <a:cs typeface="+mn-cs"/>
              </a:rPr>
              <a:t>SPORK is now an option</a:t>
            </a: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a:t>
            </a:r>
          </a:p>
        </p:txBody>
      </p:sp>
      <p:sp>
        <p:nvSpPr>
          <p:cNvPr id="11" name="Rectangle 10">
            <a:extLst>
              <a:ext uri="{FF2B5EF4-FFF2-40B4-BE49-F238E27FC236}">
                <a16:creationId xmlns:a16="http://schemas.microsoft.com/office/drawing/2014/main" id="{C2F8916B-1CF4-3333-2867-B576E604D1E7}"/>
              </a:ext>
            </a:extLst>
          </p:cNvPr>
          <p:cNvSpPr/>
          <p:nvPr/>
        </p:nvSpPr>
        <p:spPr>
          <a:xfrm>
            <a:off x="10175757" y="3341077"/>
            <a:ext cx="2016243" cy="2461846"/>
          </a:xfrm>
          <a:prstGeom prst="rect">
            <a:avLst/>
          </a:prstGeom>
          <a:noFill/>
          <a:ln w="38100">
            <a:solidFill>
              <a:srgbClr val="163E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11" descr="A screen shot of a computer&#10;&#10;Description automatically generated">
            <a:extLst>
              <a:ext uri="{FF2B5EF4-FFF2-40B4-BE49-F238E27FC236}">
                <a16:creationId xmlns:a16="http://schemas.microsoft.com/office/drawing/2014/main" id="{C9DDE7F6-8075-A095-44D5-A6129F9E0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3321" y="1312577"/>
            <a:ext cx="2180494" cy="4490346"/>
          </a:xfrm>
          <a:prstGeom prst="rect">
            <a:avLst/>
          </a:prstGeom>
          <a:scene3d>
            <a:camera prst="orthographicFront">
              <a:rot lat="0" lon="0" rev="0"/>
            </a:camera>
            <a:lightRig rig="threePt" dir="t"/>
          </a:scene3d>
        </p:spPr>
      </p:pic>
      <p:sp>
        <p:nvSpPr>
          <p:cNvPr id="13" name="Oval 12">
            <a:extLst>
              <a:ext uri="{FF2B5EF4-FFF2-40B4-BE49-F238E27FC236}">
                <a16:creationId xmlns:a16="http://schemas.microsoft.com/office/drawing/2014/main" id="{18F9BC83-604F-0EAD-112B-ADFE3DC4FEA9}"/>
              </a:ext>
            </a:extLst>
          </p:cNvPr>
          <p:cNvSpPr/>
          <p:nvPr/>
        </p:nvSpPr>
        <p:spPr>
          <a:xfrm>
            <a:off x="4996992" y="4004109"/>
            <a:ext cx="2806944" cy="1222409"/>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096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051F71-21C1-9F55-F924-CCAA4A027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10079E8-2902-4896-88E7-CC5A0D35033D}" type="slidenum">
              <a:rPr kumimoji="0" lang="en-US" sz="800" b="0" i="0" u="none" strike="noStrike" kern="1200" cap="none" spc="0" normalizeH="0" baseline="0" noProof="0" smtClean="0">
                <a:ln>
                  <a:noFill/>
                </a:ln>
                <a:solidFill>
                  <a:srgbClr val="747678"/>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a:ln>
                <a:noFill/>
              </a:ln>
              <a:solidFill>
                <a:srgbClr val="747678"/>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56D0E30-49D9-2DE2-35F0-E4744431FDD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747678">
                    <a:lumMod val="75000"/>
                  </a:srgbClr>
                </a:solidFill>
                <a:effectLst/>
                <a:uLnTx/>
                <a:uFillTx/>
                <a:latin typeface="Arial" panose="020B0604020202020204"/>
                <a:ea typeface="+mn-ea"/>
                <a:cs typeface="+mn-cs"/>
              </a:rPr>
              <a:t>©2025 GP PRO. All rights reserved. Not to be copied, quoted, shared, or further distributed without prior written permission.</a:t>
            </a:r>
          </a:p>
        </p:txBody>
      </p:sp>
      <p:pic>
        <p:nvPicPr>
          <p:cNvPr id="3" name="Picture 2" descr="A couple of dogs looking at the camera&#10;&#10;Description automatically generated">
            <a:extLst>
              <a:ext uri="{FF2B5EF4-FFF2-40B4-BE49-F238E27FC236}">
                <a16:creationId xmlns:a16="http://schemas.microsoft.com/office/drawing/2014/main" id="{AFFAF936-2C77-421B-A347-9370EDBF1E6F}"/>
              </a:ext>
            </a:extLst>
          </p:cNvPr>
          <p:cNvPicPr>
            <a:picLocks noChangeAspect="1"/>
          </p:cNvPicPr>
          <p:nvPr/>
        </p:nvPicPr>
        <p:blipFill rotWithShape="1">
          <a:blip r:embed="rId2">
            <a:extLst>
              <a:ext uri="{28A0092B-C50C-407E-A947-70E740481C1C}">
                <a14:useLocalDpi xmlns:a14="http://schemas.microsoft.com/office/drawing/2010/main" val="0"/>
              </a:ext>
            </a:extLst>
          </a:blip>
          <a:srcRect l="64866" t="39326"/>
          <a:stretch/>
        </p:blipFill>
        <p:spPr>
          <a:xfrm>
            <a:off x="10303482" y="2871118"/>
            <a:ext cx="1888518" cy="2329521"/>
          </a:xfrm>
          <a:prstGeom prst="rect">
            <a:avLst/>
          </a:prstGeom>
        </p:spPr>
      </p:pic>
      <p:pic>
        <p:nvPicPr>
          <p:cNvPr id="5" name="Picture 4" descr="A couple of dogs looking at the camera&#10;&#10;Description automatically generated">
            <a:extLst>
              <a:ext uri="{FF2B5EF4-FFF2-40B4-BE49-F238E27FC236}">
                <a16:creationId xmlns:a16="http://schemas.microsoft.com/office/drawing/2014/main" id="{D9F92888-7649-7FD7-C6FC-81AB81F2B494}"/>
              </a:ext>
            </a:extLst>
          </p:cNvPr>
          <p:cNvPicPr>
            <a:picLocks noChangeAspect="1"/>
          </p:cNvPicPr>
          <p:nvPr/>
        </p:nvPicPr>
        <p:blipFill rotWithShape="1">
          <a:blip r:embed="rId3">
            <a:extLst>
              <a:ext uri="{28A0092B-C50C-407E-A947-70E740481C1C}">
                <a14:useLocalDpi xmlns:a14="http://schemas.microsoft.com/office/drawing/2010/main" val="0"/>
              </a:ext>
            </a:extLst>
          </a:blip>
          <a:srcRect r="45959"/>
          <a:stretch/>
        </p:blipFill>
        <p:spPr>
          <a:xfrm>
            <a:off x="6522" y="350085"/>
            <a:ext cx="3658294" cy="4835396"/>
          </a:xfrm>
          <a:prstGeom prst="rect">
            <a:avLst/>
          </a:prstGeom>
        </p:spPr>
      </p:pic>
      <p:sp>
        <p:nvSpPr>
          <p:cNvPr id="6" name="Rectangle 5">
            <a:extLst>
              <a:ext uri="{FF2B5EF4-FFF2-40B4-BE49-F238E27FC236}">
                <a16:creationId xmlns:a16="http://schemas.microsoft.com/office/drawing/2014/main" id="{1AE37FA3-62DF-EB88-7B0C-4C3B85B6D977}"/>
              </a:ext>
            </a:extLst>
          </p:cNvPr>
          <p:cNvSpPr/>
          <p:nvPr/>
        </p:nvSpPr>
        <p:spPr>
          <a:xfrm>
            <a:off x="0" y="5185481"/>
            <a:ext cx="12192000" cy="9719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A58152F2-8FFB-E432-92AB-3FE45054F91A}"/>
              </a:ext>
            </a:extLst>
          </p:cNvPr>
          <p:cNvSpPr txBox="1"/>
          <p:nvPr/>
        </p:nvSpPr>
        <p:spPr>
          <a:xfrm>
            <a:off x="193963" y="5371958"/>
            <a:ext cx="4260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Tri-Tower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390</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 utensils |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12.74”L x 10.53”W x 29.00”H</a:t>
            </a:r>
          </a:p>
        </p:txBody>
      </p:sp>
      <p:cxnSp>
        <p:nvCxnSpPr>
          <p:cNvPr id="8" name="Straight Connector 7">
            <a:extLst>
              <a:ext uri="{FF2B5EF4-FFF2-40B4-BE49-F238E27FC236}">
                <a16:creationId xmlns:a16="http://schemas.microsoft.com/office/drawing/2014/main" id="{0EDA994A-F50D-0011-552F-54F776105E75}"/>
              </a:ext>
            </a:extLst>
          </p:cNvPr>
          <p:cNvCxnSpPr/>
          <p:nvPr/>
        </p:nvCxnSpPr>
        <p:spPr>
          <a:xfrm>
            <a:off x="5560536" y="5348290"/>
            <a:ext cx="0" cy="646331"/>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6FD4A24-0BBC-3B9C-321E-933E523AFAC9}"/>
              </a:ext>
            </a:extLst>
          </p:cNvPr>
          <p:cNvSpPr txBox="1"/>
          <p:nvPr/>
        </p:nvSpPr>
        <p:spPr>
          <a:xfrm>
            <a:off x="5772849" y="5359356"/>
            <a:ext cx="38185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Mini Tri-Tower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195 </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utensils | </a:t>
            </a: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11.40”L x 10.50”W x 17.50”H</a:t>
            </a:r>
          </a:p>
        </p:txBody>
      </p:sp>
      <p:sp>
        <p:nvSpPr>
          <p:cNvPr id="10" name="TextBox 9">
            <a:extLst>
              <a:ext uri="{FF2B5EF4-FFF2-40B4-BE49-F238E27FC236}">
                <a16:creationId xmlns:a16="http://schemas.microsoft.com/office/drawing/2014/main" id="{5C8A1F9E-0373-D663-7944-870D913D81EB}"/>
              </a:ext>
            </a:extLst>
          </p:cNvPr>
          <p:cNvSpPr txBox="1"/>
          <p:nvPr/>
        </p:nvSpPr>
        <p:spPr>
          <a:xfrm>
            <a:off x="4046220" y="1231665"/>
            <a:ext cx="5954152" cy="270843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We know not all spaces are created equal, however, </a:t>
            </a:r>
            <a:r>
              <a:rPr kumimoji="0" lang="en-US" sz="1700" b="1" i="0" u="none" strike="noStrike" kern="1200" cap="none" spc="0" normalizeH="0" baseline="0" noProof="0">
                <a:ln>
                  <a:noFill/>
                </a:ln>
                <a:solidFill>
                  <a:prstClr val="black"/>
                </a:solidFill>
                <a:effectLst/>
                <a:uLnTx/>
                <a:uFillTx/>
                <a:latin typeface="Aptos" panose="02110004020202020204"/>
                <a:ea typeface="+mn-ea"/>
                <a:cs typeface="+mn-cs"/>
              </a:rPr>
              <a:t>it’s a likely bet that space is tight</a:t>
            </a: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The new</a:t>
            </a:r>
            <a:r>
              <a:rPr kumimoji="0" lang="en-US" sz="1700" b="1" i="0" u="none" strike="noStrike" kern="1200" cap="none" spc="0" normalizeH="0" baseline="0" noProof="0">
                <a:ln>
                  <a:noFill/>
                </a:ln>
                <a:solidFill>
                  <a:prstClr val="black"/>
                </a:solidFill>
                <a:effectLst/>
                <a:uLnTx/>
                <a:uFillTx/>
                <a:latin typeface="Aptos" panose="02110004020202020204"/>
                <a:ea typeface="+mn-ea"/>
                <a:cs typeface="+mn-cs"/>
              </a:rPr>
              <a:t> Mini Tri-Tower is the size-wise choice </a:t>
            </a: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when space constraints come into play. It brings all the benefits of the original Tri-Tower, just in a smaller shell. Both boast </a:t>
            </a:r>
            <a:r>
              <a:rPr kumimoji="0" lang="en-US" sz="1700" b="1" i="0" u="none" strike="noStrike" kern="1200" cap="none" spc="0" normalizeH="0" baseline="0" noProof="0">
                <a:ln>
                  <a:noFill/>
                </a:ln>
                <a:solidFill>
                  <a:prstClr val="black"/>
                </a:solidFill>
                <a:effectLst/>
                <a:uLnTx/>
                <a:uFillTx/>
                <a:latin typeface="Aptos" panose="02110004020202020204"/>
                <a:ea typeface="+mn-ea"/>
                <a:cs typeface="+mn-cs"/>
              </a:rPr>
              <a:t>a small footprint and counter-top and wall mount options</a:t>
            </a: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Where </a:t>
            </a:r>
            <a:r>
              <a:rPr kumimoji="0" lang="en-US" sz="1700" b="1" i="0" u="none" strike="noStrike" kern="1200" cap="none" spc="0" normalizeH="0" baseline="0" noProof="0">
                <a:ln>
                  <a:noFill/>
                </a:ln>
                <a:solidFill>
                  <a:prstClr val="black"/>
                </a:solidFill>
                <a:effectLst/>
                <a:uLnTx/>
                <a:uFillTx/>
                <a:latin typeface="Aptos" panose="02110004020202020204"/>
                <a:ea typeface="+mn-ea"/>
                <a:cs typeface="+mn-cs"/>
              </a:rPr>
              <a:t>capacity is king</a:t>
            </a: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 the original </a:t>
            </a:r>
            <a:r>
              <a:rPr kumimoji="0" lang="en-US" sz="1700" b="1" i="0" u="none" strike="noStrike" kern="1200" cap="none" spc="0" normalizeH="0" baseline="0" noProof="0">
                <a:ln>
                  <a:noFill/>
                </a:ln>
                <a:solidFill>
                  <a:prstClr val="black"/>
                </a:solidFill>
                <a:effectLst/>
                <a:uLnTx/>
                <a:uFillTx/>
                <a:latin typeface="Aptos" panose="02110004020202020204"/>
                <a:ea typeface="+mn-ea"/>
                <a:cs typeface="+mn-cs"/>
              </a:rPr>
              <a:t>Tri-Tower stands tall to meet the needs</a:t>
            </a:r>
            <a:r>
              <a:rPr kumimoji="0" lang="en-US" sz="1700" b="0" i="0" u="none" strike="noStrike" kern="1200" cap="none" spc="0" normalizeH="0" baseline="0" noProof="0">
                <a:ln>
                  <a:noFill/>
                </a:ln>
                <a:solidFill>
                  <a:prstClr val="black"/>
                </a:solidFill>
                <a:effectLst/>
                <a:uLnTx/>
                <a:uFillTx/>
                <a:latin typeface="Aptos" panose="02110004020202020204"/>
                <a:ea typeface="+mn-ea"/>
                <a:cs typeface="+mn-cs"/>
              </a:rPr>
              <a:t> of operators and patrons alike.</a:t>
            </a:r>
          </a:p>
        </p:txBody>
      </p:sp>
      <p:sp>
        <p:nvSpPr>
          <p:cNvPr id="11" name="TextBox 10">
            <a:extLst>
              <a:ext uri="{FF2B5EF4-FFF2-40B4-BE49-F238E27FC236}">
                <a16:creationId xmlns:a16="http://schemas.microsoft.com/office/drawing/2014/main" id="{A67CB7A0-C0BB-6A85-6136-ABF4A34920A6}"/>
              </a:ext>
            </a:extLst>
          </p:cNvPr>
          <p:cNvSpPr txBox="1"/>
          <p:nvPr/>
        </p:nvSpPr>
        <p:spPr>
          <a:xfrm>
            <a:off x="10257692" y="0"/>
            <a:ext cx="1927786" cy="369332"/>
          </a:xfrm>
          <a:prstGeom prst="rect">
            <a:avLst/>
          </a:prstGeom>
          <a:solidFill>
            <a:schemeClr val="tx2">
              <a:lumMod val="90000"/>
              <a:lumOff val="1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mn-cs"/>
              </a:rPr>
              <a:t>SIZE-WISE</a:t>
            </a:r>
          </a:p>
        </p:txBody>
      </p:sp>
      <p:sp>
        <p:nvSpPr>
          <p:cNvPr id="16" name="TextBox 15">
            <a:extLst>
              <a:ext uri="{FF2B5EF4-FFF2-40B4-BE49-F238E27FC236}">
                <a16:creationId xmlns:a16="http://schemas.microsoft.com/office/drawing/2014/main" id="{A671B677-6114-2AE3-7529-87681AA3FA3C}"/>
              </a:ext>
            </a:extLst>
          </p:cNvPr>
          <p:cNvSpPr txBox="1"/>
          <p:nvPr/>
        </p:nvSpPr>
        <p:spPr>
          <a:xfrm>
            <a:off x="303172" y="369332"/>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72 Light" panose="020B0303030000000003" pitchFamily="34" charset="0"/>
              </a:rPr>
              <a:t>It’s all about the fit.</a:t>
            </a:r>
          </a:p>
        </p:txBody>
      </p:sp>
      <p:sp>
        <p:nvSpPr>
          <p:cNvPr id="20" name="Rectangle 19">
            <a:extLst>
              <a:ext uri="{FF2B5EF4-FFF2-40B4-BE49-F238E27FC236}">
                <a16:creationId xmlns:a16="http://schemas.microsoft.com/office/drawing/2014/main" id="{1D0BE7F3-A3EA-117B-B96A-A2096C6B0BD9}"/>
              </a:ext>
            </a:extLst>
          </p:cNvPr>
          <p:cNvSpPr/>
          <p:nvPr/>
        </p:nvSpPr>
        <p:spPr>
          <a:xfrm>
            <a:off x="4137662" y="4217357"/>
            <a:ext cx="1223897" cy="22618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9" name="Picture 18" descr="A black and grey device with three ports&#10;&#10;Description automatically generated">
            <a:extLst>
              <a:ext uri="{FF2B5EF4-FFF2-40B4-BE49-F238E27FC236}">
                <a16:creationId xmlns:a16="http://schemas.microsoft.com/office/drawing/2014/main" id="{709DD563-54B7-C34D-8887-C3FE7C9C2509}"/>
              </a:ext>
            </a:extLst>
          </p:cNvPr>
          <p:cNvPicPr>
            <a:picLocks noChangeAspect="1"/>
          </p:cNvPicPr>
          <p:nvPr/>
        </p:nvPicPr>
        <p:blipFill>
          <a:blip r:embed="rId4">
            <a:extLst>
              <a:ext uri="{28A0092B-C50C-407E-A947-70E740481C1C}">
                <a14:useLocalDpi xmlns:a14="http://schemas.microsoft.com/office/drawing/2010/main" val="0"/>
              </a:ext>
            </a:extLst>
          </a:blip>
          <a:srcRect l="12892" r="11117"/>
          <a:stretch/>
        </p:blipFill>
        <p:spPr>
          <a:xfrm>
            <a:off x="9733956" y="4989137"/>
            <a:ext cx="1047471" cy="1379797"/>
          </a:xfrm>
          <a:prstGeom prst="rect">
            <a:avLst/>
          </a:prstGeom>
        </p:spPr>
      </p:pic>
      <p:pic>
        <p:nvPicPr>
          <p:cNvPr id="12" name="Picture 11" descr="A screen shot of a computer&#10;&#10;Description automatically generated">
            <a:extLst>
              <a:ext uri="{FF2B5EF4-FFF2-40B4-BE49-F238E27FC236}">
                <a16:creationId xmlns:a16="http://schemas.microsoft.com/office/drawing/2014/main" id="{4BF884D8-4DD3-6EC1-63F0-B22AF60EB4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6335" y="4229100"/>
            <a:ext cx="1047471" cy="2157082"/>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2568843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XTERNAL: GP PRO Widescreen Template (Full)">
  <a:themeElements>
    <a:clrScheme name="GP PRO 2023">
      <a:dk1>
        <a:srgbClr val="747678"/>
      </a:dk1>
      <a:lt1>
        <a:srgbClr val="F2F2F2"/>
      </a:lt1>
      <a:dk2>
        <a:srgbClr val="005293"/>
      </a:dk2>
      <a:lt2>
        <a:srgbClr val="FFFFFF"/>
      </a:lt2>
      <a:accent1>
        <a:srgbClr val="6691BF"/>
      </a:accent1>
      <a:accent2>
        <a:srgbClr val="92ADD0"/>
      </a:accent2>
      <a:accent3>
        <a:srgbClr val="C0CEE3"/>
      </a:accent3>
      <a:accent4>
        <a:srgbClr val="005293"/>
      </a:accent4>
      <a:accent5>
        <a:srgbClr val="747678"/>
      </a:accent5>
      <a:accent6>
        <a:srgbClr val="DBD9D6"/>
      </a:accent6>
      <a:hlink>
        <a:srgbClr val="0067A4"/>
      </a:hlink>
      <a:folHlink>
        <a:srgbClr val="696B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800" dirty="0" err="1"/>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custClrLst>
    <a:custClr name="Restroom Accent">
      <a:srgbClr val="76B2DF"/>
    </a:custClr>
    <a:custClr name="Account Service Accent">
      <a:srgbClr val="8DB930"/>
    </a:custClr>
    <a:custClr name="Dark Red">
      <a:srgbClr val="C22535"/>
    </a:custClr>
    <a:custClr name="Teal (Hospital Accent)">
      <a:srgbClr val="00B1B1"/>
    </a:custClr>
    <a:custClr name="Blue">
      <a:srgbClr val="5EB6E4"/>
    </a:custClr>
  </a:custClrLst>
  <a:extLst>
    <a:ext uri="{05A4C25C-085E-4340-85A3-A5531E510DB2}">
      <thm15:themeFamily xmlns:thm15="http://schemas.microsoft.com/office/thememl/2012/main" name="2018 GP PRO Widescreen Template" id="{A3114F1F-1D67-409F-A09E-ADA4536B9D3C}" vid="{3DFB909E-D78A-4CE2-AFDA-E9651874FCE8}"/>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Metadata/LabelInfo.xml><?xml version="1.0" encoding="utf-8"?>
<clbl:labelList xmlns:clbl="http://schemas.microsoft.com/office/2020/mipLabelMetadata">
  <clbl:label id="{101ce67d-13f2-447a-bb65-0989b89dfdb4}" enabled="0" method="" siteId="{101ce67d-13f2-447a-bb65-0989b89dfdb4}" removed="1"/>
</clbl:labelList>
</file>

<file path=docProps/app.xml><?xml version="1.0" encoding="utf-8"?>
<Properties xmlns="http://schemas.openxmlformats.org/officeDocument/2006/extended-properties" xmlns:vt="http://schemas.openxmlformats.org/officeDocument/2006/docPropsVTypes">
  <TotalTime>1476</TotalTime>
  <Words>2879</Words>
  <Application>Microsoft Office PowerPoint</Application>
  <PresentationFormat>Widescreen</PresentationFormat>
  <Paragraphs>325</Paragraphs>
  <Slides>22</Slides>
  <Notes>1</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EXTERNAL: GP PRO Widescreen Template (Full)</vt:lpstr>
      <vt:lpstr>1_Office Theme</vt:lpstr>
      <vt:lpstr>Dixie ultra® smartstock® Tri-tower cutlery dispenserS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Hildenbrand, Kaylor V</dc:creator>
  <cp:lastModifiedBy>Livingston, Suzy Ivy</cp:lastModifiedBy>
  <cp:revision>4</cp:revision>
  <dcterms:created xsi:type="dcterms:W3CDTF">2025-02-05T18:42:31Z</dcterms:created>
  <dcterms:modified xsi:type="dcterms:W3CDTF">2025-08-21T14:18:28Z</dcterms:modified>
</cp:coreProperties>
</file>